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2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30725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278563"/>
            <a:ext cx="2844800" cy="457200"/>
          </a:xfrm>
        </p:spPr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accent1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278563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278563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456EAA5E-E075-4096-B87B-05662AF45E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3349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  <p:sldLayoutId id="214748366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D" dirty="0" err="1" smtClean="0"/>
              <a:t>Commanditaire</a:t>
            </a:r>
            <a:r>
              <a:rPr lang="en-ID" dirty="0" smtClean="0"/>
              <a:t> </a:t>
            </a:r>
            <a:r>
              <a:rPr lang="en-ID" dirty="0" err="1" smtClean="0"/>
              <a:t>vennoschap</a:t>
            </a:r>
            <a:endParaRPr lang="en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ID" sz="4000" b="1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Perbandingan</a:t>
            </a:r>
            <a:r>
              <a:rPr lang="en-ID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ID" sz="4000" b="1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dengan</a:t>
            </a:r>
            <a:r>
              <a:rPr lang="en-ID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ID" sz="4000" b="1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persekutuan</a:t>
            </a:r>
            <a:r>
              <a:rPr lang="en-ID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ID" sz="4000" b="1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perdata</a:t>
            </a:r>
            <a:r>
              <a:rPr lang="en-ID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ID" sz="4000" b="1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dan</a:t>
            </a:r>
            <a:r>
              <a:rPr lang="en-ID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firma</a:t>
            </a:r>
            <a:endParaRPr lang="en-ID" sz="40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127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1812925" y="26273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GB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</p:txBody>
      </p:sp>
      <p:sp>
        <p:nvSpPr>
          <p:cNvPr id="18435" name="Oval 3"/>
          <p:cNvSpPr>
            <a:spLocks noChangeArrowheads="1"/>
          </p:cNvSpPr>
          <p:nvPr/>
        </p:nvSpPr>
        <p:spPr bwMode="auto">
          <a:xfrm>
            <a:off x="7239000" y="152400"/>
            <a:ext cx="9144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CV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5181600" y="1447800"/>
            <a:ext cx="1905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S.Komplementer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8382000" y="1447800"/>
            <a:ext cx="1524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S. Komandit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7620000" y="1447801"/>
            <a:ext cx="317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Franklin Gothic Book" panose="020B05030201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5486400" y="2362200"/>
            <a:ext cx="990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1 atau &gt;1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8382000" y="2438400"/>
            <a:ext cx="1143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1 atau &gt;1</a:t>
            </a: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5562600" y="3429000"/>
            <a:ext cx="914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1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8458200" y="3352800"/>
            <a:ext cx="838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1</a:t>
            </a: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5562600" y="4191000"/>
            <a:ext cx="914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1</a:t>
            </a: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8458200" y="4114800"/>
            <a:ext cx="914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 &gt;1</a:t>
            </a: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5486400" y="4953000"/>
            <a:ext cx="1219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&gt;1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8458200" y="4953000"/>
            <a:ext cx="1143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1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5562600" y="5791200"/>
            <a:ext cx="914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&gt;1</a:t>
            </a:r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8610600" y="5791200"/>
            <a:ext cx="762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&gt;1</a:t>
            </a:r>
          </a:p>
        </p:txBody>
      </p:sp>
      <p:sp>
        <p:nvSpPr>
          <p:cNvPr id="18449" name="Oval 17"/>
          <p:cNvSpPr>
            <a:spLocks noChangeArrowheads="1"/>
          </p:cNvSpPr>
          <p:nvPr/>
        </p:nvSpPr>
        <p:spPr bwMode="auto">
          <a:xfrm>
            <a:off x="2209800" y="3352800"/>
            <a:ext cx="17526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P.Perorangan</a:t>
            </a:r>
          </a:p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TJ. Penuh</a:t>
            </a:r>
          </a:p>
        </p:txBody>
      </p:sp>
      <p:sp>
        <p:nvSpPr>
          <p:cNvPr id="18450" name="Oval 18"/>
          <p:cNvSpPr>
            <a:spLocks noChangeArrowheads="1"/>
          </p:cNvSpPr>
          <p:nvPr/>
        </p:nvSpPr>
        <p:spPr bwMode="auto">
          <a:xfrm>
            <a:off x="2133600" y="5029200"/>
            <a:ext cx="17526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P. Dg Fa</a:t>
            </a:r>
          </a:p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TJ. TM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6788150" y="5060157"/>
            <a:ext cx="176625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200" dirty="0">
                <a:latin typeface="Franklin Gothic Book" panose="020B0503020102020204" pitchFamily="34" charset="0"/>
                <a:cs typeface="Arial" panose="020B0604020202020204" pitchFamily="34" charset="0"/>
              </a:rPr>
              <a:t>Ps. 19(2)</a:t>
            </a:r>
          </a:p>
        </p:txBody>
      </p:sp>
      <p:sp>
        <p:nvSpPr>
          <p:cNvPr id="18452" name="Line 20"/>
          <p:cNvSpPr>
            <a:spLocks noChangeShapeType="1"/>
          </p:cNvSpPr>
          <p:nvPr/>
        </p:nvSpPr>
        <p:spPr bwMode="auto">
          <a:xfrm flipH="1">
            <a:off x="6248400" y="914400"/>
            <a:ext cx="1447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18453" name="Line 21"/>
          <p:cNvSpPr>
            <a:spLocks noChangeShapeType="1"/>
          </p:cNvSpPr>
          <p:nvPr/>
        </p:nvSpPr>
        <p:spPr bwMode="auto">
          <a:xfrm>
            <a:off x="7696200" y="914400"/>
            <a:ext cx="1447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18454" name="Line 22"/>
          <p:cNvSpPr>
            <a:spLocks noChangeShapeType="1"/>
          </p:cNvSpPr>
          <p:nvPr/>
        </p:nvSpPr>
        <p:spPr bwMode="auto">
          <a:xfrm>
            <a:off x="6096000" y="1981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18455" name="Line 23"/>
          <p:cNvSpPr>
            <a:spLocks noChangeShapeType="1"/>
          </p:cNvSpPr>
          <p:nvPr/>
        </p:nvSpPr>
        <p:spPr bwMode="auto">
          <a:xfrm>
            <a:off x="9067800" y="1981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18456" name="Line 24"/>
          <p:cNvSpPr>
            <a:spLocks noChangeShapeType="1"/>
          </p:cNvSpPr>
          <p:nvPr/>
        </p:nvSpPr>
        <p:spPr bwMode="auto">
          <a:xfrm flipH="1">
            <a:off x="3962400" y="3581400"/>
            <a:ext cx="1600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18457" name="Line 25"/>
          <p:cNvSpPr>
            <a:spLocks noChangeShapeType="1"/>
          </p:cNvSpPr>
          <p:nvPr/>
        </p:nvSpPr>
        <p:spPr bwMode="auto">
          <a:xfrm flipH="1" flipV="1">
            <a:off x="3962400" y="3886200"/>
            <a:ext cx="1524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18458" name="Line 26"/>
          <p:cNvSpPr>
            <a:spLocks noChangeShapeType="1"/>
          </p:cNvSpPr>
          <p:nvPr/>
        </p:nvSpPr>
        <p:spPr bwMode="auto">
          <a:xfrm flipH="1">
            <a:off x="3886200" y="5181600"/>
            <a:ext cx="1600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18459" name="Line 27"/>
          <p:cNvSpPr>
            <a:spLocks noChangeShapeType="1"/>
          </p:cNvSpPr>
          <p:nvPr/>
        </p:nvSpPr>
        <p:spPr bwMode="auto">
          <a:xfrm flipH="1" flipV="1">
            <a:off x="3810000" y="5486400"/>
            <a:ext cx="1752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18460" name="Text Box 28"/>
          <p:cNvSpPr txBox="1">
            <a:spLocks noChangeArrowheads="1"/>
          </p:cNvSpPr>
          <p:nvPr/>
        </p:nvSpPr>
        <p:spPr bwMode="auto">
          <a:xfrm>
            <a:off x="4251325" y="3313113"/>
            <a:ext cx="844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Franklin Gothic Book" panose="020B0503020102020204" pitchFamily="34" charset="0"/>
                <a:cs typeface="Arial" panose="020B0604020202020204" pitchFamily="34" charset="0"/>
              </a:rPr>
              <a:t>Keluar</a:t>
            </a:r>
          </a:p>
        </p:txBody>
      </p:sp>
      <p:sp>
        <p:nvSpPr>
          <p:cNvPr id="18461" name="Text Box 29"/>
          <p:cNvSpPr txBox="1">
            <a:spLocks noChangeArrowheads="1"/>
          </p:cNvSpPr>
          <p:nvPr/>
        </p:nvSpPr>
        <p:spPr bwMode="auto">
          <a:xfrm>
            <a:off x="4191000" y="4876801"/>
            <a:ext cx="844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Franklin Gothic Book" panose="020B0503020102020204" pitchFamily="34" charset="0"/>
                <a:cs typeface="Arial" panose="020B0604020202020204" pitchFamily="34" charset="0"/>
              </a:rPr>
              <a:t>Keluar</a:t>
            </a:r>
          </a:p>
        </p:txBody>
      </p:sp>
    </p:spTree>
    <p:extLst>
      <p:ext uri="{BB962C8B-B14F-4D97-AF65-F5344CB8AC3E}">
        <p14:creationId xmlns:p14="http://schemas.microsoft.com/office/powerpoint/2010/main" val="404683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  <a:cs typeface="+mj-cs"/>
              </a:rPr>
              <a:t>Hal </a:t>
            </a:r>
            <a:r>
              <a:rPr lang="en-US" dirty="0" err="1" smtClean="0">
                <a:ea typeface="+mj-ea"/>
                <a:cs typeface="+mj-cs"/>
              </a:rPr>
              <a:t>Penting</a:t>
            </a:r>
            <a:r>
              <a:rPr lang="en-US" dirty="0" smtClean="0">
                <a:ea typeface="+mj-ea"/>
                <a:cs typeface="+mj-cs"/>
              </a:rPr>
              <a:t>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>
              <a:buNone/>
              <a:defRPr/>
            </a:pPr>
            <a:r>
              <a:rPr lang="en-US" dirty="0" smtClean="0">
                <a:ea typeface="+mn-ea"/>
                <a:cs typeface="+mn-cs"/>
              </a:rPr>
              <a:t>	</a:t>
            </a:r>
            <a:r>
              <a:rPr lang="en-US" sz="3500" dirty="0" err="1"/>
              <a:t>Dalam</a:t>
            </a:r>
            <a:r>
              <a:rPr lang="en-US" sz="3500" dirty="0"/>
              <a:t> </a:t>
            </a:r>
            <a:r>
              <a:rPr lang="en-US" sz="3500" dirty="0" err="1"/>
              <a:t>setiap</a:t>
            </a:r>
            <a:r>
              <a:rPr lang="en-US" sz="3500" dirty="0"/>
              <a:t> </a:t>
            </a:r>
            <a:r>
              <a:rPr lang="en-US" sz="3500" dirty="0" err="1"/>
              <a:t>perusahaan</a:t>
            </a:r>
            <a:r>
              <a:rPr lang="en-US" sz="3500" dirty="0"/>
              <a:t> </a:t>
            </a:r>
            <a:r>
              <a:rPr lang="en-US" sz="3500" dirty="0" err="1"/>
              <a:t>persekutuan</a:t>
            </a:r>
            <a:r>
              <a:rPr lang="en-US" sz="3500" dirty="0"/>
              <a:t>, 2 </a:t>
            </a:r>
            <a:r>
              <a:rPr lang="en-US" sz="3500" dirty="0" err="1"/>
              <a:t>hal</a:t>
            </a:r>
            <a:r>
              <a:rPr lang="en-US" sz="3500" dirty="0"/>
              <a:t> </a:t>
            </a:r>
            <a:r>
              <a:rPr lang="en-US" sz="3500" dirty="0" err="1"/>
              <a:t>harus</a:t>
            </a:r>
            <a:r>
              <a:rPr lang="en-US" sz="3500" dirty="0"/>
              <a:t> </a:t>
            </a:r>
            <a:r>
              <a:rPr lang="en-US" sz="3500" dirty="0" err="1"/>
              <a:t>selalu</a:t>
            </a:r>
            <a:r>
              <a:rPr lang="en-US" sz="3500" dirty="0"/>
              <a:t> </a:t>
            </a:r>
            <a:r>
              <a:rPr lang="en-US" sz="3500" dirty="0" err="1"/>
              <a:t>diperhatikan</a:t>
            </a:r>
            <a:r>
              <a:rPr lang="en-US" sz="3500" dirty="0"/>
              <a:t>:</a:t>
            </a:r>
          </a:p>
          <a:p>
            <a:pPr>
              <a:buNone/>
              <a:defRPr/>
            </a:pPr>
            <a:endParaRPr lang="en-US" sz="3500" dirty="0"/>
          </a:p>
          <a:p>
            <a:pPr marL="514350" indent="-514350">
              <a:buFontTx/>
              <a:buAutoNum type="arabicPeriod"/>
              <a:defRPr/>
            </a:pPr>
            <a:r>
              <a:rPr lang="en-US" sz="3500" dirty="0" err="1"/>
              <a:t>Ketentuan</a:t>
            </a:r>
            <a:r>
              <a:rPr lang="en-US" sz="3500" dirty="0"/>
              <a:t>/</a:t>
            </a:r>
            <a:r>
              <a:rPr lang="en-US" sz="3500" dirty="0" err="1"/>
              <a:t>aturan</a:t>
            </a:r>
            <a:r>
              <a:rPr lang="en-US" sz="3500" dirty="0"/>
              <a:t> yang </a:t>
            </a:r>
            <a:r>
              <a:rPr lang="en-US" sz="3500" dirty="0" err="1"/>
              <a:t>berlaku</a:t>
            </a:r>
            <a:r>
              <a:rPr lang="en-US" sz="3500" dirty="0"/>
              <a:t>;</a:t>
            </a:r>
          </a:p>
          <a:p>
            <a:pPr marL="514350" indent="-514350">
              <a:buFontTx/>
              <a:buAutoNum type="arabicPeriod"/>
              <a:defRPr/>
            </a:pPr>
            <a:endParaRPr lang="en-US" sz="3500" dirty="0"/>
          </a:p>
          <a:p>
            <a:pPr marL="514350" indent="-514350">
              <a:buFontTx/>
              <a:buAutoNum type="arabicPeriod"/>
              <a:defRPr/>
            </a:pPr>
            <a:r>
              <a:rPr lang="en-US" sz="3500" dirty="0" err="1"/>
              <a:t>Bentuk</a:t>
            </a:r>
            <a:r>
              <a:rPr lang="en-US" sz="3500" dirty="0"/>
              <a:t> </a:t>
            </a:r>
            <a:r>
              <a:rPr lang="en-US" sz="3500" dirty="0" err="1"/>
              <a:t>pertanggungjawaban</a:t>
            </a:r>
            <a:r>
              <a:rPr lang="en-US" sz="35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545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1981200" y="2209800"/>
            <a:ext cx="2286000" cy="2209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Century Gothic" panose="020B0502020202020204" pitchFamily="34" charset="0"/>
              </a:rPr>
              <a:t>Aspek/</a:t>
            </a:r>
          </a:p>
          <a:p>
            <a:pPr algn="ctr" eaLnBrk="1" hangingPunct="1"/>
            <a:r>
              <a:rPr lang="en-US" altLang="en-US">
                <a:latin typeface="Century Gothic" panose="020B0502020202020204" pitchFamily="34" charset="0"/>
              </a:rPr>
              <a:t>Ketentuan2</a:t>
            </a:r>
          </a:p>
          <a:p>
            <a:pPr algn="ctr" eaLnBrk="1" hangingPunct="1"/>
            <a:r>
              <a:rPr lang="en-US" altLang="en-US">
                <a:latin typeface="Century Gothic" panose="020B0502020202020204" pitchFamily="34" charset="0"/>
              </a:rPr>
              <a:t>Hukum</a:t>
            </a:r>
          </a:p>
          <a:p>
            <a:pPr algn="ctr" eaLnBrk="1" hangingPunct="1"/>
            <a:r>
              <a:rPr lang="en-US" altLang="en-US">
                <a:latin typeface="Century Gothic" panose="020B0502020202020204" pitchFamily="34" charset="0"/>
              </a:rPr>
              <a:t>Perusahaan</a:t>
            </a:r>
          </a:p>
          <a:p>
            <a:pPr algn="ctr" eaLnBrk="1" hangingPunct="1"/>
            <a:r>
              <a:rPr lang="en-US" altLang="en-US">
                <a:latin typeface="Century Gothic" panose="020B0502020202020204" pitchFamily="34" charset="0"/>
              </a:rPr>
              <a:t>Persekutuan 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7010400" y="762000"/>
            <a:ext cx="2819400" cy="1600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Century Gothic" panose="020B0502020202020204" pitchFamily="34" charset="0"/>
              </a:rPr>
              <a:t>Aspek/Ketentuan</a:t>
            </a:r>
          </a:p>
          <a:p>
            <a:pPr algn="ctr" eaLnBrk="1" hangingPunct="1"/>
            <a:r>
              <a:rPr lang="en-US" altLang="en-US">
                <a:latin typeface="Century Gothic" panose="020B0502020202020204" pitchFamily="34" charset="0"/>
              </a:rPr>
              <a:t> Hukum </a:t>
            </a:r>
          </a:p>
          <a:p>
            <a:pPr algn="ctr" eaLnBrk="1" hangingPunct="1"/>
            <a:r>
              <a:rPr lang="en-US" altLang="en-US">
                <a:latin typeface="Century Gothic" panose="020B0502020202020204" pitchFamily="34" charset="0"/>
              </a:rPr>
              <a:t>Intern</a:t>
            </a:r>
            <a:endParaRPr lang="en-GB" altLang="en-US">
              <a:latin typeface="Century Gothic" panose="020B0502020202020204" pitchFamily="34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7010400" y="4191000"/>
            <a:ext cx="2667000" cy="167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Century Gothic" panose="020B0502020202020204" pitchFamily="34" charset="0"/>
              </a:rPr>
              <a:t>Aspek/Ketentuan</a:t>
            </a:r>
          </a:p>
          <a:p>
            <a:pPr algn="ctr" eaLnBrk="1" hangingPunct="1"/>
            <a:r>
              <a:rPr lang="en-US" altLang="en-US">
                <a:latin typeface="Century Gothic" panose="020B0502020202020204" pitchFamily="34" charset="0"/>
              </a:rPr>
              <a:t>Hukum</a:t>
            </a:r>
          </a:p>
          <a:p>
            <a:pPr algn="ctr" eaLnBrk="1" hangingPunct="1"/>
            <a:r>
              <a:rPr lang="en-US" altLang="en-US">
                <a:latin typeface="Century Gothic" panose="020B0502020202020204" pitchFamily="34" charset="0"/>
              </a:rPr>
              <a:t>Ekstern</a:t>
            </a:r>
            <a:endParaRPr lang="en-GB" altLang="en-US">
              <a:latin typeface="Century Gothic" panose="020B0502020202020204" pitchFamily="34" charset="0"/>
            </a:endParaRP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 flipV="1">
            <a:off x="4267200" y="1600200"/>
            <a:ext cx="26670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>
            <a:off x="4267200" y="3352800"/>
            <a:ext cx="26670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04416823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1981200" y="2819400"/>
            <a:ext cx="22860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Century Gothic" panose="020B0502020202020204" pitchFamily="34" charset="0"/>
              </a:rPr>
              <a:t>Aspek Hukum </a:t>
            </a:r>
          </a:p>
          <a:p>
            <a:pPr algn="ctr" eaLnBrk="1" hangingPunct="1"/>
            <a:r>
              <a:rPr lang="en-US" altLang="en-US">
                <a:latin typeface="Century Gothic" panose="020B0502020202020204" pitchFamily="34" charset="0"/>
              </a:rPr>
              <a:t>Intern</a:t>
            </a:r>
            <a:endParaRPr lang="en-GB" altLang="en-US">
              <a:latin typeface="Century Gothic" panose="020B0502020202020204" pitchFamily="34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6781800" y="609600"/>
            <a:ext cx="3124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Century Gothic" panose="020B0502020202020204" pitchFamily="34" charset="0"/>
              </a:rPr>
              <a:t>Pembentukan</a:t>
            </a:r>
            <a:endParaRPr lang="en-GB" altLang="en-US">
              <a:latin typeface="Century Gothic" panose="020B0502020202020204" pitchFamily="34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781800" y="1828800"/>
            <a:ext cx="3124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Century Gothic" panose="020B0502020202020204" pitchFamily="34" charset="0"/>
              </a:rPr>
              <a:t>Pemasukan</a:t>
            </a:r>
            <a:endParaRPr lang="en-GB" altLang="en-US">
              <a:latin typeface="Century Gothic" panose="020B0502020202020204" pitchFamily="34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6781800" y="2971800"/>
            <a:ext cx="3124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Century Gothic" panose="020B0502020202020204" pitchFamily="34" charset="0"/>
              </a:rPr>
              <a:t>Kepengurusan</a:t>
            </a:r>
            <a:endParaRPr lang="en-GB" altLang="en-US">
              <a:latin typeface="Century Gothic" panose="020B0502020202020204" pitchFamily="34" charset="0"/>
            </a:endParaRP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6705600" y="4191000"/>
            <a:ext cx="34290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Century Gothic" panose="020B0502020202020204" pitchFamily="34" charset="0"/>
              </a:rPr>
              <a:t>Pembagian Untung &amp;</a:t>
            </a:r>
          </a:p>
          <a:p>
            <a:pPr algn="ctr" eaLnBrk="1" hangingPunct="1"/>
            <a:r>
              <a:rPr lang="en-US" altLang="en-US">
                <a:latin typeface="Century Gothic" panose="020B0502020202020204" pitchFamily="34" charset="0"/>
              </a:rPr>
              <a:t>Rugi</a:t>
            </a:r>
            <a:endParaRPr lang="en-GB" altLang="en-US">
              <a:latin typeface="Century Gothic" panose="020B0502020202020204" pitchFamily="34" charset="0"/>
            </a:endParaRP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6705600" y="5715000"/>
            <a:ext cx="31242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Century Gothic" panose="020B0502020202020204" pitchFamily="34" charset="0"/>
              </a:rPr>
              <a:t>Pembubaran</a:t>
            </a:r>
            <a:endParaRPr lang="en-GB" altLang="en-US">
              <a:latin typeface="Century Gothic" panose="020B0502020202020204" pitchFamily="34" charset="0"/>
            </a:endParaRPr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 flipV="1">
            <a:off x="4267200" y="990600"/>
            <a:ext cx="25146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V="1">
            <a:off x="4267200" y="2133600"/>
            <a:ext cx="24384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V="1">
            <a:off x="4267200" y="3352800"/>
            <a:ext cx="2514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>
            <a:off x="4267200" y="3429000"/>
            <a:ext cx="2438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>
            <a:off x="4267200" y="3429000"/>
            <a:ext cx="243840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39252993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229600" cy="866775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Century Gothic" pitchFamily="34" charset="0"/>
                <a:ea typeface="+mj-ea"/>
                <a:cs typeface="+mj-cs"/>
              </a:rPr>
              <a:t>(1) </a:t>
            </a:r>
            <a:r>
              <a:rPr lang="en-US" dirty="0" err="1" smtClean="0">
                <a:latin typeface="Century Gothic" pitchFamily="34" charset="0"/>
                <a:ea typeface="+mj-ea"/>
                <a:cs typeface="+mj-cs"/>
              </a:rPr>
              <a:t>Pembentukan</a:t>
            </a:r>
            <a:r>
              <a:rPr lang="en-US" dirty="0" smtClean="0">
                <a:latin typeface="Century Gothic" pitchFamily="34" charset="0"/>
                <a:ea typeface="+mj-ea"/>
                <a:cs typeface="+mj-cs"/>
              </a:rPr>
              <a:t>:</a:t>
            </a:r>
            <a:endParaRPr lang="en-US" dirty="0">
              <a:latin typeface="Century Gothic" pitchFamily="34" charset="0"/>
              <a:ea typeface="+mj-ea"/>
              <a:cs typeface="+mj-cs"/>
            </a:endParaRPr>
          </a:p>
        </p:txBody>
      </p:sp>
      <p:graphicFrame>
        <p:nvGraphicFramePr>
          <p:cNvPr id="21539" name="Group 35"/>
          <p:cNvGraphicFramePr>
            <a:graphicFrameLocks noGrp="1"/>
          </p:cNvGraphicFramePr>
          <p:nvPr>
            <p:ph type="tbl" idx="1"/>
          </p:nvPr>
        </p:nvGraphicFramePr>
        <p:xfrm>
          <a:off x="2005014" y="1681164"/>
          <a:ext cx="8205787" cy="4033843"/>
        </p:xfrm>
        <a:graphic>
          <a:graphicData uri="http://schemas.openxmlformats.org/drawingml/2006/table">
            <a:tbl>
              <a:tblPr/>
              <a:tblGrid>
                <a:gridCol w="4102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36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1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PP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FA &amp; CV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15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entury Gothic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Konsensual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(Ps. 1624 KUHPer)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AutoNum type="arabicPeriod"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entury Gothic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AutoNum type="arabicPeriod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Konsensual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  (Ps. 1624 KUHPer)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entury Gothic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AutoNum type="arabicPeriod" startAt="2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Formal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  (Ps. 22 – 28 KUHD)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576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Century Gothic" pitchFamily="34" charset="0"/>
                <a:ea typeface="+mj-ea"/>
                <a:cs typeface="+mj-cs"/>
              </a:rPr>
              <a:t>(2) </a:t>
            </a:r>
            <a:r>
              <a:rPr lang="en-US" dirty="0" err="1" smtClean="0">
                <a:latin typeface="Century Gothic" pitchFamily="34" charset="0"/>
                <a:ea typeface="+mj-ea"/>
                <a:cs typeface="+mj-cs"/>
              </a:rPr>
              <a:t>Inbreng</a:t>
            </a:r>
            <a:r>
              <a:rPr lang="en-US" dirty="0" smtClean="0">
                <a:latin typeface="Century Gothic" pitchFamily="34" charset="0"/>
                <a:ea typeface="+mj-ea"/>
                <a:cs typeface="+mj-cs"/>
              </a:rPr>
              <a:t>/</a:t>
            </a:r>
            <a:r>
              <a:rPr lang="en-US" dirty="0" err="1" smtClean="0">
                <a:latin typeface="Century Gothic" pitchFamily="34" charset="0"/>
                <a:ea typeface="+mj-ea"/>
                <a:cs typeface="+mj-cs"/>
              </a:rPr>
              <a:t>Pemasukan</a:t>
            </a:r>
            <a:r>
              <a:rPr lang="en-US" dirty="0" smtClean="0">
                <a:latin typeface="Century Gothic" pitchFamily="34" charset="0"/>
                <a:ea typeface="+mj-ea"/>
                <a:cs typeface="+mj-cs"/>
              </a:rPr>
              <a:t>:</a:t>
            </a:r>
            <a:endParaRPr lang="en-US" dirty="0">
              <a:latin typeface="Century Gothic" pitchFamily="34" charset="0"/>
              <a:ea typeface="+mj-ea"/>
              <a:cs typeface="+mj-cs"/>
            </a:endParaRPr>
          </a:p>
        </p:txBody>
      </p:sp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09600" indent="-609600">
              <a:lnSpc>
                <a:spcPct val="90000"/>
              </a:lnSpc>
              <a:buFontTx/>
              <a:buAutoNum type="arabicPeriod"/>
              <a:defRPr/>
            </a:pPr>
            <a:endParaRPr lang="en-US" sz="3200" dirty="0">
              <a:latin typeface="Century Gothic" charset="0"/>
              <a:ea typeface="ＭＳ Ｐゴシック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US" sz="3200" dirty="0">
                <a:latin typeface="Century Gothic" charset="0"/>
                <a:ea typeface="ＭＳ Ｐゴシック" charset="0"/>
              </a:rPr>
              <a:t>1.  </a:t>
            </a:r>
            <a:r>
              <a:rPr lang="en-US" sz="3200" dirty="0" err="1">
                <a:latin typeface="Century Gothic" charset="0"/>
                <a:ea typeface="ＭＳ Ｐゴシック" charset="0"/>
              </a:rPr>
              <a:t>Uang</a:t>
            </a:r>
            <a:endParaRPr lang="en-US" sz="3200" dirty="0">
              <a:latin typeface="Century Gothic" charset="0"/>
              <a:ea typeface="ＭＳ Ｐゴシック" charset="0"/>
            </a:endParaRPr>
          </a:p>
          <a:p>
            <a:pPr marL="609600" indent="-609600">
              <a:lnSpc>
                <a:spcPct val="90000"/>
              </a:lnSpc>
              <a:buNone/>
              <a:defRPr/>
            </a:pPr>
            <a:endParaRPr lang="en-US" sz="3200" dirty="0">
              <a:latin typeface="Century Gothic" charset="0"/>
              <a:ea typeface="ＭＳ Ｐゴシック" charset="0"/>
            </a:endParaRPr>
          </a:p>
          <a:p>
            <a:pPr marL="609600" indent="-609600">
              <a:lnSpc>
                <a:spcPct val="90000"/>
              </a:lnSpc>
              <a:buNone/>
              <a:defRPr/>
            </a:pPr>
            <a:r>
              <a:rPr lang="en-US" sz="3200" dirty="0">
                <a:latin typeface="Century Gothic" charset="0"/>
                <a:ea typeface="ＭＳ Ｐゴシック" charset="0"/>
              </a:rPr>
              <a:t>2.  </a:t>
            </a:r>
            <a:r>
              <a:rPr lang="en-US" sz="3200" dirty="0" err="1">
                <a:latin typeface="Century Gothic" charset="0"/>
                <a:ea typeface="ＭＳ Ｐゴシック" charset="0"/>
              </a:rPr>
              <a:t>Barang</a:t>
            </a:r>
            <a:r>
              <a:rPr lang="en-US" sz="3200" dirty="0">
                <a:latin typeface="Century Gothic" charset="0"/>
                <a:ea typeface="ＭＳ Ｐゴシック" charset="0"/>
              </a:rPr>
              <a:t> </a:t>
            </a:r>
          </a:p>
          <a:p>
            <a:pPr marL="609600" indent="-609600">
              <a:lnSpc>
                <a:spcPct val="90000"/>
              </a:lnSpc>
              <a:buNone/>
              <a:defRPr/>
            </a:pPr>
            <a:endParaRPr lang="en-US" sz="3200" dirty="0">
              <a:latin typeface="Century Gothic" charset="0"/>
              <a:ea typeface="ＭＳ Ｐゴシック" charset="0"/>
            </a:endParaRPr>
          </a:p>
          <a:p>
            <a:pPr marL="609600" indent="-609600">
              <a:lnSpc>
                <a:spcPct val="90000"/>
              </a:lnSpc>
              <a:buNone/>
              <a:defRPr/>
            </a:pPr>
            <a:r>
              <a:rPr lang="en-US" sz="3200" dirty="0">
                <a:latin typeface="Century Gothic" charset="0"/>
                <a:ea typeface="ＭＳ Ｐゴシック" charset="0"/>
              </a:rPr>
              <a:t>3.  </a:t>
            </a:r>
            <a:r>
              <a:rPr lang="en-US" sz="3200" dirty="0" err="1">
                <a:latin typeface="Century Gothic" charset="0"/>
                <a:ea typeface="ＭＳ Ｐゴシック" charset="0"/>
              </a:rPr>
              <a:t>Lainnya</a:t>
            </a:r>
            <a:r>
              <a:rPr lang="en-US" sz="3200" dirty="0">
                <a:latin typeface="Century Gothic" charset="0"/>
                <a:ea typeface="ＭＳ Ｐゴシック" charset="0"/>
              </a:rPr>
              <a:t> </a:t>
            </a:r>
          </a:p>
          <a:p>
            <a:pPr marL="609600" indent="-609600">
              <a:lnSpc>
                <a:spcPct val="90000"/>
              </a:lnSpc>
              <a:buNone/>
              <a:defRPr/>
            </a:pPr>
            <a:endParaRPr lang="en-US" sz="3200" dirty="0">
              <a:latin typeface="Century Gothic" charset="0"/>
              <a:ea typeface="ＭＳ Ｐゴシック" charset="0"/>
            </a:endParaRPr>
          </a:p>
          <a:p>
            <a:pPr marL="609600" indent="-609600" algn="ctr">
              <a:lnSpc>
                <a:spcPct val="90000"/>
              </a:lnSpc>
              <a:buNone/>
              <a:defRPr/>
            </a:pPr>
            <a:r>
              <a:rPr lang="en-US" sz="3200" dirty="0">
                <a:latin typeface="Century Gothic" charset="0"/>
                <a:ea typeface="ＭＳ Ｐゴシック" charset="0"/>
              </a:rPr>
              <a:t>DH: 1619 (2) </a:t>
            </a:r>
            <a:r>
              <a:rPr lang="en-US" sz="3200" dirty="0" err="1">
                <a:latin typeface="Century Gothic" charset="0"/>
                <a:ea typeface="ＭＳ Ｐゴシック" charset="0"/>
              </a:rPr>
              <a:t>KUHPer</a:t>
            </a:r>
            <a:endParaRPr lang="en-US" sz="3200" dirty="0">
              <a:latin typeface="Century Gothic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30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3"/>
            <a:ext cx="8229600" cy="5635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>
                <a:latin typeface="Century Gothic" pitchFamily="34" charset="0"/>
              </a:rPr>
              <a:t>(3) </a:t>
            </a:r>
            <a:r>
              <a:rPr lang="en-US" sz="4000" dirty="0" err="1">
                <a:latin typeface="Century Gothic" pitchFamily="34" charset="0"/>
              </a:rPr>
              <a:t>Pengurusan</a:t>
            </a:r>
            <a:r>
              <a:rPr lang="en-US" sz="4000" dirty="0">
                <a:latin typeface="Century Gothic" pitchFamily="34" charset="0"/>
              </a:rPr>
              <a:t>:</a:t>
            </a:r>
          </a:p>
        </p:txBody>
      </p:sp>
      <p:graphicFrame>
        <p:nvGraphicFramePr>
          <p:cNvPr id="25628" name="Group 28"/>
          <p:cNvGraphicFramePr>
            <a:graphicFrameLocks noGrp="1"/>
          </p:cNvGraphicFramePr>
          <p:nvPr>
            <p:ph type="tbl" idx="1"/>
          </p:nvPr>
        </p:nvGraphicFramePr>
        <p:xfrm>
          <a:off x="1752600" y="1017588"/>
          <a:ext cx="8610600" cy="4621217"/>
        </p:xfrm>
        <a:graphic>
          <a:graphicData uri="http://schemas.openxmlformats.org/drawingml/2006/table">
            <a:tbl>
              <a:tblPr/>
              <a:tblGrid>
                <a:gridCol w="373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PP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FA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CV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3063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AutoNum type="arabicPeriod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≠ Pengangkatan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  <a:sym typeface="Wingdings" pitchFamily="2" charset="2"/>
                        </a:rPr>
                        <a:t>  semua sekutu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  <a:sym typeface="Wingdings" pitchFamily="2" charset="2"/>
                        </a:rPr>
                        <a:t>     (Ps. 1639 KUHPer)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entury Gothic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entury Gothic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AutoNum type="arabicPeriod" startAt="2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Pengangkatan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  a. statuter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  b. mandater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entury Gothic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AutoNum type="arabicPeriod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Semua Sekutu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  (Ps. 17 KUHD)</a:t>
                      </a:r>
                    </a:p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Atau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2. Sekutu yang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 di tunjuk (AD)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Sekutu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Btangung Jawab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(Ps. 20 KUHD)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677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Century Gothic" pitchFamily="34" charset="0"/>
                <a:ea typeface="+mj-ea"/>
                <a:cs typeface="+mj-cs"/>
              </a:rPr>
              <a:t>(4) </a:t>
            </a:r>
            <a:r>
              <a:rPr lang="en-US" dirty="0" err="1">
                <a:latin typeface="Century Gothic" pitchFamily="34" charset="0"/>
                <a:ea typeface="+mj-ea"/>
                <a:cs typeface="+mj-cs"/>
              </a:rPr>
              <a:t>Pembagian</a:t>
            </a:r>
            <a:r>
              <a:rPr lang="en-US" dirty="0">
                <a:latin typeface="Century Gothic" pitchFamily="34" charset="0"/>
                <a:ea typeface="+mj-ea"/>
                <a:cs typeface="+mj-cs"/>
              </a:rPr>
              <a:t> </a:t>
            </a:r>
            <a:r>
              <a:rPr lang="en-US" dirty="0" err="1" smtClean="0">
                <a:latin typeface="Century Gothic" pitchFamily="34" charset="0"/>
                <a:ea typeface="+mj-ea"/>
                <a:cs typeface="+mj-cs"/>
              </a:rPr>
              <a:t>Rugi</a:t>
            </a:r>
            <a:r>
              <a:rPr lang="en-US" dirty="0" smtClean="0">
                <a:latin typeface="Century Gothic" pitchFamily="34" charset="0"/>
                <a:ea typeface="+mj-ea"/>
                <a:cs typeface="+mj-cs"/>
              </a:rPr>
              <a:t>/</a:t>
            </a:r>
            <a:r>
              <a:rPr lang="en-US" dirty="0" err="1" smtClean="0">
                <a:latin typeface="Century Gothic" pitchFamily="34" charset="0"/>
                <a:ea typeface="+mj-ea"/>
                <a:cs typeface="+mj-cs"/>
              </a:rPr>
              <a:t>Laba</a:t>
            </a:r>
            <a:r>
              <a:rPr lang="en-US" dirty="0" smtClean="0">
                <a:latin typeface="Century Gothic" pitchFamily="34" charset="0"/>
                <a:ea typeface="+mj-ea"/>
                <a:cs typeface="+mj-cs"/>
              </a:rPr>
              <a:t>:</a:t>
            </a:r>
            <a:endParaRPr lang="en-US" dirty="0">
              <a:latin typeface="Century Gothic" pitchFamily="34" charset="0"/>
              <a:ea typeface="+mj-ea"/>
              <a:cs typeface="+mj-cs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endParaRPr lang="en-US" altLang="en-US" smtClean="0">
              <a:latin typeface="Franklin Gothic Book" panose="020B0503020102020204" pitchFamily="34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smtClean="0">
                <a:latin typeface="Century Gothic" panose="020B0502020202020204" pitchFamily="34" charset="0"/>
              </a:rPr>
              <a:t>Proporsional (Ps. 1633 KUHPer)</a:t>
            </a:r>
          </a:p>
          <a:p>
            <a:pPr marL="609600" indent="-609600">
              <a:buNone/>
            </a:pPr>
            <a:endParaRPr lang="en-US" altLang="en-US" smtClean="0">
              <a:latin typeface="Century Gothic" panose="020B0502020202020204" pitchFamily="34" charset="0"/>
            </a:endParaRPr>
          </a:p>
          <a:p>
            <a:pPr marL="609600" indent="-609600" algn="ctr">
              <a:buNone/>
            </a:pPr>
            <a:r>
              <a:rPr lang="en-US" altLang="en-US" smtClean="0">
                <a:latin typeface="Century Gothic" panose="020B0502020202020204" pitchFamily="34" charset="0"/>
              </a:rPr>
              <a:t>Atau</a:t>
            </a:r>
          </a:p>
          <a:p>
            <a:pPr marL="609600" indent="-609600">
              <a:buNone/>
            </a:pPr>
            <a:r>
              <a:rPr lang="en-US" altLang="en-US" smtClean="0">
                <a:latin typeface="Century Gothic" panose="020B0502020202020204" pitchFamily="34" charset="0"/>
              </a:rPr>
              <a:t>2.  Sesuai AD</a:t>
            </a:r>
          </a:p>
        </p:txBody>
      </p:sp>
    </p:spTree>
    <p:extLst>
      <p:ext uri="{BB962C8B-B14F-4D97-AF65-F5344CB8AC3E}">
        <p14:creationId xmlns:p14="http://schemas.microsoft.com/office/powerpoint/2010/main" val="316967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Century Gothic" pitchFamily="34" charset="0"/>
                <a:ea typeface="+mj-ea"/>
                <a:cs typeface="+mj-cs"/>
              </a:rPr>
              <a:t>(5) </a:t>
            </a:r>
            <a:r>
              <a:rPr lang="en-US" dirty="0" err="1" smtClean="0">
                <a:latin typeface="Century Gothic" pitchFamily="34" charset="0"/>
                <a:ea typeface="+mj-ea"/>
                <a:cs typeface="+mj-cs"/>
              </a:rPr>
              <a:t>Pembubaran</a:t>
            </a:r>
            <a:r>
              <a:rPr lang="en-US" dirty="0" smtClean="0">
                <a:latin typeface="Century Gothic" pitchFamily="34" charset="0"/>
                <a:ea typeface="+mj-ea"/>
                <a:cs typeface="+mj-cs"/>
              </a:rPr>
              <a:t>:</a:t>
            </a:r>
            <a:endParaRPr lang="en-US" dirty="0">
              <a:latin typeface="Century Gothic" pitchFamily="34" charset="0"/>
              <a:ea typeface="+mj-ea"/>
              <a:cs typeface="+mj-cs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09600" indent="-609600">
              <a:buFontTx/>
              <a:buAutoNum type="arabicPeriod"/>
            </a:pPr>
            <a:r>
              <a:rPr lang="en-US" altLang="en-US" sz="2800">
                <a:latin typeface="Century Gothic" panose="020B0502020202020204" pitchFamily="34" charset="0"/>
              </a:rPr>
              <a:t>Jangka Waktu Berakhir 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800">
                <a:latin typeface="Century Gothic" panose="020B0502020202020204" pitchFamily="34" charset="0"/>
              </a:rPr>
              <a:t>Musnahnya barang/selesainya perbuatan pokok (pekerjaan)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800">
                <a:latin typeface="Century Gothic" panose="020B0502020202020204" pitchFamily="34" charset="0"/>
              </a:rPr>
              <a:t>Kehendak Para Sekutu 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800">
                <a:latin typeface="Century Gothic" panose="020B0502020202020204" pitchFamily="34" charset="0"/>
              </a:rPr>
              <a:t>Sekutu Meninggal/Pengampuan/Pailit</a:t>
            </a:r>
          </a:p>
          <a:p>
            <a:pPr marL="609600" indent="-609600">
              <a:buFontTx/>
              <a:buAutoNum type="arabicPeriod"/>
            </a:pPr>
            <a:endParaRPr lang="en-US" altLang="en-US" sz="2800">
              <a:latin typeface="Century Gothic" panose="020B0502020202020204" pitchFamily="34" charset="0"/>
            </a:endParaRPr>
          </a:p>
          <a:p>
            <a:pPr marL="609600" indent="-609600">
              <a:buNone/>
            </a:pPr>
            <a:endParaRPr lang="en-US" altLang="en-US" sz="2800">
              <a:latin typeface="Century Gothic" panose="020B0502020202020204" pitchFamily="34" charset="0"/>
            </a:endParaRPr>
          </a:p>
          <a:p>
            <a:pPr marL="609600" indent="-609600">
              <a:buNone/>
            </a:pPr>
            <a:r>
              <a:rPr lang="en-US" altLang="en-US" sz="2800">
                <a:latin typeface="Century Gothic" panose="020B0502020202020204" pitchFamily="34" charset="0"/>
              </a:rPr>
              <a:t>DH: Ps. 1646 – 1648 KUHPer</a:t>
            </a:r>
          </a:p>
        </p:txBody>
      </p:sp>
    </p:spTree>
    <p:extLst>
      <p:ext uri="{BB962C8B-B14F-4D97-AF65-F5344CB8AC3E}">
        <p14:creationId xmlns:p14="http://schemas.microsoft.com/office/powerpoint/2010/main" val="275032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1752600" y="2438400"/>
            <a:ext cx="25908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800" b="1">
                <a:latin typeface="Century Gothic" panose="020B0502020202020204" pitchFamily="34" charset="0"/>
              </a:rPr>
              <a:t>Aspek Hukum </a:t>
            </a:r>
          </a:p>
          <a:p>
            <a:pPr algn="ctr" eaLnBrk="1" hangingPunct="1"/>
            <a:r>
              <a:rPr lang="en-US" altLang="en-US" sz="2800" b="1">
                <a:latin typeface="Century Gothic" panose="020B0502020202020204" pitchFamily="34" charset="0"/>
              </a:rPr>
              <a:t>Ekstern</a:t>
            </a:r>
            <a:endParaRPr lang="en-GB" altLang="en-US" sz="2800" b="1">
              <a:latin typeface="Century Gothic" panose="020B0502020202020204" pitchFamily="34" charset="0"/>
            </a:endParaRP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5562600" y="1066800"/>
            <a:ext cx="47244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800" b="1">
                <a:latin typeface="Century Gothic" panose="020B0502020202020204" pitchFamily="34" charset="0"/>
              </a:rPr>
              <a:t>Kewenangan Mewakili</a:t>
            </a:r>
            <a:endParaRPr lang="en-GB" altLang="en-US" sz="2800" b="1">
              <a:latin typeface="Century Gothic" panose="020B0502020202020204" pitchFamily="34" charset="0"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5715000" y="4038600"/>
            <a:ext cx="44196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800" b="1">
                <a:latin typeface="Century Gothic" panose="020B0502020202020204" pitchFamily="34" charset="0"/>
              </a:rPr>
              <a:t>Pertanggungjawaban</a:t>
            </a:r>
            <a:r>
              <a:rPr lang="en-US" altLang="en-US">
                <a:latin typeface="Century Gothic" panose="020B0502020202020204" pitchFamily="34" charset="0"/>
              </a:rPr>
              <a:t> </a:t>
            </a:r>
            <a:endParaRPr lang="en-GB" altLang="en-US">
              <a:latin typeface="Century Gothic" panose="020B0502020202020204" pitchFamily="34" charset="0"/>
            </a:endParaRPr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3124200" y="3733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3124200" y="46482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 flipV="1">
            <a:off x="3124200" y="13716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>
            <a:off x="3124200" y="13716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36368238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736725" y="341313"/>
            <a:ext cx="184150" cy="393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1676400" y="2057400"/>
            <a:ext cx="2438400" cy="2590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400">
                <a:latin typeface="Franklin Gothic Book" panose="020B0503020102020204" pitchFamily="34" charset="0"/>
              </a:rPr>
              <a:t>Persekutuan Dg </a:t>
            </a:r>
          </a:p>
          <a:p>
            <a:pPr algn="ctr" eaLnBrk="1" hangingPunct="1"/>
            <a:r>
              <a:rPr lang="en-US" altLang="en-US" sz="2400">
                <a:latin typeface="Franklin Gothic Book" panose="020B0503020102020204" pitchFamily="34" charset="0"/>
              </a:rPr>
              <a:t>Firma:</a:t>
            </a:r>
          </a:p>
          <a:p>
            <a:pPr algn="ctr" eaLnBrk="1" hangingPunct="1"/>
            <a:r>
              <a:rPr lang="en-US" altLang="en-US" sz="2400">
                <a:latin typeface="Franklin Gothic Book" panose="020B0503020102020204" pitchFamily="34" charset="0"/>
              </a:rPr>
              <a:t>(Ps. 16 KUHD)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5257800" y="990600"/>
            <a:ext cx="5156200" cy="857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800" b="1" i="1">
                <a:latin typeface="Franklin Gothic Book" panose="020B0503020102020204" pitchFamily="34" charset="0"/>
              </a:rPr>
              <a:t>Tiap-tiap persekutuan perdata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5334001" y="2667000"/>
            <a:ext cx="3730625" cy="8207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400">
                <a:latin typeface="Franklin Gothic Book" panose="020B0503020102020204" pitchFamily="34" charset="0"/>
              </a:rPr>
              <a:t>Menjalankan perusahaan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5410201" y="4017964"/>
            <a:ext cx="2930525" cy="630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400">
                <a:latin typeface="Franklin Gothic Book" panose="020B0503020102020204" pitchFamily="34" charset="0"/>
              </a:rPr>
              <a:t>Nama bersama</a:t>
            </a:r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 flipV="1">
            <a:off x="4114800" y="1219200"/>
            <a:ext cx="11430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4114800" y="30480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4114800" y="3048000"/>
            <a:ext cx="1219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5370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3"/>
            <a:ext cx="8229600" cy="5635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 err="1">
                <a:latin typeface="Century Gothic" pitchFamily="34" charset="0"/>
              </a:rPr>
              <a:t>Kewenangan</a:t>
            </a:r>
            <a:r>
              <a:rPr lang="en-US" sz="4000" dirty="0">
                <a:latin typeface="Century Gothic" pitchFamily="34" charset="0"/>
              </a:rPr>
              <a:t> </a:t>
            </a:r>
            <a:r>
              <a:rPr lang="en-US" sz="4000" dirty="0" err="1">
                <a:latin typeface="Century Gothic" pitchFamily="34" charset="0"/>
              </a:rPr>
              <a:t>Mewakili</a:t>
            </a:r>
            <a:r>
              <a:rPr lang="en-US" sz="4000" dirty="0">
                <a:latin typeface="Century Gothic" pitchFamily="34" charset="0"/>
              </a:rPr>
              <a:t>:</a:t>
            </a:r>
          </a:p>
        </p:txBody>
      </p:sp>
      <p:graphicFrame>
        <p:nvGraphicFramePr>
          <p:cNvPr id="29719" name="Group 23"/>
          <p:cNvGraphicFramePr>
            <a:graphicFrameLocks noGrp="1"/>
          </p:cNvGraphicFramePr>
          <p:nvPr>
            <p:ph type="tbl" idx="1"/>
          </p:nvPr>
        </p:nvGraphicFramePr>
        <p:xfrm>
          <a:off x="1752600" y="1219200"/>
          <a:ext cx="8610600" cy="4648204"/>
        </p:xfrm>
        <a:graphic>
          <a:graphicData uri="http://schemas.openxmlformats.org/drawingml/2006/table">
            <a:tbl>
              <a:tblPr/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PP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FA 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CV 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0070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Tiap Sekutu hanya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dapat mengikat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dirinya sendiri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entury Gothic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DH: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Ps. 1642 &amp;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  1644  BW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entury Gothic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Semua Sekutu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Berwenang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entury Gothic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entury Gothic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DH: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Ps. 17 KUHD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Semua Sekutu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Btangung Jawab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DH: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Ps. 20KUHD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 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58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3"/>
            <a:ext cx="8229600" cy="7159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>
                <a:latin typeface="Century Gothic" pitchFamily="34" charset="0"/>
                <a:ea typeface="+mj-ea"/>
                <a:cs typeface="+mj-cs"/>
              </a:rPr>
              <a:t>Ps. 18 KUHD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295401"/>
            <a:ext cx="8229600" cy="4830763"/>
          </a:xfrm>
        </p:spPr>
        <p:txBody>
          <a:bodyPr/>
          <a:lstStyle/>
          <a:p>
            <a:pPr eaLnBrk="1" hangingPunct="1"/>
            <a:r>
              <a:rPr lang="en-US" altLang="en-US" b="1" dirty="0">
                <a:latin typeface="Century Gothic" panose="020B0502020202020204" pitchFamily="34" charset="0"/>
              </a:rPr>
              <a:t>FA</a:t>
            </a:r>
            <a:r>
              <a:rPr lang="en-US" altLang="en-US" dirty="0">
                <a:latin typeface="Century Gothic" panose="020B0502020202020204" pitchFamily="34" charset="0"/>
              </a:rPr>
              <a:t>. </a:t>
            </a:r>
            <a:r>
              <a:rPr lang="en-US" altLang="en-US" b="1" dirty="0" err="1">
                <a:latin typeface="Century Gothic" panose="020B0502020202020204" pitchFamily="34" charset="0"/>
              </a:rPr>
              <a:t>Kreasi</a:t>
            </a:r>
            <a:r>
              <a:rPr lang="en-US" altLang="en-US" b="1" dirty="0">
                <a:latin typeface="Century Gothic" panose="020B0502020202020204" pitchFamily="34" charset="0"/>
              </a:rPr>
              <a:t> </a:t>
            </a:r>
            <a:r>
              <a:rPr lang="en-US" altLang="en-US" b="1" dirty="0" err="1">
                <a:latin typeface="Century Gothic" panose="020B0502020202020204" pitchFamily="34" charset="0"/>
              </a:rPr>
              <a:t>Utama</a:t>
            </a:r>
            <a:r>
              <a:rPr lang="en-US" altLang="en-US" b="1" dirty="0">
                <a:latin typeface="Century Gothic" panose="020B0502020202020204" pitchFamily="34" charset="0"/>
              </a:rPr>
              <a:t> </a:t>
            </a:r>
            <a:r>
              <a:rPr lang="en-US" altLang="en-US" dirty="0" err="1">
                <a:latin typeface="Century Gothic" panose="020B0502020202020204" pitchFamily="34" charset="0"/>
              </a:rPr>
              <a:t>dimiliki</a:t>
            </a:r>
            <a:r>
              <a:rPr lang="en-US" altLang="en-US" dirty="0">
                <a:latin typeface="Century Gothic" panose="020B0502020202020204" pitchFamily="34" charset="0"/>
              </a:rPr>
              <a:t> </a:t>
            </a:r>
            <a:r>
              <a:rPr lang="en-US" altLang="en-US" dirty="0" err="1">
                <a:latin typeface="Century Gothic" panose="020B0502020202020204" pitchFamily="34" charset="0"/>
              </a:rPr>
              <a:t>oleh</a:t>
            </a:r>
            <a:r>
              <a:rPr lang="en-US" altLang="en-US" dirty="0">
                <a:latin typeface="Century Gothic" panose="020B0502020202020204" pitchFamily="34" charset="0"/>
              </a:rPr>
              <a:t> ABCD. </a:t>
            </a:r>
            <a:r>
              <a:rPr lang="en-US" altLang="en-US" dirty="0" err="1">
                <a:latin typeface="Century Gothic" panose="020B0502020202020204" pitchFamily="34" charset="0"/>
              </a:rPr>
              <a:t>Jika</a:t>
            </a:r>
            <a:r>
              <a:rPr lang="en-US" altLang="en-US" dirty="0">
                <a:latin typeface="Century Gothic" panose="020B0502020202020204" pitchFamily="34" charset="0"/>
              </a:rPr>
              <a:t> A </a:t>
            </a:r>
            <a:r>
              <a:rPr lang="en-US" altLang="en-US" dirty="0" err="1">
                <a:latin typeface="Century Gothic" panose="020B0502020202020204" pitchFamily="34" charset="0"/>
              </a:rPr>
              <a:t>melakukan</a:t>
            </a:r>
            <a:r>
              <a:rPr lang="en-US" altLang="en-US" dirty="0">
                <a:latin typeface="Century Gothic" panose="020B0502020202020204" pitchFamily="34" charset="0"/>
              </a:rPr>
              <a:t> </a:t>
            </a:r>
            <a:r>
              <a:rPr lang="en-US" altLang="en-US" dirty="0" err="1">
                <a:latin typeface="Century Gothic" panose="020B0502020202020204" pitchFamily="34" charset="0"/>
              </a:rPr>
              <a:t>perikatan</a:t>
            </a:r>
            <a:r>
              <a:rPr lang="en-US" altLang="en-US" dirty="0">
                <a:latin typeface="Century Gothic" panose="020B0502020202020204" pitchFamily="34" charset="0"/>
              </a:rPr>
              <a:t> dg </a:t>
            </a:r>
            <a:r>
              <a:rPr lang="en-US" altLang="en-US" dirty="0" err="1">
                <a:latin typeface="Century Gothic" panose="020B0502020202020204" pitchFamily="34" charset="0"/>
              </a:rPr>
              <a:t>phk</a:t>
            </a:r>
            <a:r>
              <a:rPr lang="en-US" altLang="en-US" dirty="0">
                <a:latin typeface="Century Gothic" panose="020B0502020202020204" pitchFamily="34" charset="0"/>
              </a:rPr>
              <a:t> ke-3, Tn. X, </a:t>
            </a:r>
            <a:r>
              <a:rPr lang="en-US" altLang="en-US" dirty="0" err="1">
                <a:latin typeface="Century Gothic" panose="020B0502020202020204" pitchFamily="34" charset="0"/>
              </a:rPr>
              <a:t>maka</a:t>
            </a:r>
            <a:r>
              <a:rPr lang="en-US" altLang="en-US" dirty="0">
                <a:latin typeface="Century Gothic" panose="020B0502020202020204" pitchFamily="34" charset="0"/>
              </a:rPr>
              <a:t> demi </a:t>
            </a:r>
            <a:r>
              <a:rPr lang="en-US" altLang="en-US" dirty="0" err="1">
                <a:latin typeface="Century Gothic" panose="020B0502020202020204" pitchFamily="34" charset="0"/>
              </a:rPr>
              <a:t>hukum</a:t>
            </a:r>
            <a:r>
              <a:rPr lang="en-US" altLang="en-US" dirty="0">
                <a:latin typeface="Century Gothic" panose="020B0502020202020204" pitchFamily="34" charset="0"/>
              </a:rPr>
              <a:t>, </a:t>
            </a:r>
            <a:r>
              <a:rPr lang="en-US" altLang="en-US" dirty="0" err="1">
                <a:latin typeface="Century Gothic" panose="020B0502020202020204" pitchFamily="34" charset="0"/>
              </a:rPr>
              <a:t>perikatan</a:t>
            </a:r>
            <a:r>
              <a:rPr lang="en-US" altLang="en-US" dirty="0">
                <a:latin typeface="Century Gothic" panose="020B0502020202020204" pitchFamily="34" charset="0"/>
              </a:rPr>
              <a:t> </a:t>
            </a:r>
            <a:r>
              <a:rPr lang="en-US" altLang="en-US" dirty="0" err="1">
                <a:latin typeface="Century Gothic" panose="020B0502020202020204" pitchFamily="34" charset="0"/>
              </a:rPr>
              <a:t>tsb</a:t>
            </a:r>
            <a:r>
              <a:rPr lang="en-US" altLang="en-US" dirty="0">
                <a:latin typeface="Century Gothic" panose="020B0502020202020204" pitchFamily="34" charset="0"/>
              </a:rPr>
              <a:t> </a:t>
            </a:r>
            <a:r>
              <a:rPr lang="en-US" altLang="en-US" dirty="0" err="1">
                <a:latin typeface="Century Gothic" panose="020B0502020202020204" pitchFamily="34" charset="0"/>
              </a:rPr>
              <a:t>mengikat</a:t>
            </a:r>
            <a:r>
              <a:rPr lang="en-US" altLang="en-US" dirty="0">
                <a:latin typeface="Century Gothic" panose="020B0502020202020204" pitchFamily="34" charset="0"/>
              </a:rPr>
              <a:t> BCD. </a:t>
            </a:r>
            <a:r>
              <a:rPr lang="en-US" altLang="en-US" dirty="0" err="1">
                <a:latin typeface="Century Gothic" panose="020B0502020202020204" pitchFamily="34" charset="0"/>
              </a:rPr>
              <a:t>Jika</a:t>
            </a:r>
            <a:r>
              <a:rPr lang="en-US" altLang="en-US" dirty="0">
                <a:latin typeface="Century Gothic" panose="020B0502020202020204" pitchFamily="34" charset="0"/>
              </a:rPr>
              <a:t> </a:t>
            </a:r>
            <a:r>
              <a:rPr lang="en-US" altLang="en-US" dirty="0" err="1">
                <a:latin typeface="Century Gothic" panose="020B0502020202020204" pitchFamily="34" charset="0"/>
              </a:rPr>
              <a:t>persekutuan</a:t>
            </a:r>
            <a:r>
              <a:rPr lang="en-US" altLang="en-US" dirty="0">
                <a:latin typeface="Century Gothic" panose="020B0502020202020204" pitchFamily="34" charset="0"/>
              </a:rPr>
              <a:t> </a:t>
            </a:r>
            <a:r>
              <a:rPr lang="en-US" altLang="en-US" dirty="0" err="1">
                <a:latin typeface="Century Gothic" panose="020B0502020202020204" pitchFamily="34" charset="0"/>
              </a:rPr>
              <a:t>memiliki</a:t>
            </a:r>
            <a:r>
              <a:rPr lang="en-US" altLang="en-US" dirty="0">
                <a:latin typeface="Century Gothic" panose="020B0502020202020204" pitchFamily="34" charset="0"/>
              </a:rPr>
              <a:t> </a:t>
            </a:r>
            <a:r>
              <a:rPr lang="en-US" altLang="en-US" dirty="0" err="1">
                <a:latin typeface="Century Gothic" panose="020B0502020202020204" pitchFamily="34" charset="0"/>
              </a:rPr>
              <a:t>utang</a:t>
            </a:r>
            <a:r>
              <a:rPr lang="en-US" altLang="en-US" dirty="0">
                <a:latin typeface="Century Gothic" panose="020B0502020202020204" pitchFamily="34" charset="0"/>
              </a:rPr>
              <a:t> </a:t>
            </a:r>
            <a:r>
              <a:rPr lang="en-US" altLang="en-US" dirty="0" err="1">
                <a:latin typeface="Century Gothic" panose="020B0502020202020204" pitchFamily="34" charset="0"/>
              </a:rPr>
              <a:t>Rp</a:t>
            </a:r>
            <a:r>
              <a:rPr lang="en-US" altLang="en-US" dirty="0">
                <a:latin typeface="Century Gothic" panose="020B0502020202020204" pitchFamily="34" charset="0"/>
              </a:rPr>
              <a:t>. 10.000.000, </a:t>
            </a:r>
            <a:r>
              <a:rPr lang="en-US" altLang="en-US" dirty="0" err="1">
                <a:latin typeface="Century Gothic" panose="020B0502020202020204" pitchFamily="34" charset="0"/>
              </a:rPr>
              <a:t>maka</a:t>
            </a:r>
            <a:r>
              <a:rPr lang="en-US" altLang="en-US" dirty="0">
                <a:latin typeface="Century Gothic" panose="020B0502020202020204" pitchFamily="34" charset="0"/>
              </a:rPr>
              <a:t>: </a:t>
            </a:r>
          </a:p>
          <a:p>
            <a:pPr eaLnBrk="1" hangingPunct="1"/>
            <a:r>
              <a:rPr lang="en-US" altLang="en-US" dirty="0">
                <a:latin typeface="Century Gothic" panose="020B0502020202020204" pitchFamily="34" charset="0"/>
              </a:rPr>
              <a:t>Masing2 A,B,C,D </a:t>
            </a:r>
            <a:r>
              <a:rPr lang="en-US" altLang="en-US" dirty="0" err="1">
                <a:latin typeface="Century Gothic" panose="020B0502020202020204" pitchFamily="34" charset="0"/>
              </a:rPr>
              <a:t>bertanggung</a:t>
            </a:r>
            <a:r>
              <a:rPr lang="en-US" altLang="en-US" dirty="0">
                <a:latin typeface="Century Gothic" panose="020B0502020202020204" pitchFamily="34" charset="0"/>
              </a:rPr>
              <a:t> </a:t>
            </a:r>
            <a:r>
              <a:rPr lang="en-US" altLang="en-US" dirty="0" err="1">
                <a:latin typeface="Century Gothic" panose="020B0502020202020204" pitchFamily="34" charset="0"/>
              </a:rPr>
              <a:t>jawab</a:t>
            </a:r>
            <a:r>
              <a:rPr lang="en-US" altLang="en-US" dirty="0">
                <a:latin typeface="Century Gothic" panose="020B0502020202020204" pitchFamily="34" charset="0"/>
              </a:rPr>
              <a:t> </a:t>
            </a:r>
            <a:r>
              <a:rPr lang="en-US" altLang="en-US" b="1" dirty="0" err="1">
                <a:latin typeface="Century Gothic" panose="020B0502020202020204" pitchFamily="34" charset="0"/>
              </a:rPr>
              <a:t>penuh</a:t>
            </a:r>
            <a:r>
              <a:rPr lang="en-US" altLang="en-US" dirty="0">
                <a:latin typeface="Century Gothic" panose="020B0502020202020204" pitchFamily="34" charset="0"/>
              </a:rPr>
              <a:t> &amp; </a:t>
            </a:r>
          </a:p>
          <a:p>
            <a:pPr eaLnBrk="1" hangingPunct="1"/>
            <a:r>
              <a:rPr lang="en-US" altLang="en-US" dirty="0" err="1">
                <a:latin typeface="Century Gothic" panose="020B0502020202020204" pitchFamily="34" charset="0"/>
              </a:rPr>
              <a:t>Jk</a:t>
            </a:r>
            <a:r>
              <a:rPr lang="en-US" altLang="en-US" dirty="0">
                <a:latin typeface="Century Gothic" panose="020B0502020202020204" pitchFamily="34" charset="0"/>
              </a:rPr>
              <a:t> </a:t>
            </a:r>
            <a:r>
              <a:rPr lang="en-US" altLang="en-US" dirty="0" err="1">
                <a:latin typeface="Century Gothic" panose="020B0502020202020204" pitchFamily="34" charset="0"/>
              </a:rPr>
              <a:t>salah</a:t>
            </a:r>
            <a:r>
              <a:rPr lang="en-US" altLang="en-US" dirty="0">
                <a:latin typeface="Century Gothic" panose="020B0502020202020204" pitchFamily="34" charset="0"/>
              </a:rPr>
              <a:t> </a:t>
            </a:r>
            <a:r>
              <a:rPr lang="en-US" altLang="en-US" dirty="0" err="1">
                <a:latin typeface="Century Gothic" panose="020B0502020202020204" pitchFamily="34" charset="0"/>
              </a:rPr>
              <a:t>satu</a:t>
            </a:r>
            <a:r>
              <a:rPr lang="en-US" altLang="en-US" dirty="0">
                <a:latin typeface="Century Gothic" panose="020B0502020202020204" pitchFamily="34" charset="0"/>
              </a:rPr>
              <a:t> </a:t>
            </a:r>
            <a:r>
              <a:rPr lang="en-US" altLang="en-US" dirty="0" err="1">
                <a:latin typeface="Century Gothic" panose="020B0502020202020204" pitchFamily="34" charset="0"/>
              </a:rPr>
              <a:t>dari</a:t>
            </a:r>
            <a:r>
              <a:rPr lang="en-US" altLang="en-US" dirty="0">
                <a:latin typeface="Century Gothic" panose="020B0502020202020204" pitchFamily="34" charset="0"/>
              </a:rPr>
              <a:t> A,B,C,D </a:t>
            </a:r>
            <a:r>
              <a:rPr lang="en-US" altLang="en-US" dirty="0" err="1">
                <a:latin typeface="Century Gothic" panose="020B0502020202020204" pitchFamily="34" charset="0"/>
              </a:rPr>
              <a:t>telah</a:t>
            </a:r>
            <a:r>
              <a:rPr lang="en-US" altLang="en-US" dirty="0">
                <a:latin typeface="Century Gothic" panose="020B0502020202020204" pitchFamily="34" charset="0"/>
              </a:rPr>
              <a:t> </a:t>
            </a:r>
            <a:r>
              <a:rPr lang="en-US" altLang="en-US" dirty="0" err="1">
                <a:latin typeface="Century Gothic" panose="020B0502020202020204" pitchFamily="34" charset="0"/>
              </a:rPr>
              <a:t>melakukan</a:t>
            </a:r>
            <a:r>
              <a:rPr lang="en-US" altLang="en-US" dirty="0">
                <a:latin typeface="Century Gothic" panose="020B0502020202020204" pitchFamily="34" charset="0"/>
              </a:rPr>
              <a:t> </a:t>
            </a:r>
            <a:r>
              <a:rPr lang="en-US" altLang="en-US" dirty="0" err="1">
                <a:latin typeface="Century Gothic" panose="020B0502020202020204" pitchFamily="34" charset="0"/>
              </a:rPr>
              <a:t>pembayaran</a:t>
            </a:r>
            <a:r>
              <a:rPr lang="en-US" altLang="en-US" dirty="0">
                <a:latin typeface="Century Gothic" panose="020B0502020202020204" pitchFamily="34" charset="0"/>
              </a:rPr>
              <a:t>, </a:t>
            </a:r>
            <a:r>
              <a:rPr lang="en-US" altLang="en-US" dirty="0" err="1">
                <a:latin typeface="Century Gothic" panose="020B0502020202020204" pitchFamily="34" charset="0"/>
              </a:rPr>
              <a:t>gugurlah</a:t>
            </a:r>
            <a:r>
              <a:rPr lang="en-US" altLang="en-US" dirty="0">
                <a:latin typeface="Century Gothic" panose="020B0502020202020204" pitchFamily="34" charset="0"/>
              </a:rPr>
              <a:t> </a:t>
            </a:r>
            <a:r>
              <a:rPr lang="en-US" altLang="en-US" dirty="0" err="1">
                <a:latin typeface="Century Gothic" panose="020B0502020202020204" pitchFamily="34" charset="0"/>
              </a:rPr>
              <a:t>kewajiban</a:t>
            </a:r>
            <a:r>
              <a:rPr lang="en-US" altLang="en-US" dirty="0">
                <a:latin typeface="Century Gothic" panose="020B0502020202020204" pitchFamily="34" charset="0"/>
              </a:rPr>
              <a:t> </a:t>
            </a:r>
            <a:r>
              <a:rPr lang="en-US" altLang="en-US" dirty="0" err="1">
                <a:latin typeface="Century Gothic" panose="020B0502020202020204" pitchFamily="34" charset="0"/>
              </a:rPr>
              <a:t>sekutu</a:t>
            </a:r>
            <a:r>
              <a:rPr lang="en-US" altLang="en-US" dirty="0">
                <a:latin typeface="Century Gothic" panose="020B0502020202020204" pitchFamily="34" charset="0"/>
              </a:rPr>
              <a:t> lain.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>
              <a:latin typeface="Century Gothic" panose="020B0502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latin typeface="Century Gothic" panose="020B0502020202020204" pitchFamily="34" charset="0"/>
                <a:sym typeface="Wingdings" panose="05000000000000000000" pitchFamily="2" charset="2"/>
              </a:rPr>
              <a:t> </a:t>
            </a:r>
            <a:r>
              <a:rPr lang="en-US" altLang="en-US" dirty="0" err="1">
                <a:latin typeface="Century Gothic" panose="020B0502020202020204" pitchFamily="34" charset="0"/>
                <a:sym typeface="Wingdings" panose="05000000000000000000" pitchFamily="2" charset="2"/>
              </a:rPr>
              <a:t>Tanggung</a:t>
            </a:r>
            <a:r>
              <a:rPr lang="en-US" altLang="en-US" dirty="0">
                <a:latin typeface="Century Gothic" panose="020B0502020202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Century Gothic" panose="020B0502020202020204" pitchFamily="34" charset="0"/>
                <a:sym typeface="Wingdings" panose="05000000000000000000" pitchFamily="2" charset="2"/>
              </a:rPr>
              <a:t>Jawab</a:t>
            </a:r>
            <a:r>
              <a:rPr lang="en-US" altLang="en-US" dirty="0">
                <a:latin typeface="Century Gothic" panose="020B0502020202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Century Gothic" panose="020B0502020202020204" pitchFamily="34" charset="0"/>
                <a:sym typeface="Wingdings" panose="05000000000000000000" pitchFamily="2" charset="2"/>
              </a:rPr>
              <a:t>secara</a:t>
            </a:r>
            <a:r>
              <a:rPr lang="en-US" altLang="en-US" dirty="0">
                <a:latin typeface="Century Gothic" panose="020B0502020202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Century Gothic" panose="020B0502020202020204" pitchFamily="34" charset="0"/>
                <a:sym typeface="Wingdings" panose="05000000000000000000" pitchFamily="2" charset="2"/>
              </a:rPr>
              <a:t>Tanggung</a:t>
            </a:r>
            <a:r>
              <a:rPr lang="en-US" altLang="en-US" dirty="0">
                <a:latin typeface="Century Gothic" panose="020B0502020202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Century Gothic" panose="020B0502020202020204" pitchFamily="34" charset="0"/>
                <a:sym typeface="Wingdings" panose="05000000000000000000" pitchFamily="2" charset="2"/>
              </a:rPr>
              <a:t>Menanggung</a:t>
            </a:r>
            <a:endParaRPr lang="en-US" altLang="en-US" dirty="0">
              <a:latin typeface="Century Gothic" panose="020B0502020202020204" pitchFamily="34" charset="0"/>
            </a:endParaRPr>
          </a:p>
          <a:p>
            <a:pPr eaLnBrk="1" hangingPunct="1"/>
            <a:endParaRPr lang="en-US" altLang="en-US" dirty="0" smtClean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90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3"/>
            <a:ext cx="8229600" cy="6397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200">
                <a:latin typeface="Century Gothic" pitchFamily="34" charset="0"/>
              </a:rPr>
              <a:t>Ps. 1642 jo Ps. 1645</a:t>
            </a:r>
            <a:r>
              <a:rPr lang="en-US" sz="4000"/>
              <a:t> </a:t>
            </a:r>
            <a:r>
              <a:rPr lang="en-US" sz="3200">
                <a:latin typeface="Century Gothic" pitchFamily="34" charset="0"/>
              </a:rPr>
              <a:t>KUHPer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295400"/>
            <a:ext cx="8458200" cy="51816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b="1">
                <a:latin typeface="Century Gothic" panose="020B0502020202020204" pitchFamily="34" charset="0"/>
              </a:rPr>
              <a:t>Toko Kreasi Utama</a:t>
            </a:r>
            <a:r>
              <a:rPr lang="en-US" altLang="en-US">
                <a:latin typeface="Century Gothic" panose="020B0502020202020204" pitchFamily="34" charset="0"/>
              </a:rPr>
              <a:t>, dimiliki o/ ABCD. Jk A melak perikatan dg Tn.X, mk perikatan tsb:</a:t>
            </a:r>
          </a:p>
          <a:p>
            <a:pPr lvl="1" eaLnBrk="1" hangingPunct="1"/>
            <a:r>
              <a:rPr lang="en-US" altLang="en-US" smtClean="0">
                <a:latin typeface="Century Gothic" panose="020B0502020202020204" pitchFamily="34" charset="0"/>
              </a:rPr>
              <a:t>Hanya mengikat A;</a:t>
            </a:r>
          </a:p>
          <a:p>
            <a:pPr lvl="1" eaLnBrk="1" hangingPunct="1"/>
            <a:r>
              <a:rPr lang="en-US" altLang="en-US" smtClean="0">
                <a:latin typeface="Century Gothic" panose="020B0502020202020204" pitchFamily="34" charset="0"/>
              </a:rPr>
              <a:t>Mengikat A dan B, jika B memberi kuasa;</a:t>
            </a:r>
          </a:p>
          <a:p>
            <a:pPr lvl="1" eaLnBrk="1" hangingPunct="1"/>
            <a:r>
              <a:rPr lang="en-US" altLang="en-US" smtClean="0">
                <a:latin typeface="Century Gothic" panose="020B0502020202020204" pitchFamily="34" charset="0"/>
              </a:rPr>
              <a:t>Mengikat Semua Sekutu </a:t>
            </a:r>
            <a:r>
              <a:rPr lang="en-US" altLang="en-US" smtClean="0">
                <a:latin typeface="Century Gothic" panose="020B0502020202020204" pitchFamily="34" charset="0"/>
                <a:sym typeface="Wingdings" panose="05000000000000000000" pitchFamily="2" charset="2"/>
              </a:rPr>
              <a:t> jk A ditunjuk sbg pengurus &amp; berwenang melakukan perikatan tsb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mtClean="0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eaLnBrk="1" hangingPunct="1"/>
            <a:r>
              <a:rPr lang="en-US" altLang="en-US">
                <a:latin typeface="Century Gothic" panose="020B0502020202020204" pitchFamily="34" charset="0"/>
                <a:sym typeface="Wingdings" panose="05000000000000000000" pitchFamily="2" charset="2"/>
              </a:rPr>
              <a:t>Jk terdapat utang persekutuan Rp. 10.000.000, maka kewajiban para sekutu: </a:t>
            </a:r>
          </a:p>
          <a:p>
            <a:pPr lvl="1" eaLnBrk="1" hangingPunct="1"/>
            <a:r>
              <a:rPr lang="en-US" altLang="en-US" smtClean="0">
                <a:latin typeface="Century Gothic" panose="020B0502020202020204" pitchFamily="34" charset="0"/>
              </a:rPr>
              <a:t>masing2 A,B,C,D = ¼ bagian x utang, </a:t>
            </a:r>
          </a:p>
          <a:p>
            <a:pPr lvl="1" eaLnBrk="1" hangingPunct="1"/>
            <a:r>
              <a:rPr lang="en-US" altLang="en-US" smtClean="0">
                <a:latin typeface="Century Gothic" panose="020B0502020202020204" pitchFamily="34" charset="0"/>
              </a:rPr>
              <a:t>kecuali ditentukan lain </a:t>
            </a:r>
            <a:r>
              <a:rPr lang="en-US" altLang="en-US" smtClean="0">
                <a:latin typeface="Century Gothic" panose="020B0502020202020204" pitchFamily="34" charset="0"/>
                <a:sym typeface="Wingdings" panose="05000000000000000000" pitchFamily="2" charset="2"/>
              </a:rPr>
              <a:t> proporsional; A=30%, B=25%, C=20%, D=25%. Jika A telah penuhi bagiannya (1/4 atau 30% x utang persekutuan), ia tidak dapat dituntut lagi. </a:t>
            </a:r>
            <a:r>
              <a:rPr lang="en-US" altLang="en-US" smtClean="0">
                <a:latin typeface="Century Gothic" panose="020B0502020202020204" pitchFamily="34" charset="0"/>
              </a:rPr>
              <a:t> </a:t>
            </a:r>
            <a:endParaRPr lang="en-US" altLang="en-US" smtClean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44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3"/>
            <a:ext cx="8229600" cy="5635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b="1" dirty="0">
                <a:latin typeface="Century Gothic" pitchFamily="34" charset="0"/>
              </a:rPr>
              <a:t>PENGERTIAN</a:t>
            </a:r>
          </a:p>
        </p:txBody>
      </p:sp>
      <p:graphicFrame>
        <p:nvGraphicFramePr>
          <p:cNvPr id="16426" name="Group 42"/>
          <p:cNvGraphicFramePr>
            <a:graphicFrameLocks noGrp="1"/>
          </p:cNvGraphicFramePr>
          <p:nvPr>
            <p:ph type="tbl" idx="1"/>
          </p:nvPr>
        </p:nvGraphicFramePr>
        <p:xfrm>
          <a:off x="1981200" y="1123950"/>
          <a:ext cx="8229600" cy="5048256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PP- 1618 BW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FA – 16 KUHD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CV – 19 KUHD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0094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Unsur: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AutoNum type="arabicPeriod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PP = Perjanjian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AutoNum type="arabicPeriod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Pemasukan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  uang, barang,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  lainnya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3.  Tujuan- Bagi Laba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Unsur: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AutoNum type="arabicPeriod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FA = PP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AutoNum type="arabicPeriod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Gunakan Nama Bersama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Unsur: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Ada 2 macam sekutu: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1.Sekutu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Bertanggung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Jawab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2. Sekutu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 Pelepas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entury Gothic" pitchFamily="34" charset="0"/>
                          <a:ea typeface="MS PGothic" pitchFamily="34" charset="-128"/>
                          <a:cs typeface="Arial" pitchFamily="34" charset="0"/>
                        </a:rPr>
                        <a:t>    Uang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584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1812925" y="27797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GB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</p:txBody>
      </p:sp>
      <p:sp>
        <p:nvSpPr>
          <p:cNvPr id="33795" name="Rectangle 5"/>
          <p:cNvSpPr>
            <a:spLocks noChangeArrowheads="1"/>
          </p:cNvSpPr>
          <p:nvPr/>
        </p:nvSpPr>
        <p:spPr bwMode="auto">
          <a:xfrm>
            <a:off x="1524000" y="2971800"/>
            <a:ext cx="2133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000" b="1">
                <a:latin typeface="Franklin Gothic Book" panose="020B0503020102020204" pitchFamily="34" charset="0"/>
              </a:rPr>
              <a:t>Tanggung Jawab</a:t>
            </a:r>
          </a:p>
        </p:txBody>
      </p:sp>
      <p:sp>
        <p:nvSpPr>
          <p:cNvPr id="33796" name="Oval 6"/>
          <p:cNvSpPr>
            <a:spLocks noChangeArrowheads="1"/>
          </p:cNvSpPr>
          <p:nvPr/>
        </p:nvSpPr>
        <p:spPr bwMode="auto">
          <a:xfrm>
            <a:off x="4191000" y="685800"/>
            <a:ext cx="38862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Manunggal/penuh/tidak terbatas</a:t>
            </a:r>
          </a:p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= 1131</a:t>
            </a:r>
          </a:p>
        </p:txBody>
      </p:sp>
      <p:sp>
        <p:nvSpPr>
          <p:cNvPr id="33797" name="Oval 7"/>
          <p:cNvSpPr>
            <a:spLocks noChangeArrowheads="1"/>
          </p:cNvSpPr>
          <p:nvPr/>
        </p:nvSpPr>
        <p:spPr bwMode="auto">
          <a:xfrm>
            <a:off x="4419600" y="3886200"/>
            <a:ext cx="15240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Bersama</a:t>
            </a:r>
          </a:p>
        </p:txBody>
      </p:sp>
      <p:sp>
        <p:nvSpPr>
          <p:cNvPr id="33798" name="Oval 8"/>
          <p:cNvSpPr>
            <a:spLocks noChangeArrowheads="1"/>
          </p:cNvSpPr>
          <p:nvPr/>
        </p:nvSpPr>
        <p:spPr bwMode="auto">
          <a:xfrm>
            <a:off x="7467600" y="2209800"/>
            <a:ext cx="23622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Secara bersama-sama</a:t>
            </a:r>
          </a:p>
        </p:txBody>
      </p:sp>
      <p:sp>
        <p:nvSpPr>
          <p:cNvPr id="33799" name="Oval 9"/>
          <p:cNvSpPr>
            <a:spLocks noChangeArrowheads="1"/>
          </p:cNvSpPr>
          <p:nvPr/>
        </p:nvSpPr>
        <p:spPr bwMode="auto">
          <a:xfrm>
            <a:off x="7543800" y="3657600"/>
            <a:ext cx="25146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Secara proporsional</a:t>
            </a:r>
          </a:p>
        </p:txBody>
      </p:sp>
      <p:sp>
        <p:nvSpPr>
          <p:cNvPr id="33800" name="Oval 10"/>
          <p:cNvSpPr>
            <a:spLocks noChangeArrowheads="1"/>
          </p:cNvSpPr>
          <p:nvPr/>
        </p:nvSpPr>
        <p:spPr bwMode="auto">
          <a:xfrm>
            <a:off x="7315200" y="5257800"/>
            <a:ext cx="29718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b="1" i="1">
                <a:latin typeface="Franklin Gothic Book" panose="020B0503020102020204" pitchFamily="34" charset="0"/>
              </a:rPr>
              <a:t>Secara </a:t>
            </a:r>
          </a:p>
          <a:p>
            <a:pPr algn="ctr" eaLnBrk="1" hangingPunct="1"/>
            <a:r>
              <a:rPr lang="en-US" altLang="en-US" b="1" i="1">
                <a:latin typeface="Franklin Gothic Book" panose="020B0503020102020204" pitchFamily="34" charset="0"/>
              </a:rPr>
              <a:t>tanggung menanggung</a:t>
            </a:r>
          </a:p>
        </p:txBody>
      </p:sp>
      <p:sp>
        <p:nvSpPr>
          <p:cNvPr id="33801" name="Line 11"/>
          <p:cNvSpPr>
            <a:spLocks noChangeShapeType="1"/>
          </p:cNvSpPr>
          <p:nvPr/>
        </p:nvSpPr>
        <p:spPr bwMode="auto">
          <a:xfrm flipV="1">
            <a:off x="3657600" y="1143000"/>
            <a:ext cx="5334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33802" name="Line 12"/>
          <p:cNvSpPr>
            <a:spLocks noChangeShapeType="1"/>
          </p:cNvSpPr>
          <p:nvPr/>
        </p:nvSpPr>
        <p:spPr bwMode="auto">
          <a:xfrm>
            <a:off x="3657600" y="3276600"/>
            <a:ext cx="762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33803" name="Line 13"/>
          <p:cNvSpPr>
            <a:spLocks noChangeShapeType="1"/>
          </p:cNvSpPr>
          <p:nvPr/>
        </p:nvSpPr>
        <p:spPr bwMode="auto">
          <a:xfrm flipV="1">
            <a:off x="5943600" y="2667000"/>
            <a:ext cx="15240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33804" name="Line 14"/>
          <p:cNvSpPr>
            <a:spLocks noChangeShapeType="1"/>
          </p:cNvSpPr>
          <p:nvPr/>
        </p:nvSpPr>
        <p:spPr bwMode="auto">
          <a:xfrm flipV="1">
            <a:off x="5943600" y="4114800"/>
            <a:ext cx="1600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33805" name="Line 15"/>
          <p:cNvSpPr>
            <a:spLocks noChangeShapeType="1"/>
          </p:cNvSpPr>
          <p:nvPr/>
        </p:nvSpPr>
        <p:spPr bwMode="auto">
          <a:xfrm>
            <a:off x="5943600" y="4343400"/>
            <a:ext cx="13716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5382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57213" y="197346"/>
            <a:ext cx="11172825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Panduan</a:t>
            </a:r>
            <a:r>
              <a:rPr lang="en-ID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2800" b="1" dirty="0">
                <a:latin typeface="Arial" panose="020B0604020202020204" pitchFamily="34" charset="0"/>
                <a:cs typeface="Arial" panose="020B0604020202020204" pitchFamily="34" charset="0"/>
              </a:rPr>
              <a:t> CV </a:t>
            </a:r>
            <a:r>
              <a:rPr lang="en-ID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ID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ID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Permenkumham</a:t>
            </a:r>
            <a:r>
              <a:rPr lang="en-ID" sz="2800" b="1" dirty="0">
                <a:latin typeface="Arial" panose="020B0604020202020204" pitchFamily="34" charset="0"/>
                <a:cs typeface="Arial" panose="020B0604020202020204" pitchFamily="34" charset="0"/>
              </a:rPr>
              <a:t> No. 17/2018 </a:t>
            </a:r>
            <a:endParaRPr lang="en-ID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D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ID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Mendirikan</a:t>
            </a:r>
            <a:r>
              <a:rPr lang="en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CV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cukup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akta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notaris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didaftarkan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Negeri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(PN).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menindaklanjuti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disahkannya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PP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Nomor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24/2018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Pelayanan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Perizinan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Berusaha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Terintegrasi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Elektronik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terutama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15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ayat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(3),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16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ayat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(3),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17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ayat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(3)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Kementriam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menerbitkan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Permenkumham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No. 17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2018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Pendaftaran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Persekutuan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Komanditer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, Persekutuan Firma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Persekutuan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tanggal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Agustus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2018.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diterbitkannya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Permenkumham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No. 17/2018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pendaftaran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CV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lagi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PN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melainkan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Administrasi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Badan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Usaha (SABU)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Direktorat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Administrasi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(AHU).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Tentunya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diterbitkannya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Permenkumham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No. 17/2018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menimbulkan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pertanyaan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sedikit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menanyakan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bagaimana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nasib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CV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sebelum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permenkumham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17/2018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CV yang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didaftarkan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PN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didaftarkan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kembali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SABU</a:t>
            </a:r>
            <a:r>
              <a:rPr lang="en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just"/>
            <a:r>
              <a:rPr lang="en-ID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D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D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D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ID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5314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7225" y="179249"/>
            <a:ext cx="11429999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Nasib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CV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Diterbitkannya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Permenkumham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17/2018</a:t>
            </a:r>
          </a:p>
          <a:p>
            <a:r>
              <a:rPr lang="en-ID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ID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Pengertian</a:t>
            </a:r>
            <a:r>
              <a:rPr lang="en-ID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CV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diatur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angka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Permenkumham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17/2018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persekutuan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didirikan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sekutu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komanditer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sekutu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komplementer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menjalankan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terus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menerus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CV yang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terdaftar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Pengadilan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melihat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ketentuan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23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Permenkumham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17/2018. 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23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Permenkumham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17/2018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mengatur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: “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Menteri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mulai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berlaku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, CV, Firma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Persekutuan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Perdata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terdaftar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Pengadilan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Negeri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perundang-undangan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jangka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1 (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berlakunya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Menteri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wajib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pencatatan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pendaftaran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ketentuan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Menteri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  <a:b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D" dirty="0"/>
              <a:t/>
            </a:r>
            <a:br>
              <a:rPr lang="en-ID" dirty="0"/>
            </a:b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397792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85824" y="0"/>
            <a:ext cx="10344151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Selanjutnya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pencatatan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pendaftaran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diperbolehkan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nama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dipakai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sah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CV, Firma,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Persekutuan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Perdata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terdaftar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Administrasi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Badan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Usaha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dikenakan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Selain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Permenkumham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No. 17/2018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menjadikan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CV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badan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PT.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, CV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badan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pedaftarannyapun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Administrasi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Badan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Usaha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bukan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Administrasi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Badan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Jadi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kalian yang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CV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sebelumnya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terdaftar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Pengadilan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, yang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pencatatan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pendaftaran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Administrasi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Badan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Usaha (SABU)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jangka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1 (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berlakunya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Permenkumham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No. 17/2018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Selain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diperbolehkan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nama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dipakai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asalkan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terdaftar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di SABU.</a:t>
            </a:r>
            <a:b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ID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223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549" y="315129"/>
            <a:ext cx="10215563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Berakhirnya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CV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Persatuan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Komanditer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hakikatnya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Firma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berakhirnya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Firma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berlaku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Perseroan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Komanditer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31 KUHD,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Berakhirnya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jangka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Anggaran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Akta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Pendiran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) CV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berakhir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sebelum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jangka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akibat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pengunduran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pemberhentian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sekutu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Anggaran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Akta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Pendirian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dimana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mempengaruhi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kepentingan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ketiga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terhdap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CV.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Ketentuan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1646-1652 KUH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Perdata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KUHD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berlaku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ID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ID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429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1736725" y="265114"/>
            <a:ext cx="184150" cy="448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</p:txBody>
      </p:sp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1828800" y="2667000"/>
            <a:ext cx="2286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Persekutuan Perdata</a:t>
            </a:r>
          </a:p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(Ps. 1618 BW)</a:t>
            </a:r>
          </a:p>
        </p:txBody>
      </p:sp>
      <p:sp>
        <p:nvSpPr>
          <p:cNvPr id="10244" name="Rectangle 6"/>
          <p:cNvSpPr>
            <a:spLocks noChangeArrowheads="1"/>
          </p:cNvSpPr>
          <p:nvPr/>
        </p:nvSpPr>
        <p:spPr bwMode="auto">
          <a:xfrm>
            <a:off x="4800600" y="533400"/>
            <a:ext cx="33528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Suatu persetujuan 2 orang/lebih</a:t>
            </a:r>
          </a:p>
        </p:txBody>
      </p:sp>
      <p:sp>
        <p:nvSpPr>
          <p:cNvPr id="10245" name="Rectangle 7"/>
          <p:cNvSpPr>
            <a:spLocks noChangeArrowheads="1"/>
          </p:cNvSpPr>
          <p:nvPr/>
        </p:nvSpPr>
        <p:spPr bwMode="auto">
          <a:xfrm>
            <a:off x="4800600" y="2743200"/>
            <a:ext cx="2743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Memasukkan sesuatu</a:t>
            </a:r>
          </a:p>
        </p:txBody>
      </p:sp>
      <p:sp>
        <p:nvSpPr>
          <p:cNvPr id="10246" name="Rectangle 8"/>
          <p:cNvSpPr>
            <a:spLocks noChangeArrowheads="1"/>
          </p:cNvSpPr>
          <p:nvPr/>
        </p:nvSpPr>
        <p:spPr bwMode="auto">
          <a:xfrm>
            <a:off x="4800600" y="5029200"/>
            <a:ext cx="1981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Tujuan</a:t>
            </a:r>
          </a:p>
        </p:txBody>
      </p:sp>
      <p:sp>
        <p:nvSpPr>
          <p:cNvPr id="10247" name="Oval 9"/>
          <p:cNvSpPr>
            <a:spLocks noChangeArrowheads="1"/>
          </p:cNvSpPr>
          <p:nvPr/>
        </p:nvSpPr>
        <p:spPr bwMode="auto">
          <a:xfrm>
            <a:off x="9144000" y="381000"/>
            <a:ext cx="9144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barang</a:t>
            </a:r>
          </a:p>
        </p:txBody>
      </p:sp>
      <p:sp>
        <p:nvSpPr>
          <p:cNvPr id="10248" name="Oval 10"/>
          <p:cNvSpPr>
            <a:spLocks noChangeArrowheads="1"/>
          </p:cNvSpPr>
          <p:nvPr/>
        </p:nvSpPr>
        <p:spPr bwMode="auto">
          <a:xfrm>
            <a:off x="9067800" y="1371600"/>
            <a:ext cx="9906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uang</a:t>
            </a:r>
          </a:p>
        </p:txBody>
      </p:sp>
      <p:sp>
        <p:nvSpPr>
          <p:cNvPr id="10249" name="Oval 11"/>
          <p:cNvSpPr>
            <a:spLocks noChangeArrowheads="1"/>
          </p:cNvSpPr>
          <p:nvPr/>
        </p:nvSpPr>
        <p:spPr bwMode="auto">
          <a:xfrm>
            <a:off x="8686800" y="2590800"/>
            <a:ext cx="17526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Keahlian/tenaga</a:t>
            </a:r>
          </a:p>
        </p:txBody>
      </p:sp>
      <p:sp>
        <p:nvSpPr>
          <p:cNvPr id="10250" name="Oval 12"/>
          <p:cNvSpPr>
            <a:spLocks noChangeArrowheads="1"/>
          </p:cNvSpPr>
          <p:nvPr/>
        </p:nvSpPr>
        <p:spPr bwMode="auto">
          <a:xfrm>
            <a:off x="8229600" y="4724400"/>
            <a:ext cx="22860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Mencari keuntungan</a:t>
            </a:r>
          </a:p>
        </p:txBody>
      </p:sp>
      <p:sp>
        <p:nvSpPr>
          <p:cNvPr id="10251" name="Oval 13"/>
          <p:cNvSpPr>
            <a:spLocks noChangeArrowheads="1"/>
          </p:cNvSpPr>
          <p:nvPr/>
        </p:nvSpPr>
        <p:spPr bwMode="auto">
          <a:xfrm>
            <a:off x="8229600" y="5715000"/>
            <a:ext cx="20574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Manfaat bersama</a:t>
            </a:r>
          </a:p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(1619-1)</a:t>
            </a:r>
          </a:p>
        </p:txBody>
      </p:sp>
      <p:sp>
        <p:nvSpPr>
          <p:cNvPr id="10252" name="Oval 14"/>
          <p:cNvSpPr>
            <a:spLocks noChangeArrowheads="1"/>
          </p:cNvSpPr>
          <p:nvPr/>
        </p:nvSpPr>
        <p:spPr bwMode="auto">
          <a:xfrm>
            <a:off x="8839200" y="3733800"/>
            <a:ext cx="1371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Hak pakai</a:t>
            </a:r>
          </a:p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(1631)</a:t>
            </a:r>
          </a:p>
        </p:txBody>
      </p:sp>
      <p:sp>
        <p:nvSpPr>
          <p:cNvPr id="10253" name="Line 15"/>
          <p:cNvSpPr>
            <a:spLocks noChangeShapeType="1"/>
          </p:cNvSpPr>
          <p:nvPr/>
        </p:nvSpPr>
        <p:spPr bwMode="auto">
          <a:xfrm flipV="1">
            <a:off x="4114800" y="762000"/>
            <a:ext cx="68580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10254" name="Line 16"/>
          <p:cNvSpPr>
            <a:spLocks noChangeShapeType="1"/>
          </p:cNvSpPr>
          <p:nvPr/>
        </p:nvSpPr>
        <p:spPr bwMode="auto">
          <a:xfrm>
            <a:off x="4114800" y="2971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10255" name="Line 17"/>
          <p:cNvSpPr>
            <a:spLocks noChangeShapeType="1"/>
          </p:cNvSpPr>
          <p:nvPr/>
        </p:nvSpPr>
        <p:spPr bwMode="auto">
          <a:xfrm>
            <a:off x="4114800" y="2971800"/>
            <a:ext cx="6858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10256" name="Line 18"/>
          <p:cNvSpPr>
            <a:spLocks noChangeShapeType="1"/>
          </p:cNvSpPr>
          <p:nvPr/>
        </p:nvSpPr>
        <p:spPr bwMode="auto">
          <a:xfrm flipV="1">
            <a:off x="7543800" y="685800"/>
            <a:ext cx="16002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10257" name="Line 19"/>
          <p:cNvSpPr>
            <a:spLocks noChangeShapeType="1"/>
          </p:cNvSpPr>
          <p:nvPr/>
        </p:nvSpPr>
        <p:spPr bwMode="auto">
          <a:xfrm flipV="1">
            <a:off x="7543800" y="1828800"/>
            <a:ext cx="15240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10258" name="Line 20"/>
          <p:cNvSpPr>
            <a:spLocks noChangeShapeType="1"/>
          </p:cNvSpPr>
          <p:nvPr/>
        </p:nvSpPr>
        <p:spPr bwMode="auto">
          <a:xfrm>
            <a:off x="7543800" y="29718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10259" name="Line 21"/>
          <p:cNvSpPr>
            <a:spLocks noChangeShapeType="1"/>
          </p:cNvSpPr>
          <p:nvPr/>
        </p:nvSpPr>
        <p:spPr bwMode="auto">
          <a:xfrm>
            <a:off x="7543800" y="2971800"/>
            <a:ext cx="1295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10260" name="Line 22"/>
          <p:cNvSpPr>
            <a:spLocks noChangeShapeType="1"/>
          </p:cNvSpPr>
          <p:nvPr/>
        </p:nvSpPr>
        <p:spPr bwMode="auto">
          <a:xfrm flipV="1">
            <a:off x="6781800" y="50292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10261" name="Line 23"/>
          <p:cNvSpPr>
            <a:spLocks noChangeShapeType="1"/>
          </p:cNvSpPr>
          <p:nvPr/>
        </p:nvSpPr>
        <p:spPr bwMode="auto">
          <a:xfrm>
            <a:off x="6781800" y="5334000"/>
            <a:ext cx="1447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0305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1965325" y="569914"/>
            <a:ext cx="184150" cy="421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</p:txBody>
      </p:sp>
      <p:sp>
        <p:nvSpPr>
          <p:cNvPr id="11267" name="Rectangle 5"/>
          <p:cNvSpPr>
            <a:spLocks noChangeArrowheads="1"/>
          </p:cNvSpPr>
          <p:nvPr/>
        </p:nvSpPr>
        <p:spPr bwMode="auto">
          <a:xfrm>
            <a:off x="1752600" y="2819400"/>
            <a:ext cx="26670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Persekutuan Dg Firma</a:t>
            </a:r>
          </a:p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(Ps. 16 KUHD, 1618 jo</a:t>
            </a:r>
          </a:p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1619 BW)</a:t>
            </a:r>
          </a:p>
        </p:txBody>
      </p:sp>
      <p:sp>
        <p:nvSpPr>
          <p:cNvPr id="11268" name="Rectangle 6"/>
          <p:cNvSpPr>
            <a:spLocks noChangeArrowheads="1"/>
          </p:cNvSpPr>
          <p:nvPr/>
        </p:nvSpPr>
        <p:spPr bwMode="auto">
          <a:xfrm>
            <a:off x="5715000" y="533400"/>
            <a:ext cx="2819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Persetujuan 2 orang/lebih</a:t>
            </a:r>
          </a:p>
        </p:txBody>
      </p:sp>
      <p:sp>
        <p:nvSpPr>
          <p:cNvPr id="11269" name="Rectangle 7"/>
          <p:cNvSpPr>
            <a:spLocks noChangeArrowheads="1"/>
          </p:cNvSpPr>
          <p:nvPr/>
        </p:nvSpPr>
        <p:spPr bwMode="auto">
          <a:xfrm>
            <a:off x="5715000" y="1600200"/>
            <a:ext cx="4114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Memasukkan uang, barang, keahlian, </a:t>
            </a:r>
          </a:p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tenaga dan hak</a:t>
            </a:r>
          </a:p>
        </p:txBody>
      </p:sp>
      <p:sp>
        <p:nvSpPr>
          <p:cNvPr id="11270" name="Rectangle 8"/>
          <p:cNvSpPr>
            <a:spLocks noChangeArrowheads="1"/>
          </p:cNvSpPr>
          <p:nvPr/>
        </p:nvSpPr>
        <p:spPr bwMode="auto">
          <a:xfrm>
            <a:off x="5715000" y="2819400"/>
            <a:ext cx="3657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Guna memperoleh keuntungan</a:t>
            </a:r>
          </a:p>
        </p:txBody>
      </p:sp>
      <p:sp>
        <p:nvSpPr>
          <p:cNvPr id="11271" name="Rectangle 9"/>
          <p:cNvSpPr>
            <a:spLocks noChangeArrowheads="1"/>
          </p:cNvSpPr>
          <p:nvPr/>
        </p:nvSpPr>
        <p:spPr bwMode="auto">
          <a:xfrm>
            <a:off x="5715000" y="4038600"/>
            <a:ext cx="3657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Dengan menjalankan perusahaan</a:t>
            </a:r>
          </a:p>
        </p:txBody>
      </p:sp>
      <p:sp>
        <p:nvSpPr>
          <p:cNvPr id="11272" name="Rectangle 10"/>
          <p:cNvSpPr>
            <a:spLocks noChangeArrowheads="1"/>
          </p:cNvSpPr>
          <p:nvPr/>
        </p:nvSpPr>
        <p:spPr bwMode="auto">
          <a:xfrm>
            <a:off x="5791200" y="5410200"/>
            <a:ext cx="3200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Dibawah nama bersama</a:t>
            </a:r>
          </a:p>
        </p:txBody>
      </p:sp>
      <p:sp>
        <p:nvSpPr>
          <p:cNvPr id="11273" name="Line 12"/>
          <p:cNvSpPr>
            <a:spLocks noChangeShapeType="1"/>
          </p:cNvSpPr>
          <p:nvPr/>
        </p:nvSpPr>
        <p:spPr bwMode="auto">
          <a:xfrm flipV="1">
            <a:off x="4419600" y="838200"/>
            <a:ext cx="129540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11274" name="Line 13"/>
          <p:cNvSpPr>
            <a:spLocks noChangeShapeType="1"/>
          </p:cNvSpPr>
          <p:nvPr/>
        </p:nvSpPr>
        <p:spPr bwMode="auto">
          <a:xfrm flipV="1">
            <a:off x="4419600" y="1828800"/>
            <a:ext cx="12954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11275" name="Line 14"/>
          <p:cNvSpPr>
            <a:spLocks noChangeShapeType="1"/>
          </p:cNvSpPr>
          <p:nvPr/>
        </p:nvSpPr>
        <p:spPr bwMode="auto">
          <a:xfrm flipV="1">
            <a:off x="4419600" y="3124200"/>
            <a:ext cx="1295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11276" name="Line 15"/>
          <p:cNvSpPr>
            <a:spLocks noChangeShapeType="1"/>
          </p:cNvSpPr>
          <p:nvPr/>
        </p:nvSpPr>
        <p:spPr bwMode="auto">
          <a:xfrm>
            <a:off x="4419600" y="3352800"/>
            <a:ext cx="1295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11277" name="Line 16"/>
          <p:cNvSpPr>
            <a:spLocks noChangeShapeType="1"/>
          </p:cNvSpPr>
          <p:nvPr/>
        </p:nvSpPr>
        <p:spPr bwMode="auto">
          <a:xfrm>
            <a:off x="4419600" y="3352800"/>
            <a:ext cx="13716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8159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1965325" y="24749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GB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1752600" y="2667000"/>
            <a:ext cx="13716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Persekutuan </a:t>
            </a:r>
          </a:p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Perdata</a:t>
            </a:r>
          </a:p>
        </p:txBody>
      </p:sp>
      <p:sp>
        <p:nvSpPr>
          <p:cNvPr id="13316" name="Rectangle 6"/>
          <p:cNvSpPr>
            <a:spLocks noChangeArrowheads="1"/>
          </p:cNvSpPr>
          <p:nvPr/>
        </p:nvSpPr>
        <p:spPr bwMode="auto">
          <a:xfrm>
            <a:off x="3810000" y="2743200"/>
            <a:ext cx="1524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Buku 3 Bab 8</a:t>
            </a:r>
          </a:p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KUHPer</a:t>
            </a:r>
          </a:p>
        </p:txBody>
      </p:sp>
      <p:sp>
        <p:nvSpPr>
          <p:cNvPr id="13317" name="Oval 7"/>
          <p:cNvSpPr>
            <a:spLocks noChangeArrowheads="1"/>
          </p:cNvSpPr>
          <p:nvPr/>
        </p:nvSpPr>
        <p:spPr bwMode="auto">
          <a:xfrm>
            <a:off x="6248400" y="990600"/>
            <a:ext cx="1676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Bag. 1</a:t>
            </a:r>
          </a:p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1618-1623</a:t>
            </a:r>
          </a:p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Ketum</a:t>
            </a:r>
          </a:p>
        </p:txBody>
      </p:sp>
      <p:sp>
        <p:nvSpPr>
          <p:cNvPr id="13318" name="Oval 8"/>
          <p:cNvSpPr>
            <a:spLocks noChangeArrowheads="1"/>
          </p:cNvSpPr>
          <p:nvPr/>
        </p:nvSpPr>
        <p:spPr bwMode="auto">
          <a:xfrm>
            <a:off x="6248400" y="2514600"/>
            <a:ext cx="1752600" cy="1066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Bag. 2 </a:t>
            </a:r>
          </a:p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1624-1641</a:t>
            </a:r>
          </a:p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Intern</a:t>
            </a:r>
          </a:p>
        </p:txBody>
      </p:sp>
      <p:sp>
        <p:nvSpPr>
          <p:cNvPr id="13319" name="Oval 9"/>
          <p:cNvSpPr>
            <a:spLocks noChangeArrowheads="1"/>
          </p:cNvSpPr>
          <p:nvPr/>
        </p:nvSpPr>
        <p:spPr bwMode="auto">
          <a:xfrm>
            <a:off x="6172200" y="4038600"/>
            <a:ext cx="1676400" cy="1066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Bag.3</a:t>
            </a:r>
          </a:p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1642-1642</a:t>
            </a:r>
          </a:p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Ekstern</a:t>
            </a:r>
          </a:p>
        </p:txBody>
      </p:sp>
      <p:sp>
        <p:nvSpPr>
          <p:cNvPr id="13320" name="Oval 10"/>
          <p:cNvSpPr>
            <a:spLocks noChangeArrowheads="1"/>
          </p:cNvSpPr>
          <p:nvPr/>
        </p:nvSpPr>
        <p:spPr bwMode="auto">
          <a:xfrm>
            <a:off x="6172200" y="5486400"/>
            <a:ext cx="19050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Bag.4</a:t>
            </a:r>
          </a:p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1643-1652</a:t>
            </a:r>
          </a:p>
          <a:p>
            <a:pPr algn="ctr" eaLnBrk="1" hangingPunct="1"/>
            <a:r>
              <a:rPr lang="en-US" altLang="en-US">
                <a:latin typeface="Franklin Gothic Book" panose="020B0503020102020204" pitchFamily="34" charset="0"/>
              </a:rPr>
              <a:t>Berakhir</a:t>
            </a:r>
          </a:p>
        </p:txBody>
      </p:sp>
      <p:sp>
        <p:nvSpPr>
          <p:cNvPr id="13321" name="Line 11"/>
          <p:cNvSpPr>
            <a:spLocks noChangeShapeType="1"/>
          </p:cNvSpPr>
          <p:nvPr/>
        </p:nvSpPr>
        <p:spPr bwMode="auto">
          <a:xfrm>
            <a:off x="3124200" y="30480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D"/>
          </a:p>
        </p:txBody>
      </p:sp>
      <p:sp>
        <p:nvSpPr>
          <p:cNvPr id="13322" name="Text Box 16"/>
          <p:cNvSpPr txBox="1">
            <a:spLocks noChangeArrowheads="1"/>
          </p:cNvSpPr>
          <p:nvPr/>
        </p:nvSpPr>
        <p:spPr bwMode="auto">
          <a:xfrm>
            <a:off x="1736726" y="112713"/>
            <a:ext cx="131132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b="1" u="sng">
                <a:latin typeface="Franklin Gothic Book" panose="020B0503020102020204" pitchFamily="34" charset="0"/>
                <a:cs typeface="Arial" panose="020B0604020202020204" pitchFamily="34" charset="0"/>
              </a:rPr>
              <a:t>Pengaturan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52600" y="54102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000" dirty="0">
                <a:solidFill>
                  <a:srgbClr val="FF0000"/>
                </a:solidFill>
              </a:rPr>
              <a:t>Persekutuan dg Firma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458200" y="3962400"/>
            <a:ext cx="19050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rgbClr val="FF0000"/>
                </a:solidFill>
              </a:rPr>
              <a:t>KUHD</a:t>
            </a:r>
          </a:p>
          <a:p>
            <a:pPr algn="ctr">
              <a:defRPr/>
            </a:pPr>
            <a:r>
              <a:rPr lang="en-US" sz="2000" b="1" dirty="0" err="1">
                <a:solidFill>
                  <a:srgbClr val="FF0000"/>
                </a:solidFill>
              </a:rPr>
              <a:t>Pasal</a:t>
            </a:r>
            <a:r>
              <a:rPr lang="en-US" sz="2000" b="1" dirty="0">
                <a:solidFill>
                  <a:srgbClr val="FF0000"/>
                </a:solidFill>
              </a:rPr>
              <a:t> 16-35, </a:t>
            </a:r>
            <a:r>
              <a:rPr lang="en-US" sz="2000" b="1" dirty="0" err="1">
                <a:solidFill>
                  <a:srgbClr val="FF0000"/>
                </a:solidFill>
              </a:rPr>
              <a:t>kecuali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</a:p>
          <a:p>
            <a:pPr algn="ctr">
              <a:defRPr/>
            </a:pPr>
            <a:r>
              <a:rPr lang="en-US" sz="2000" b="1" dirty="0">
                <a:solidFill>
                  <a:srgbClr val="FF0000"/>
                </a:solidFill>
              </a:rPr>
              <a:t>Ps. 19-21</a:t>
            </a:r>
          </a:p>
        </p:txBody>
      </p:sp>
      <p:cxnSp>
        <p:nvCxnSpPr>
          <p:cNvPr id="18" name="Straight Connector 17"/>
          <p:cNvCxnSpPr>
            <a:stCxn id="13315" idx="2"/>
          </p:cNvCxnSpPr>
          <p:nvPr/>
        </p:nvCxnSpPr>
        <p:spPr>
          <a:xfrm rot="5400000">
            <a:off x="1524001" y="4343401"/>
            <a:ext cx="18288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3316" idx="3"/>
            <a:endCxn id="13318" idx="2"/>
          </p:cNvCxnSpPr>
          <p:nvPr/>
        </p:nvCxnSpPr>
        <p:spPr>
          <a:xfrm flipV="1">
            <a:off x="5334000" y="3048000"/>
            <a:ext cx="9144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3316" idx="3"/>
          </p:cNvCxnSpPr>
          <p:nvPr/>
        </p:nvCxnSpPr>
        <p:spPr>
          <a:xfrm flipV="1">
            <a:off x="5334000" y="1600200"/>
            <a:ext cx="838200" cy="1485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3316" idx="3"/>
          </p:cNvCxnSpPr>
          <p:nvPr/>
        </p:nvCxnSpPr>
        <p:spPr>
          <a:xfrm>
            <a:off x="5334000" y="3086100"/>
            <a:ext cx="838200" cy="1257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3316" idx="3"/>
          </p:cNvCxnSpPr>
          <p:nvPr/>
        </p:nvCxnSpPr>
        <p:spPr>
          <a:xfrm>
            <a:off x="5334000" y="3086100"/>
            <a:ext cx="914400" cy="2552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13319" idx="6"/>
            <a:endCxn id="16" idx="1"/>
          </p:cNvCxnSpPr>
          <p:nvPr/>
        </p:nvCxnSpPr>
        <p:spPr>
          <a:xfrm>
            <a:off x="7848600" y="4572000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3316" idx="3"/>
          </p:cNvCxnSpPr>
          <p:nvPr/>
        </p:nvCxnSpPr>
        <p:spPr>
          <a:xfrm flipV="1">
            <a:off x="5334000" y="1752600"/>
            <a:ext cx="990600" cy="1333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241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1066800"/>
            <a:ext cx="7772400" cy="3962400"/>
          </a:xfrm>
        </p:spPr>
        <p:txBody>
          <a:bodyPr/>
          <a:lstStyle/>
          <a:p>
            <a:pPr>
              <a:defRPr/>
            </a:pPr>
            <a:r>
              <a:rPr lang="en-US" sz="7200" b="1" dirty="0">
                <a:latin typeface="Century Gothic" pitchFamily="34" charset="0"/>
              </a:rPr>
              <a:t>Persekutuan </a:t>
            </a:r>
            <a:r>
              <a:rPr lang="en-US" sz="7200" b="1" dirty="0" err="1">
                <a:latin typeface="Century Gothic" pitchFamily="34" charset="0"/>
              </a:rPr>
              <a:t>Komanditer</a:t>
            </a:r>
            <a:r>
              <a:rPr lang="en-US" sz="7200" b="1" dirty="0">
                <a:latin typeface="Century Gothic" pitchFamily="34" charset="0"/>
              </a:rPr>
              <a:t/>
            </a:r>
            <a:br>
              <a:rPr lang="en-US" sz="7200" b="1" dirty="0">
                <a:latin typeface="Century Gothic" pitchFamily="34" charset="0"/>
              </a:rPr>
            </a:br>
            <a:r>
              <a:rPr lang="en-US" sz="7200" b="1" dirty="0">
                <a:latin typeface="Century Gothic" pitchFamily="34" charset="0"/>
              </a:rPr>
              <a:t>(CV)</a:t>
            </a:r>
            <a:endParaRPr lang="en-GB" sz="7200" b="1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41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b="1" smtClean="0">
                <a:latin typeface="Century Gothic" pitchFamily="34" charset="0"/>
              </a:rPr>
              <a:t>Ps. 19 – 21 KUHD</a:t>
            </a:r>
            <a:endParaRPr lang="en-US" smtClean="0">
              <a:latin typeface="Century Gothic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3600" b="1" u="sng">
                <a:latin typeface="Century Gothic" panose="020B0502020202020204" pitchFamily="34" charset="0"/>
              </a:rPr>
              <a:t>19 ayat 1: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600" b="1">
                <a:latin typeface="Century Gothic" panose="020B0502020202020204" pitchFamily="34" charset="0"/>
              </a:rPr>
              <a:t>Jenis/macam sekutu 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600" b="1">
                <a:latin typeface="Century Gothic" panose="020B0502020202020204" pitchFamily="34" charset="0"/>
              </a:rPr>
              <a:t>Jumlah sekutu?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600" b="1">
                <a:latin typeface="Century Gothic" panose="020B0502020202020204" pitchFamily="34" charset="0"/>
              </a:rPr>
              <a:t>Tanggung Jawab sekutu?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600" b="1">
                <a:latin typeface="Century Gothic" panose="020B0502020202020204" pitchFamily="34" charset="0"/>
              </a:rPr>
              <a:t>Bentuk CV?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sz="3600" b="1">
              <a:latin typeface="Century Gothic" panose="020B0502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3600" b="1" u="sng">
                <a:latin typeface="Century Gothic" panose="020B0502020202020204" pitchFamily="34" charset="0"/>
              </a:rPr>
              <a:t>19 ayat 2</a:t>
            </a:r>
            <a:r>
              <a:rPr lang="en-US" altLang="en-US" sz="3600">
                <a:latin typeface="Century Gothic" panose="020B0502020202020204" pitchFamily="34" charset="0"/>
              </a:rPr>
              <a:t>: ?</a:t>
            </a:r>
          </a:p>
        </p:txBody>
      </p:sp>
    </p:spTree>
    <p:extLst>
      <p:ext uri="{BB962C8B-B14F-4D97-AF65-F5344CB8AC3E}">
        <p14:creationId xmlns:p14="http://schemas.microsoft.com/office/powerpoint/2010/main" val="365632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812925" y="26273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GB" altLang="en-US">
              <a:latin typeface="Franklin Gothic Book" panose="020B0503020102020204" pitchFamily="34" charset="0"/>
              <a:cs typeface="Arial" panose="020B0604020202020204" pitchFamily="34" charset="0"/>
            </a:endParaRPr>
          </a:p>
        </p:txBody>
      </p:sp>
      <p:sp>
        <p:nvSpPr>
          <p:cNvPr id="16387" name="Oval 3"/>
          <p:cNvSpPr>
            <a:spLocks noChangeArrowheads="1"/>
          </p:cNvSpPr>
          <p:nvPr/>
        </p:nvSpPr>
        <p:spPr bwMode="auto">
          <a:xfrm>
            <a:off x="5238751" y="285750"/>
            <a:ext cx="2428875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3200">
                <a:latin typeface="Franklin Gothic Book" panose="020B0503020102020204" pitchFamily="34" charset="0"/>
              </a:rPr>
              <a:t>CV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524000" y="2357438"/>
            <a:ext cx="4643438" cy="857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3600">
                <a:latin typeface="Franklin Gothic Book" panose="020B0503020102020204" pitchFamily="34" charset="0"/>
              </a:rPr>
              <a:t>S.Bertanggung Jawab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7024689" y="2357438"/>
            <a:ext cx="3500437" cy="857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3600">
                <a:latin typeface="Franklin Gothic Book" panose="020B0503020102020204" pitchFamily="34" charset="0"/>
              </a:rPr>
              <a:t>S. Pelepas Uang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6453188" y="2571750"/>
            <a:ext cx="4254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200">
                <a:latin typeface="Franklin Gothic Book" panose="020B05030201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2238376" y="4357689"/>
            <a:ext cx="2276475" cy="10001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3600">
                <a:latin typeface="Franklin Gothic Book" panose="020B0503020102020204" pitchFamily="34" charset="0"/>
              </a:rPr>
              <a:t>1 atau &gt;1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7596189" y="4357688"/>
            <a:ext cx="2428875" cy="10715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3600">
                <a:latin typeface="Franklin Gothic Book" panose="020B0503020102020204" pitchFamily="34" charset="0"/>
              </a:rPr>
              <a:t>1 atau &gt;1</a:t>
            </a:r>
          </a:p>
        </p:txBody>
      </p:sp>
      <p:sp>
        <p:nvSpPr>
          <p:cNvPr id="16393" name="Text Box 30"/>
          <p:cNvSpPr txBox="1">
            <a:spLocks noChangeArrowheads="1"/>
          </p:cNvSpPr>
          <p:nvPr/>
        </p:nvSpPr>
        <p:spPr bwMode="auto">
          <a:xfrm>
            <a:off x="1443038" y="111125"/>
            <a:ext cx="22002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200" b="1" u="sng" dirty="0">
                <a:latin typeface="Century Gothic" panose="020B0502020202020204" pitchFamily="34" charset="0"/>
                <a:cs typeface="Arial" panose="020B0604020202020204" pitchFamily="34" charset="0"/>
              </a:rPr>
              <a:t>Ps. 19(1)</a:t>
            </a:r>
            <a:endParaRPr lang="en-GB" altLang="en-US" sz="3200" b="1" u="sng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Straight Arrow Connector 32"/>
          <p:cNvCxnSpPr>
            <a:stCxn id="16387" idx="4"/>
          </p:cNvCxnSpPr>
          <p:nvPr/>
        </p:nvCxnSpPr>
        <p:spPr>
          <a:xfrm rot="5400000">
            <a:off x="4367214" y="57151"/>
            <a:ext cx="1171575" cy="30003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6387" idx="4"/>
          </p:cNvCxnSpPr>
          <p:nvPr/>
        </p:nvCxnSpPr>
        <p:spPr>
          <a:xfrm rot="16200000" flipH="1">
            <a:off x="6974682" y="450057"/>
            <a:ext cx="1243013" cy="2286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>
            <a:off x="3022601" y="3714751"/>
            <a:ext cx="100171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6389" idx="2"/>
          </p:cNvCxnSpPr>
          <p:nvPr/>
        </p:nvCxnSpPr>
        <p:spPr>
          <a:xfrm rot="16200000" flipH="1">
            <a:off x="8293101" y="3697289"/>
            <a:ext cx="1000125" cy="34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7073774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609600"/>
            <a:ext cx="8382000" cy="5715000"/>
          </a:xfrm>
        </p:spPr>
        <p:txBody>
          <a:bodyPr/>
          <a:lstStyle/>
          <a:p>
            <a:pPr eaLnBrk="1" hangingPunct="1"/>
            <a:r>
              <a:rPr lang="en-US" altLang="en-US" sz="3600" b="1" u="sng">
                <a:latin typeface="Century Gothic" panose="020B0502020202020204" pitchFamily="34" charset="0"/>
              </a:rPr>
              <a:t>Pasal 20</a:t>
            </a:r>
            <a:r>
              <a:rPr lang="en-US" altLang="en-US" sz="3600">
                <a:latin typeface="Century Gothic" panose="020B0502020202020204" pitchFamily="34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altLang="en-US" sz="3600">
                <a:latin typeface="Century Gothic" panose="020B0502020202020204" pitchFamily="34" charset="0"/>
                <a:sym typeface="Wingdings" panose="05000000000000000000" pitchFamily="2" charset="2"/>
              </a:rPr>
              <a:t>	</a:t>
            </a:r>
            <a:r>
              <a:rPr lang="en-US" altLang="en-US" sz="3600" b="1">
                <a:latin typeface="Century Gothic" panose="020B0502020202020204" pitchFamily="34" charset="0"/>
                <a:sym typeface="Wingdings" panose="05000000000000000000" pitchFamily="2" charset="2"/>
              </a:rPr>
              <a:t>batasan H&amp;K Sekutu Komandit</a:t>
            </a:r>
          </a:p>
          <a:p>
            <a:pPr eaLnBrk="1" hangingPunct="1">
              <a:buFontTx/>
              <a:buNone/>
            </a:pPr>
            <a:r>
              <a:rPr lang="en-US" altLang="en-US" sz="3600" b="1">
                <a:latin typeface="Century Gothic" panose="020B0502020202020204" pitchFamily="34" charset="0"/>
                <a:sym typeface="Wingdings" panose="05000000000000000000" pitchFamily="2" charset="2"/>
              </a:rPr>
              <a:t>      (SPU)</a:t>
            </a:r>
          </a:p>
          <a:p>
            <a:pPr eaLnBrk="1" hangingPunct="1">
              <a:buFontTx/>
              <a:buNone/>
            </a:pPr>
            <a:endParaRPr lang="en-US" altLang="en-US" sz="3600" b="1"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eaLnBrk="1" hangingPunct="1"/>
            <a:r>
              <a:rPr lang="en-US" altLang="en-US" sz="3600" b="1" u="sng">
                <a:latin typeface="Century Gothic" panose="020B0502020202020204" pitchFamily="34" charset="0"/>
                <a:sym typeface="Wingdings" panose="05000000000000000000" pitchFamily="2" charset="2"/>
              </a:rPr>
              <a:t>Pasal 21</a:t>
            </a:r>
            <a:r>
              <a:rPr lang="en-US" altLang="en-US" sz="3600">
                <a:latin typeface="Century Gothic" panose="020B0502020202020204" pitchFamily="34" charset="0"/>
                <a:sym typeface="Wingdings" panose="05000000000000000000" pitchFamily="2" charset="2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altLang="en-US" sz="3600">
                <a:latin typeface="Century Gothic" panose="020B0502020202020204" pitchFamily="34" charset="0"/>
                <a:sym typeface="Wingdings" panose="05000000000000000000" pitchFamily="2" charset="2"/>
              </a:rPr>
              <a:t>	</a:t>
            </a:r>
            <a:r>
              <a:rPr lang="en-US" altLang="en-US" sz="3600" b="1">
                <a:latin typeface="Century Gothic" panose="020B0502020202020204" pitchFamily="34" charset="0"/>
                <a:sym typeface="Wingdings" panose="05000000000000000000" pitchFamily="2" charset="2"/>
              </a:rPr>
              <a:t>Akibat/konsekuensi SPU yang </a:t>
            </a:r>
          </a:p>
          <a:p>
            <a:pPr eaLnBrk="1" hangingPunct="1">
              <a:buFontTx/>
              <a:buNone/>
            </a:pPr>
            <a:r>
              <a:rPr lang="en-US" altLang="en-US" sz="3600" b="1">
                <a:latin typeface="Century Gothic" panose="020B0502020202020204" pitchFamily="34" charset="0"/>
                <a:sym typeface="Wingdings" panose="05000000000000000000" pitchFamily="2" charset="2"/>
              </a:rPr>
              <a:t>      melanggar Pasal 20</a:t>
            </a:r>
          </a:p>
          <a:p>
            <a:pPr lvl="1" eaLnBrk="1" hangingPunct="1">
              <a:buFontTx/>
              <a:buNone/>
            </a:pPr>
            <a:endParaRPr lang="en-US" altLang="en-US" sz="3600" b="1">
              <a:latin typeface="Century Gothic" panose="020B0502020202020204" pitchFamily="34" charset="0"/>
            </a:endParaRPr>
          </a:p>
          <a:p>
            <a:pPr lvl="1" eaLnBrk="1" hangingPunct="1">
              <a:buFontTx/>
              <a:buNone/>
            </a:pPr>
            <a:endParaRPr lang="en-US" altLang="en-US" sz="3600" b="1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45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53</TotalTime>
  <Words>1137</Words>
  <Application>Microsoft Office PowerPoint</Application>
  <PresentationFormat>Widescreen</PresentationFormat>
  <Paragraphs>294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MS PGothic</vt:lpstr>
      <vt:lpstr>MS PGothic</vt:lpstr>
      <vt:lpstr>Arial</vt:lpstr>
      <vt:lpstr>Century Gothic</vt:lpstr>
      <vt:lpstr>Franklin Gothic Book</vt:lpstr>
      <vt:lpstr>Trebuchet MS</vt:lpstr>
      <vt:lpstr>Tw Cen MT</vt:lpstr>
      <vt:lpstr>Wingdings</vt:lpstr>
      <vt:lpstr>Circuit</vt:lpstr>
      <vt:lpstr>Commanditaire vennoschap</vt:lpstr>
      <vt:lpstr>PowerPoint Presentation</vt:lpstr>
      <vt:lpstr>PowerPoint Presentation</vt:lpstr>
      <vt:lpstr>PowerPoint Presentation</vt:lpstr>
      <vt:lpstr>PowerPoint Presentation</vt:lpstr>
      <vt:lpstr>Persekutuan Komanditer (CV)</vt:lpstr>
      <vt:lpstr>Ps. 19 – 21 KUHD</vt:lpstr>
      <vt:lpstr>PowerPoint Presentation</vt:lpstr>
      <vt:lpstr>PowerPoint Presentation</vt:lpstr>
      <vt:lpstr>PowerPoint Presentation</vt:lpstr>
      <vt:lpstr>Hal Penting: </vt:lpstr>
      <vt:lpstr>PowerPoint Presentation</vt:lpstr>
      <vt:lpstr>PowerPoint Presentation</vt:lpstr>
      <vt:lpstr>(1) Pembentukan:</vt:lpstr>
      <vt:lpstr>(2) Inbreng/Pemasukan:</vt:lpstr>
      <vt:lpstr>(3) Pengurusan:</vt:lpstr>
      <vt:lpstr>(4) Pembagian Rugi/Laba:</vt:lpstr>
      <vt:lpstr>(5) Pembubaran:</vt:lpstr>
      <vt:lpstr>PowerPoint Presentation</vt:lpstr>
      <vt:lpstr>Kewenangan Mewakili:</vt:lpstr>
      <vt:lpstr>Ps. 18 KUHD</vt:lpstr>
      <vt:lpstr>Ps. 1642 jo Ps. 1645 KUHPer</vt:lpstr>
      <vt:lpstr>PENGERTIAN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Commanditaire vennoschap</dc:title>
  <dc:creator>Asus</dc:creator>
  <cp:lastModifiedBy>Asus</cp:lastModifiedBy>
  <cp:revision>6</cp:revision>
  <dcterms:created xsi:type="dcterms:W3CDTF">2021-04-13T02:04:33Z</dcterms:created>
  <dcterms:modified xsi:type="dcterms:W3CDTF">2021-04-13T02:58:01Z</dcterms:modified>
</cp:coreProperties>
</file>