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57" r:id="rId10"/>
    <p:sldId id="258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6" r:id="rId20"/>
    <p:sldId id="275" r:id="rId21"/>
    <p:sldId id="277" r:id="rId22"/>
    <p:sldId id="270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649C9-E9A3-4018-AE2E-098C23C2D854}" type="datetimeFigureOut">
              <a:rPr lang="en-ID" smtClean="0"/>
              <a:t>03/05/2021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3CE8E-75C7-42A7-8BFE-F7A2A464E97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62307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649C9-E9A3-4018-AE2E-098C23C2D854}" type="datetimeFigureOut">
              <a:rPr lang="en-ID" smtClean="0"/>
              <a:t>03/05/2021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3CE8E-75C7-42A7-8BFE-F7A2A464E97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64979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649C9-E9A3-4018-AE2E-098C23C2D854}" type="datetimeFigureOut">
              <a:rPr lang="en-ID" smtClean="0"/>
              <a:t>03/05/2021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3CE8E-75C7-42A7-8BFE-F7A2A464E97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19609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649C9-E9A3-4018-AE2E-098C23C2D854}" type="datetimeFigureOut">
              <a:rPr lang="en-ID" smtClean="0"/>
              <a:t>03/05/2021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3CE8E-75C7-42A7-8BFE-F7A2A464E97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3789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649C9-E9A3-4018-AE2E-098C23C2D854}" type="datetimeFigureOut">
              <a:rPr lang="en-ID" smtClean="0"/>
              <a:t>03/05/2021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3CE8E-75C7-42A7-8BFE-F7A2A464E97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90660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649C9-E9A3-4018-AE2E-098C23C2D854}" type="datetimeFigureOut">
              <a:rPr lang="en-ID" smtClean="0"/>
              <a:t>03/05/2021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3CE8E-75C7-42A7-8BFE-F7A2A464E97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40733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649C9-E9A3-4018-AE2E-098C23C2D854}" type="datetimeFigureOut">
              <a:rPr lang="en-ID" smtClean="0"/>
              <a:t>03/05/2021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3CE8E-75C7-42A7-8BFE-F7A2A464E97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11443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649C9-E9A3-4018-AE2E-098C23C2D854}" type="datetimeFigureOut">
              <a:rPr lang="en-ID" smtClean="0"/>
              <a:t>03/05/2021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3CE8E-75C7-42A7-8BFE-F7A2A464E97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7215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649C9-E9A3-4018-AE2E-098C23C2D854}" type="datetimeFigureOut">
              <a:rPr lang="en-ID" smtClean="0"/>
              <a:t>03/05/2021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3CE8E-75C7-42A7-8BFE-F7A2A464E97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66044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649C9-E9A3-4018-AE2E-098C23C2D854}" type="datetimeFigureOut">
              <a:rPr lang="en-ID" smtClean="0"/>
              <a:t>03/05/2021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3CE8E-75C7-42A7-8BFE-F7A2A464E97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7861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649C9-E9A3-4018-AE2E-098C23C2D854}" type="datetimeFigureOut">
              <a:rPr lang="en-ID" smtClean="0"/>
              <a:t>03/05/2021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3CE8E-75C7-42A7-8BFE-F7A2A464E97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45562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649C9-E9A3-4018-AE2E-098C23C2D854}" type="datetimeFigureOut">
              <a:rPr lang="en-ID" smtClean="0"/>
              <a:t>03/05/2021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3CE8E-75C7-42A7-8BFE-F7A2A464E97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57232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D" dirty="0" err="1" smtClean="0"/>
              <a:t>Aspek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r>
              <a:rPr lang="en-ID" dirty="0" smtClean="0"/>
              <a:t> </a:t>
            </a:r>
            <a:r>
              <a:rPr lang="en-ID" dirty="0" err="1" smtClean="0"/>
              <a:t>Yayasan</a:t>
            </a:r>
            <a:endParaRPr lang="en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23858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799"/>
            <a:ext cx="10515600" cy="5491163"/>
          </a:xfrm>
        </p:spPr>
        <p:txBody>
          <a:bodyPr>
            <a:normAutofit lnSpcReduction="10000"/>
          </a:bodyPr>
          <a:lstStyle/>
          <a:p>
            <a:pPr algn="just"/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err="1"/>
              <a:t>Nomor</a:t>
            </a:r>
            <a:r>
              <a:rPr lang="en-ID" dirty="0"/>
              <a:t> 16 </a:t>
            </a:r>
            <a:r>
              <a:rPr lang="en-ID" dirty="0" err="1"/>
              <a:t>Tahun</a:t>
            </a:r>
            <a:r>
              <a:rPr lang="en-ID" dirty="0"/>
              <a:t> 2001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, </a:t>
            </a:r>
            <a:r>
              <a:rPr lang="en-ID" dirty="0" err="1"/>
              <a:t>landasan</a:t>
            </a:r>
            <a:r>
              <a:rPr lang="en-ID" dirty="0"/>
              <a:t> </a:t>
            </a:r>
            <a:r>
              <a:rPr lang="en-ID" dirty="0" err="1"/>
              <a:t>murni</a:t>
            </a:r>
            <a:r>
              <a:rPr lang="en-ID" dirty="0"/>
              <a:t> </a:t>
            </a:r>
            <a:r>
              <a:rPr lang="en-ID" dirty="0" smtClean="0"/>
              <a:t> </a:t>
            </a:r>
            <a:r>
              <a:rPr lang="en-ID" dirty="0" err="1" smtClean="0"/>
              <a:t>nirlaba</a:t>
            </a:r>
            <a:r>
              <a:rPr lang="en-ID" dirty="0" smtClean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mendirikan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dipertegas</a:t>
            </a:r>
            <a:r>
              <a:rPr lang="en-ID" dirty="0"/>
              <a:t>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Pasal</a:t>
            </a:r>
            <a:r>
              <a:rPr lang="en-ID" dirty="0"/>
              <a:t> 3 </a:t>
            </a:r>
            <a:r>
              <a:rPr lang="en-ID" dirty="0" err="1"/>
              <a:t>ayat</a:t>
            </a:r>
            <a:r>
              <a:rPr lang="en-ID" dirty="0"/>
              <a:t> (1) </a:t>
            </a:r>
            <a:r>
              <a:rPr lang="en-ID" dirty="0" err="1"/>
              <a:t>dan</a:t>
            </a:r>
            <a:r>
              <a:rPr lang="en-ID" dirty="0"/>
              <a:t> (2)  yang </a:t>
            </a:r>
            <a:r>
              <a:rPr lang="en-ID" dirty="0" smtClean="0"/>
              <a:t> </a:t>
            </a:r>
            <a:r>
              <a:rPr lang="en-ID" dirty="0" err="1" smtClean="0"/>
              <a:t>berbunyi</a:t>
            </a:r>
            <a:r>
              <a:rPr lang="en-ID" dirty="0" smtClean="0"/>
              <a:t> :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ID" dirty="0" smtClean="0"/>
              <a:t>"</a:t>
            </a:r>
            <a:r>
              <a:rPr lang="en-ID" dirty="0" err="1" smtClean="0"/>
              <a:t>yayasan</a:t>
            </a:r>
            <a:r>
              <a:rPr lang="en-ID" dirty="0" smtClean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menunjang</a:t>
            </a:r>
            <a:r>
              <a:rPr lang="en-ID" dirty="0"/>
              <a:t> </a:t>
            </a:r>
            <a:r>
              <a:rPr lang="en-ID" dirty="0" err="1"/>
              <a:t>pencapaian</a:t>
            </a:r>
            <a:r>
              <a:rPr lang="en-ID" dirty="0"/>
              <a:t> </a:t>
            </a:r>
            <a:r>
              <a:rPr lang="en-ID" dirty="0" err="1"/>
              <a:t>maksud</a:t>
            </a:r>
            <a:r>
              <a:rPr lang="en-ID" dirty="0"/>
              <a:t> 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/>
              <a:t>tujuannya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mendirikan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/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ikut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 smtClean="0"/>
              <a:t>badan</a:t>
            </a:r>
            <a:r>
              <a:rPr lang="en-ID" dirty="0" smtClean="0"/>
              <a:t> </a:t>
            </a:r>
            <a:r>
              <a:rPr lang="en-ID" dirty="0" err="1"/>
              <a:t>usaha</a:t>
            </a:r>
            <a:r>
              <a:rPr lang="en-ID" dirty="0" smtClean="0"/>
              <a:t>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ID" dirty="0" smtClean="0"/>
              <a:t>"</a:t>
            </a:r>
            <a:r>
              <a:rPr lang="en-ID" dirty="0" err="1" smtClean="0"/>
              <a:t>yayasan</a:t>
            </a:r>
            <a:r>
              <a:rPr lang="en-ID" dirty="0" smtClean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membagikan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smtClean="0"/>
              <a:t>Pembina</a:t>
            </a:r>
            <a:r>
              <a:rPr lang="en-ID" dirty="0"/>
              <a:t>, </a:t>
            </a:r>
            <a:r>
              <a:rPr lang="en-ID" dirty="0" err="1"/>
              <a:t>Pengurus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Pengawas</a:t>
            </a:r>
            <a:r>
              <a:rPr lang="en-ID" dirty="0"/>
              <a:t>."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kedua</a:t>
            </a:r>
            <a:r>
              <a:rPr lang="en-ID" dirty="0"/>
              <a:t> </a:t>
            </a:r>
            <a:r>
              <a:rPr lang="en-ID" dirty="0" err="1"/>
              <a:t>pasal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,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nirlaba</a:t>
            </a:r>
            <a:r>
              <a:rPr lang="en-ID" dirty="0"/>
              <a:t> </a:t>
            </a:r>
            <a:r>
              <a:rPr lang="en-ID" dirty="0" err="1" smtClean="0"/>
              <a:t>pada</a:t>
            </a:r>
            <a:r>
              <a:rPr lang="en-ID" dirty="0" smtClean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pengurusnya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diganggu</a:t>
            </a:r>
            <a:r>
              <a:rPr lang="en-ID" dirty="0"/>
              <a:t> </a:t>
            </a:r>
            <a:r>
              <a:rPr lang="en-ID" dirty="0" err="1"/>
              <a:t>gugat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 smtClean="0"/>
              <a:t>apabila</a:t>
            </a:r>
            <a:r>
              <a:rPr lang="en-ID" dirty="0" smtClean="0"/>
              <a:t> </a:t>
            </a:r>
            <a:r>
              <a:rPr lang="en-ID" dirty="0" err="1" smtClean="0"/>
              <a:t>yayasan</a:t>
            </a:r>
            <a:r>
              <a:rPr lang="en-ID" dirty="0" smtClean="0"/>
              <a:t>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menghimpun</a:t>
            </a:r>
            <a:r>
              <a:rPr lang="en-ID" dirty="0"/>
              <a:t> dana </a:t>
            </a:r>
            <a:r>
              <a:rPr lang="en-ID" dirty="0" err="1"/>
              <a:t>selain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donasi</a:t>
            </a:r>
            <a:r>
              <a:rPr lang="en-ID" dirty="0"/>
              <a:t>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 smtClean="0"/>
              <a:t>badan</a:t>
            </a:r>
            <a:r>
              <a:rPr lang="en-ID" dirty="0" smtClean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</a:t>
            </a:r>
            <a:r>
              <a:rPr lang="en-ID" dirty="0" err="1"/>
              <a:t>ataupun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penyertaaan</a:t>
            </a:r>
            <a:r>
              <a:rPr lang="en-ID" dirty="0"/>
              <a:t> modal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 smtClean="0"/>
              <a:t>maksimal</a:t>
            </a:r>
            <a:r>
              <a:rPr lang="en-ID" dirty="0" smtClean="0"/>
              <a:t> </a:t>
            </a:r>
            <a:r>
              <a:rPr lang="en-ID" dirty="0"/>
              <a:t>25%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yayasan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7360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875"/>
            <a:ext cx="10515600" cy="6034088"/>
          </a:xfrm>
        </p:spPr>
        <p:txBody>
          <a:bodyPr>
            <a:normAutofit/>
          </a:bodyPr>
          <a:lstStyle/>
          <a:p>
            <a:r>
              <a:rPr lang="en-ID" dirty="0"/>
              <a:t>UU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mengubah</a:t>
            </a:r>
            <a:r>
              <a:rPr lang="en-ID" dirty="0"/>
              <a:t> </a:t>
            </a:r>
            <a:r>
              <a:rPr lang="en-ID" dirty="0" err="1"/>
              <a:t>paradigma</a:t>
            </a:r>
            <a:r>
              <a:rPr lang="en-ID" dirty="0"/>
              <a:t> </a:t>
            </a:r>
            <a:r>
              <a:rPr lang="en-ID" dirty="0" err="1"/>
              <a:t>keberadaan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yang </a:t>
            </a:r>
            <a:r>
              <a:rPr lang="en-ID" dirty="0" err="1"/>
              <a:t>didirikan</a:t>
            </a:r>
            <a:r>
              <a:rPr lang="en-ID" dirty="0"/>
              <a:t> </a:t>
            </a:r>
            <a:r>
              <a:rPr lang="en-ID" dirty="0" err="1"/>
              <a:t>sebelum</a:t>
            </a:r>
            <a:r>
              <a:rPr lang="en-ID" dirty="0"/>
              <a:t> </a:t>
            </a:r>
            <a:r>
              <a:rPr lang="en-ID" dirty="0" smtClean="0"/>
              <a:t>UU </a:t>
            </a:r>
            <a:r>
              <a:rPr lang="en-ID" dirty="0" err="1" smtClean="0"/>
              <a:t>Yayasan</a:t>
            </a:r>
            <a:r>
              <a:rPr lang="en-ID" dirty="0" smtClean="0"/>
              <a:t>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lama yang </a:t>
            </a:r>
            <a:r>
              <a:rPr lang="en-ID" dirty="0" err="1"/>
              <a:t>didirikan</a:t>
            </a:r>
            <a:r>
              <a:rPr lang="en-ID" dirty="0"/>
              <a:t> </a:t>
            </a:r>
            <a:r>
              <a:rPr lang="en-ID" dirty="0" err="1"/>
              <a:t>sebelum</a:t>
            </a:r>
            <a:r>
              <a:rPr lang="en-ID" dirty="0"/>
              <a:t> UU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berlaku</a:t>
            </a:r>
            <a:r>
              <a:rPr lang="en-ID" dirty="0"/>
              <a:t>. </a:t>
            </a:r>
          </a:p>
          <a:p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pemberlakuan</a:t>
            </a:r>
            <a:r>
              <a:rPr lang="en-ID" dirty="0"/>
              <a:t> UU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bersifat</a:t>
            </a:r>
            <a:r>
              <a:rPr lang="en-ID" dirty="0"/>
              <a:t> </a:t>
            </a:r>
            <a:r>
              <a:rPr lang="en-ID" dirty="0" err="1"/>
              <a:t>preventif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represif</a:t>
            </a:r>
            <a:r>
              <a:rPr lang="en-ID" dirty="0" smtClean="0"/>
              <a:t>.</a:t>
            </a:r>
          </a:p>
          <a:p>
            <a:r>
              <a:rPr lang="en-ID" dirty="0" smtClean="0"/>
              <a:t> </a:t>
            </a:r>
            <a:r>
              <a:rPr lang="en-ID" dirty="0" err="1"/>
              <a:t>Sifat</a:t>
            </a:r>
            <a:r>
              <a:rPr lang="en-ID" dirty="0"/>
              <a:t> </a:t>
            </a:r>
            <a:r>
              <a:rPr lang="en-ID" dirty="0" err="1"/>
              <a:t>preventif</a:t>
            </a:r>
            <a:r>
              <a:rPr lang="en-ID" dirty="0"/>
              <a:t> </a:t>
            </a:r>
            <a:r>
              <a:rPr lang="en-ID" dirty="0" err="1" smtClean="0"/>
              <a:t>ini</a:t>
            </a:r>
            <a:r>
              <a:rPr lang="en-ID" dirty="0" smtClean="0"/>
              <a:t> </a:t>
            </a:r>
            <a:r>
              <a:rPr lang="en-ID" dirty="0" err="1"/>
              <a:t>terletak</a:t>
            </a:r>
            <a:r>
              <a:rPr lang="en-ID" dirty="0"/>
              <a:t>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pencegahan</a:t>
            </a:r>
            <a:r>
              <a:rPr lang="en-ID" dirty="0"/>
              <a:t> agar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penyalahgunaan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 smtClean="0"/>
              <a:t>mencari</a:t>
            </a:r>
            <a:r>
              <a:rPr lang="en-ID" dirty="0" smtClean="0"/>
              <a:t> </a:t>
            </a:r>
            <a:r>
              <a:rPr lang="en-ID" dirty="0" err="1" smtClean="0"/>
              <a:t>keuntungan</a:t>
            </a:r>
            <a:r>
              <a:rPr lang="en-ID" dirty="0" smtClean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pendirian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. </a:t>
            </a:r>
            <a:endParaRPr lang="en-ID" dirty="0" smtClean="0"/>
          </a:p>
          <a:p>
            <a:r>
              <a:rPr lang="en-ID" dirty="0" err="1" smtClean="0"/>
              <a:t>Sedangkan</a:t>
            </a:r>
            <a:r>
              <a:rPr lang="en-ID" dirty="0" smtClean="0"/>
              <a:t> </a:t>
            </a:r>
            <a:r>
              <a:rPr lang="en-ID" dirty="0" err="1"/>
              <a:t>sifat</a:t>
            </a:r>
            <a:r>
              <a:rPr lang="en-ID" dirty="0"/>
              <a:t> </a:t>
            </a:r>
            <a:r>
              <a:rPr lang="en-ID" dirty="0" err="1"/>
              <a:t>represif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terletak</a:t>
            </a:r>
            <a:r>
              <a:rPr lang="en-ID" dirty="0"/>
              <a:t>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sanksi</a:t>
            </a:r>
            <a:r>
              <a:rPr lang="en-ID" dirty="0"/>
              <a:t> </a:t>
            </a:r>
            <a:r>
              <a:rPr lang="en-ID" dirty="0" err="1" smtClean="0"/>
              <a:t>terhadap</a:t>
            </a:r>
            <a:r>
              <a:rPr lang="en-ID" dirty="0" smtClean="0"/>
              <a:t> </a:t>
            </a:r>
            <a:r>
              <a:rPr lang="en-ID" dirty="0" err="1"/>
              <a:t>yayasan</a:t>
            </a:r>
            <a:r>
              <a:rPr lang="en-ID" dirty="0"/>
              <a:t> lama yang </a:t>
            </a:r>
            <a:r>
              <a:rPr lang="en-ID" dirty="0" err="1"/>
              <a:t>anggaran</a:t>
            </a:r>
            <a:r>
              <a:rPr lang="en-ID" dirty="0"/>
              <a:t> </a:t>
            </a:r>
            <a:r>
              <a:rPr lang="en-ID" dirty="0" err="1"/>
              <a:t>dasarnya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disesuaikan</a:t>
            </a:r>
            <a:r>
              <a:rPr lang="en-ID" dirty="0"/>
              <a:t> </a:t>
            </a:r>
            <a:r>
              <a:rPr lang="en-ID" dirty="0" err="1"/>
              <a:t>menurut</a:t>
            </a:r>
            <a:r>
              <a:rPr lang="en-ID" dirty="0"/>
              <a:t> UU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 smtClean="0"/>
              <a:t>tepat</a:t>
            </a:r>
            <a:r>
              <a:rPr lang="en-ID" dirty="0" smtClean="0"/>
              <a:t>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 smtClean="0"/>
              <a:t>waktunya</a:t>
            </a:r>
            <a:r>
              <a:rPr lang="en-ID" dirty="0" smtClean="0"/>
              <a:t>.</a:t>
            </a:r>
          </a:p>
          <a:p>
            <a:pPr algn="just"/>
            <a:r>
              <a:rPr lang="en-ID" dirty="0" err="1" smtClean="0"/>
              <a:t>Berdasarkan</a:t>
            </a:r>
            <a:r>
              <a:rPr lang="en-ID" dirty="0" smtClean="0"/>
              <a:t> </a:t>
            </a:r>
            <a:r>
              <a:rPr lang="en-ID" dirty="0" err="1"/>
              <a:t>ketentuan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Pasal</a:t>
            </a:r>
            <a:r>
              <a:rPr lang="en-ID" dirty="0"/>
              <a:t> 71 UU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smtClean="0"/>
              <a:t> </a:t>
            </a:r>
            <a:r>
              <a:rPr lang="en-ID" dirty="0" err="1" smtClean="0"/>
              <a:t>yayasan</a:t>
            </a:r>
            <a:r>
              <a:rPr lang="en-ID" dirty="0" smtClean="0"/>
              <a:t> </a:t>
            </a:r>
            <a:r>
              <a:rPr lang="en-ID" dirty="0"/>
              <a:t>lama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menyesuaikan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 </a:t>
            </a:r>
            <a:r>
              <a:rPr lang="en-ID" dirty="0" err="1"/>
              <a:t>dasarnya</a:t>
            </a:r>
            <a:r>
              <a:rPr lang="en-ID" dirty="0"/>
              <a:t> paling </a:t>
            </a:r>
            <a:r>
              <a:rPr lang="en-ID" dirty="0" err="1"/>
              <a:t>lambat</a:t>
            </a:r>
            <a:r>
              <a:rPr lang="en-ID" dirty="0"/>
              <a:t> 3 (</a:t>
            </a:r>
            <a:r>
              <a:rPr lang="en-ID" dirty="0" err="1"/>
              <a:t>tiga</a:t>
            </a:r>
            <a:r>
              <a:rPr lang="en-ID" dirty="0"/>
              <a:t>) </a:t>
            </a:r>
            <a:r>
              <a:rPr lang="en-ID" dirty="0" err="1"/>
              <a:t>tahun</a:t>
            </a:r>
            <a:r>
              <a:rPr lang="en-ID" dirty="0"/>
              <a:t> </a:t>
            </a:r>
            <a:r>
              <a:rPr lang="en-ID" dirty="0" err="1"/>
              <a:t>sejak</a:t>
            </a:r>
            <a:r>
              <a:rPr lang="en-ID" dirty="0"/>
              <a:t> </a:t>
            </a:r>
            <a:r>
              <a:rPr lang="en-ID" dirty="0" smtClean="0"/>
              <a:t>UU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berlaku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 </a:t>
            </a:r>
            <a:r>
              <a:rPr lang="en-ID" dirty="0" err="1"/>
              <a:t>yayasan</a:t>
            </a:r>
            <a:r>
              <a:rPr lang="en-ID" dirty="0"/>
              <a:t> lama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disesuaikan</a:t>
            </a:r>
            <a:r>
              <a:rPr lang="en-ID" dirty="0"/>
              <a:t> </a:t>
            </a:r>
            <a:r>
              <a:rPr lang="en-ID" dirty="0" err="1"/>
              <a:t>tepatnya</a:t>
            </a:r>
            <a:r>
              <a:rPr lang="en-ID" dirty="0"/>
              <a:t> </a:t>
            </a:r>
            <a:r>
              <a:rPr lang="en-ID" dirty="0" err="1" smtClean="0"/>
              <a:t>sebelum</a:t>
            </a:r>
            <a:r>
              <a:rPr lang="en-ID" dirty="0" smtClean="0"/>
              <a:t> </a:t>
            </a:r>
            <a:r>
              <a:rPr lang="en-ID" dirty="0" err="1"/>
              <a:t>tanggal</a:t>
            </a:r>
            <a:r>
              <a:rPr lang="en-ID" dirty="0"/>
              <a:t> 6 </a:t>
            </a:r>
            <a:r>
              <a:rPr lang="en-ID" dirty="0" err="1"/>
              <a:t>Oktober</a:t>
            </a:r>
            <a:r>
              <a:rPr lang="en-ID" dirty="0"/>
              <a:t> 2008. </a:t>
            </a:r>
          </a:p>
        </p:txBody>
      </p:sp>
    </p:spTree>
    <p:extLst>
      <p:ext uri="{BB962C8B-B14F-4D97-AF65-F5344CB8AC3E}">
        <p14:creationId xmlns:p14="http://schemas.microsoft.com/office/powerpoint/2010/main" val="2069586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025"/>
            <a:ext cx="10515600" cy="5976938"/>
          </a:xfrm>
        </p:spPr>
        <p:txBody>
          <a:bodyPr>
            <a:normAutofit/>
          </a:bodyPr>
          <a:lstStyle/>
          <a:p>
            <a:r>
              <a:rPr lang="en-ID" dirty="0"/>
              <a:t> </a:t>
            </a:r>
            <a:r>
              <a:rPr lang="en-ID" dirty="0" err="1"/>
              <a:t>Pendirian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setelah</a:t>
            </a:r>
            <a:r>
              <a:rPr lang="en-ID" dirty="0"/>
              <a:t> UU </a:t>
            </a:r>
            <a:r>
              <a:rPr lang="en-ID" dirty="0" err="1" smtClean="0"/>
              <a:t>Yayasan</a:t>
            </a:r>
            <a:r>
              <a:rPr lang="en-ID" dirty="0" smtClean="0"/>
              <a:t>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Akta</a:t>
            </a:r>
            <a:r>
              <a:rPr lang="en-ID" dirty="0"/>
              <a:t> </a:t>
            </a:r>
            <a:r>
              <a:rPr lang="en-ID" dirty="0" err="1"/>
              <a:t>Pendirian</a:t>
            </a:r>
            <a:r>
              <a:rPr lang="en-ID" dirty="0"/>
              <a:t> </a:t>
            </a:r>
            <a:r>
              <a:rPr lang="en-ID" dirty="0" err="1"/>
              <a:t>dihadapan</a:t>
            </a:r>
            <a:r>
              <a:rPr lang="en-ID" dirty="0"/>
              <a:t> </a:t>
            </a:r>
            <a:r>
              <a:rPr lang="en-ID" dirty="0" err="1"/>
              <a:t>notaris</a:t>
            </a:r>
            <a:r>
              <a:rPr lang="en-ID" dirty="0"/>
              <a:t>. </a:t>
            </a:r>
          </a:p>
          <a:p>
            <a:r>
              <a:rPr lang="en-ID" dirty="0" err="1"/>
              <a:t>Pasal</a:t>
            </a:r>
            <a:r>
              <a:rPr lang="en-ID" dirty="0"/>
              <a:t> 9 </a:t>
            </a:r>
            <a:r>
              <a:rPr lang="en-ID" dirty="0" err="1"/>
              <a:t>ayat</a:t>
            </a:r>
            <a:r>
              <a:rPr lang="en-ID" dirty="0"/>
              <a:t> (2) UU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menegaskan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pendirian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yang </a:t>
            </a:r>
            <a:r>
              <a:rPr lang="en-ID" dirty="0" err="1"/>
              <a:t>berbadan</a:t>
            </a:r>
            <a:r>
              <a:rPr lang="en-ID" dirty="0"/>
              <a:t> 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r>
              <a:rPr lang="en-ID" dirty="0" smtClean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akta</a:t>
            </a:r>
            <a:r>
              <a:rPr lang="en-ID" dirty="0"/>
              <a:t> </a:t>
            </a:r>
            <a:r>
              <a:rPr lang="en-ID" dirty="0" err="1"/>
              <a:t>pendirian</a:t>
            </a:r>
            <a:r>
              <a:rPr lang="en-ID" dirty="0"/>
              <a:t> yang </a:t>
            </a:r>
            <a:r>
              <a:rPr lang="en-ID" dirty="0" err="1"/>
              <a:t>dibuat</a:t>
            </a:r>
            <a:r>
              <a:rPr lang="en-ID" dirty="0"/>
              <a:t> di </a:t>
            </a:r>
            <a:r>
              <a:rPr lang="en-ID" dirty="0" err="1"/>
              <a:t>hadapan</a:t>
            </a:r>
            <a:r>
              <a:rPr lang="en-ID" dirty="0"/>
              <a:t> </a:t>
            </a:r>
            <a:r>
              <a:rPr lang="en-ID" dirty="0" err="1"/>
              <a:t>notaris</a:t>
            </a:r>
            <a:r>
              <a:rPr lang="en-ID" dirty="0"/>
              <a:t>. </a:t>
            </a:r>
            <a:r>
              <a:rPr lang="en-ID" dirty="0" err="1" smtClean="0"/>
              <a:t>Akta</a:t>
            </a:r>
            <a:r>
              <a:rPr lang="en-ID" dirty="0" smtClean="0"/>
              <a:t> </a:t>
            </a:r>
            <a:r>
              <a:rPr lang="en-ID" dirty="0" err="1" smtClean="0"/>
              <a:t>pendirian</a:t>
            </a:r>
            <a:r>
              <a:rPr lang="en-ID" dirty="0" smtClean="0"/>
              <a:t>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mendapat</a:t>
            </a:r>
            <a:r>
              <a:rPr lang="en-ID" dirty="0"/>
              <a:t> </a:t>
            </a:r>
            <a:r>
              <a:rPr lang="en-ID" dirty="0" err="1"/>
              <a:t>pengesahan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 smtClean="0"/>
              <a:t>Kementerian</a:t>
            </a:r>
            <a:r>
              <a:rPr lang="en-ID" dirty="0" smtClean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 smtClean="0"/>
              <a:t>Asasi</a:t>
            </a:r>
            <a:r>
              <a:rPr lang="en-ID" dirty="0" smtClean="0"/>
              <a:t> </a:t>
            </a:r>
            <a:r>
              <a:rPr lang="en-ID" dirty="0" err="1"/>
              <a:t>Manusia</a:t>
            </a:r>
            <a:r>
              <a:rPr lang="en-ID" dirty="0"/>
              <a:t> </a:t>
            </a:r>
            <a:r>
              <a:rPr lang="en-ID" dirty="0" err="1" smtClean="0"/>
              <a:t>sebagaimana</a:t>
            </a:r>
            <a:r>
              <a:rPr lang="en-ID" dirty="0" smtClean="0"/>
              <a:t> </a:t>
            </a:r>
            <a:r>
              <a:rPr lang="en-ID" dirty="0" err="1"/>
              <a:t>diatur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Pasal</a:t>
            </a:r>
            <a:r>
              <a:rPr lang="en-ID" dirty="0"/>
              <a:t> 12 </a:t>
            </a:r>
            <a:r>
              <a:rPr lang="en-ID" dirty="0" err="1" smtClean="0"/>
              <a:t>ayat</a:t>
            </a:r>
            <a:r>
              <a:rPr lang="en-ID" dirty="0" smtClean="0"/>
              <a:t> </a:t>
            </a:r>
            <a:r>
              <a:rPr lang="en-ID" dirty="0"/>
              <a:t>(1) UU </a:t>
            </a:r>
            <a:r>
              <a:rPr lang="en-ID" dirty="0" err="1"/>
              <a:t>Yayasan</a:t>
            </a:r>
            <a:r>
              <a:rPr lang="en-ID" dirty="0"/>
              <a:t>.  </a:t>
            </a:r>
            <a:endParaRPr lang="en-ID" dirty="0" smtClean="0"/>
          </a:p>
          <a:p>
            <a:r>
              <a:rPr lang="en-ID" dirty="0" err="1" smtClean="0"/>
              <a:t>Pasal</a:t>
            </a:r>
            <a:r>
              <a:rPr lang="en-ID" dirty="0" smtClean="0"/>
              <a:t> </a:t>
            </a:r>
            <a:r>
              <a:rPr lang="en-ID" dirty="0"/>
              <a:t>11 </a:t>
            </a:r>
            <a:r>
              <a:rPr lang="en-ID" dirty="0" err="1"/>
              <a:t>ayat</a:t>
            </a:r>
            <a:r>
              <a:rPr lang="en-ID" dirty="0"/>
              <a:t> (3) UU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kewajiban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Notaris</a:t>
            </a:r>
            <a:r>
              <a:rPr lang="en-ID" dirty="0"/>
              <a:t>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/>
              <a:t>mengajukan</a:t>
            </a:r>
            <a:r>
              <a:rPr lang="en-ID" dirty="0"/>
              <a:t> </a:t>
            </a:r>
            <a:r>
              <a:rPr lang="en-ID" dirty="0" err="1"/>
              <a:t>permohonan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Menteri</a:t>
            </a:r>
            <a:r>
              <a:rPr lang="en-ID" dirty="0"/>
              <a:t> paling </a:t>
            </a:r>
            <a:r>
              <a:rPr lang="en-ID" dirty="0" err="1"/>
              <a:t>lambat</a:t>
            </a:r>
            <a:r>
              <a:rPr lang="en-ID" dirty="0"/>
              <a:t> 10 (</a:t>
            </a:r>
            <a:r>
              <a:rPr lang="en-ID" dirty="0" err="1"/>
              <a:t>sepuluh</a:t>
            </a:r>
            <a:r>
              <a:rPr lang="en-ID" dirty="0"/>
              <a:t>) </a:t>
            </a:r>
            <a:r>
              <a:rPr lang="en-ID" dirty="0" err="1"/>
              <a:t>hari</a:t>
            </a:r>
            <a:r>
              <a:rPr lang="en-ID" dirty="0"/>
              <a:t> </a:t>
            </a:r>
            <a:r>
              <a:rPr lang="en-ID" dirty="0" err="1" smtClean="0"/>
              <a:t>terhitung</a:t>
            </a:r>
            <a:r>
              <a:rPr lang="en-ID" dirty="0" smtClean="0"/>
              <a:t> </a:t>
            </a:r>
            <a:r>
              <a:rPr lang="en-ID" dirty="0" err="1"/>
              <a:t>sejak</a:t>
            </a:r>
            <a:r>
              <a:rPr lang="en-ID" dirty="0"/>
              <a:t> </a:t>
            </a:r>
            <a:r>
              <a:rPr lang="en-ID" dirty="0" err="1"/>
              <a:t>tanggal</a:t>
            </a:r>
            <a:r>
              <a:rPr lang="en-ID" dirty="0"/>
              <a:t> </a:t>
            </a:r>
            <a:r>
              <a:rPr lang="en-ID" dirty="0" err="1"/>
              <a:t>penandatanganan</a:t>
            </a:r>
            <a:r>
              <a:rPr lang="en-ID" dirty="0"/>
              <a:t> </a:t>
            </a:r>
            <a:r>
              <a:rPr lang="en-ID" dirty="0" err="1"/>
              <a:t>akta</a:t>
            </a:r>
            <a:r>
              <a:rPr lang="en-ID" dirty="0"/>
              <a:t> </a:t>
            </a:r>
            <a:r>
              <a:rPr lang="en-ID" dirty="0" err="1"/>
              <a:t>pendirian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0064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038" y="328613"/>
            <a:ext cx="11053762" cy="5815012"/>
          </a:xfrm>
        </p:spPr>
        <p:txBody>
          <a:bodyPr>
            <a:normAutofit fontScale="85000" lnSpcReduction="20000"/>
          </a:bodyPr>
          <a:lstStyle/>
          <a:p>
            <a:r>
              <a:rPr lang="en-ID" dirty="0" err="1"/>
              <a:t>Sedangkan</a:t>
            </a:r>
            <a:r>
              <a:rPr lang="en-ID" dirty="0"/>
              <a:t> </a:t>
            </a:r>
            <a:r>
              <a:rPr lang="en-ID" dirty="0" err="1"/>
              <a:t>pendirian</a:t>
            </a:r>
            <a:r>
              <a:rPr lang="en-ID" dirty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/>
              <a:t>penyesuaian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lama </a:t>
            </a:r>
            <a:r>
              <a:rPr lang="en-ID" dirty="0" err="1"/>
              <a:t>diatur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Pasal</a:t>
            </a:r>
            <a:r>
              <a:rPr lang="en-ID" dirty="0"/>
              <a:t> 71 </a:t>
            </a:r>
            <a:r>
              <a:rPr lang="en-ID" dirty="0" err="1"/>
              <a:t>ayat</a:t>
            </a:r>
            <a:r>
              <a:rPr lang="en-ID" dirty="0"/>
              <a:t> (1) </a:t>
            </a:r>
            <a:r>
              <a:rPr lang="en-ID" dirty="0" err="1"/>
              <a:t>hingga</a:t>
            </a:r>
            <a:r>
              <a:rPr lang="en-ID" dirty="0"/>
              <a:t> </a:t>
            </a:r>
            <a:r>
              <a:rPr lang="en-ID" dirty="0" err="1"/>
              <a:t>ayat</a:t>
            </a:r>
            <a:r>
              <a:rPr lang="en-ID" dirty="0"/>
              <a:t> (4) UU </a:t>
            </a:r>
            <a:r>
              <a:rPr lang="en-ID" dirty="0" err="1" smtClean="0"/>
              <a:t>Yayasan</a:t>
            </a:r>
            <a:r>
              <a:rPr lang="en-ID" dirty="0" smtClean="0"/>
              <a:t> </a:t>
            </a:r>
            <a:r>
              <a:rPr lang="en-ID" dirty="0"/>
              <a:t>yang </a:t>
            </a:r>
            <a:r>
              <a:rPr lang="en-ID" dirty="0" err="1"/>
              <a:t>berbunyi</a:t>
            </a:r>
            <a:r>
              <a:rPr lang="en-ID" dirty="0"/>
              <a:t> :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 smtClean="0"/>
              <a:t>Pada</a:t>
            </a:r>
            <a:r>
              <a:rPr lang="en-ID" dirty="0" smtClean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berlaku</a:t>
            </a:r>
            <a:r>
              <a:rPr lang="en-ID" dirty="0"/>
              <a:t>, </a:t>
            </a:r>
            <a:r>
              <a:rPr lang="en-ID" dirty="0" err="1"/>
              <a:t>Yayasan</a:t>
            </a:r>
            <a:r>
              <a:rPr lang="en-ID" dirty="0"/>
              <a:t> yang :  a.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didaftarkan</a:t>
            </a:r>
            <a:r>
              <a:rPr lang="en-ID" dirty="0"/>
              <a:t> di </a:t>
            </a:r>
            <a:r>
              <a:rPr lang="en-ID" dirty="0" err="1"/>
              <a:t>Pengadilan</a:t>
            </a:r>
            <a:r>
              <a:rPr lang="en-ID" dirty="0"/>
              <a:t> </a:t>
            </a:r>
            <a:r>
              <a:rPr lang="en-ID" dirty="0" err="1"/>
              <a:t>Negeri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diumumkan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Tambahan</a:t>
            </a:r>
            <a:r>
              <a:rPr lang="en-ID" dirty="0"/>
              <a:t> </a:t>
            </a:r>
            <a:r>
              <a:rPr lang="en-ID" dirty="0" err="1"/>
              <a:t>Berita</a:t>
            </a:r>
            <a:r>
              <a:rPr lang="en-ID" dirty="0"/>
              <a:t> Negara </a:t>
            </a:r>
            <a:r>
              <a:rPr lang="en-ID" dirty="0" err="1"/>
              <a:t>Republik</a:t>
            </a:r>
            <a:r>
              <a:rPr lang="en-ID" dirty="0"/>
              <a:t> Indonesia; </a:t>
            </a:r>
            <a:r>
              <a:rPr lang="en-ID" dirty="0" err="1"/>
              <a:t>atau</a:t>
            </a:r>
            <a:r>
              <a:rPr lang="en-ID" dirty="0"/>
              <a:t>  b.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didaftarkan</a:t>
            </a:r>
            <a:r>
              <a:rPr lang="en-ID" dirty="0"/>
              <a:t> di </a:t>
            </a:r>
            <a:r>
              <a:rPr lang="en-ID" dirty="0" err="1"/>
              <a:t>Pengadilan</a:t>
            </a:r>
            <a:r>
              <a:rPr lang="en-ID" dirty="0"/>
              <a:t> </a:t>
            </a:r>
            <a:r>
              <a:rPr lang="en-ID" dirty="0" err="1"/>
              <a:t>Negeri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mempunyai</a:t>
            </a:r>
            <a:r>
              <a:rPr lang="en-ID" dirty="0"/>
              <a:t> </a:t>
            </a:r>
            <a:r>
              <a:rPr lang="en-ID" dirty="0" err="1"/>
              <a:t>izin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instansi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; </a:t>
            </a:r>
            <a:r>
              <a:rPr lang="en-ID" dirty="0" err="1"/>
              <a:t>tetap</a:t>
            </a:r>
            <a:r>
              <a:rPr lang="en-ID" dirty="0"/>
              <a:t> </a:t>
            </a:r>
            <a:r>
              <a:rPr lang="en-ID" dirty="0" err="1"/>
              <a:t>diakui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ketentuan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paling </a:t>
            </a:r>
            <a:r>
              <a:rPr lang="en-ID" dirty="0" err="1"/>
              <a:t>lambar</a:t>
            </a:r>
            <a:r>
              <a:rPr lang="en-ID" dirty="0"/>
              <a:t> 3 (</a:t>
            </a:r>
            <a:r>
              <a:rPr lang="en-ID" dirty="0" err="1"/>
              <a:t>tiga</a:t>
            </a:r>
            <a:r>
              <a:rPr lang="en-ID" dirty="0"/>
              <a:t>) </a:t>
            </a:r>
            <a:r>
              <a:rPr lang="en-ID" dirty="0" err="1"/>
              <a:t>bulan</a:t>
            </a:r>
            <a:r>
              <a:rPr lang="en-ID" dirty="0"/>
              <a:t> </a:t>
            </a:r>
            <a:r>
              <a:rPr lang="en-ID" dirty="0" err="1"/>
              <a:t>terhitung</a:t>
            </a:r>
            <a:r>
              <a:rPr lang="en-ID" dirty="0"/>
              <a:t> </a:t>
            </a:r>
            <a:r>
              <a:rPr lang="en-ID" dirty="0" err="1"/>
              <a:t>sejak</a:t>
            </a:r>
            <a:r>
              <a:rPr lang="en-ID" dirty="0"/>
              <a:t> </a:t>
            </a:r>
            <a:r>
              <a:rPr lang="en-ID" dirty="0" err="1"/>
              <a:t>tanggal</a:t>
            </a:r>
            <a:r>
              <a:rPr lang="en-ID" dirty="0"/>
              <a:t>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berlaku</a:t>
            </a:r>
            <a:r>
              <a:rPr lang="en-ID" dirty="0"/>
              <a:t>,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wajib</a:t>
            </a:r>
            <a:r>
              <a:rPr lang="en-ID" dirty="0"/>
              <a:t> </a:t>
            </a:r>
            <a:r>
              <a:rPr lang="en-ID" dirty="0" err="1"/>
              <a:t>menyesuaikan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 </a:t>
            </a:r>
            <a:r>
              <a:rPr lang="en-ID" dirty="0" err="1"/>
              <a:t>Dasarnya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ketentuan</a:t>
            </a:r>
            <a:r>
              <a:rPr lang="en-ID" dirty="0"/>
              <a:t>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. </a:t>
            </a:r>
            <a:endParaRPr lang="en-ID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 smtClean="0"/>
              <a:t>Yayasan</a:t>
            </a:r>
            <a:r>
              <a:rPr lang="en-ID" dirty="0" smtClean="0"/>
              <a:t> </a:t>
            </a:r>
            <a:r>
              <a:rPr lang="en-ID" dirty="0"/>
              <a:t>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didirikan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ketentuan</a:t>
            </a:r>
            <a:r>
              <a:rPr lang="en-ID" dirty="0"/>
              <a:t> </a:t>
            </a:r>
            <a:r>
              <a:rPr lang="en-ID" dirty="0" err="1"/>
              <a:t>sebagaimana</a:t>
            </a:r>
            <a:r>
              <a:rPr lang="en-ID" dirty="0"/>
              <a:t> </a:t>
            </a:r>
            <a:r>
              <a:rPr lang="en-ID" dirty="0" err="1"/>
              <a:t>dimaksud</a:t>
            </a:r>
            <a:r>
              <a:rPr lang="en-ID" dirty="0"/>
              <a:t>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ayat</a:t>
            </a:r>
            <a:r>
              <a:rPr lang="en-ID" dirty="0"/>
              <a:t> (1)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memperolehstatus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menyesuaikan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 </a:t>
            </a:r>
            <a:r>
              <a:rPr lang="en-ID" dirty="0" err="1"/>
              <a:t>Dasarnya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ketentuan</a:t>
            </a:r>
            <a:r>
              <a:rPr lang="en-ID" dirty="0"/>
              <a:t>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mengajukan</a:t>
            </a:r>
            <a:r>
              <a:rPr lang="en-ID" dirty="0"/>
              <a:t> </a:t>
            </a:r>
            <a:r>
              <a:rPr lang="en-ID" dirty="0" err="1"/>
              <a:t>permohonan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Menteri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paling </a:t>
            </a:r>
            <a:r>
              <a:rPr lang="en-ID" dirty="0" err="1"/>
              <a:t>lambat</a:t>
            </a:r>
            <a:r>
              <a:rPr lang="en-ID" dirty="0"/>
              <a:t> 1 (</a:t>
            </a:r>
            <a:r>
              <a:rPr lang="en-ID" dirty="0" err="1"/>
              <a:t>satu</a:t>
            </a:r>
            <a:r>
              <a:rPr lang="en-ID" dirty="0"/>
              <a:t>) </a:t>
            </a:r>
            <a:r>
              <a:rPr lang="en-ID" dirty="0" err="1"/>
              <a:t>tahun</a:t>
            </a:r>
            <a:r>
              <a:rPr lang="en-ID" dirty="0"/>
              <a:t> </a:t>
            </a:r>
            <a:r>
              <a:rPr lang="en-ID" dirty="0" err="1"/>
              <a:t>terhitung</a:t>
            </a:r>
            <a:r>
              <a:rPr lang="en-ID" dirty="0"/>
              <a:t> </a:t>
            </a:r>
            <a:r>
              <a:rPr lang="en-ID" dirty="0" err="1"/>
              <a:t>sejak</a:t>
            </a:r>
            <a:r>
              <a:rPr lang="en-ID" dirty="0"/>
              <a:t> </a:t>
            </a:r>
            <a:r>
              <a:rPr lang="en-ID" dirty="0" err="1"/>
              <a:t>tanggal</a:t>
            </a:r>
            <a:r>
              <a:rPr lang="en-ID" dirty="0"/>
              <a:t>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berlaku</a:t>
            </a:r>
            <a:r>
              <a:rPr lang="en-ID" dirty="0"/>
              <a:t>. </a:t>
            </a:r>
            <a:endParaRPr lang="en-ID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 smtClean="0"/>
              <a:t>Yayasan</a:t>
            </a:r>
            <a:r>
              <a:rPr lang="en-ID" dirty="0" smtClean="0"/>
              <a:t> </a:t>
            </a:r>
            <a:r>
              <a:rPr lang="en-ID" dirty="0" err="1"/>
              <a:t>sebagaimana</a:t>
            </a:r>
            <a:r>
              <a:rPr lang="en-ID" dirty="0"/>
              <a:t> </a:t>
            </a:r>
            <a:r>
              <a:rPr lang="en-ID" dirty="0" err="1"/>
              <a:t>dimaksud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ayat</a:t>
            </a:r>
            <a:r>
              <a:rPr lang="en-ID" dirty="0"/>
              <a:t> (1) </a:t>
            </a:r>
            <a:r>
              <a:rPr lang="en-ID" dirty="0" err="1"/>
              <a:t>wajib</a:t>
            </a:r>
            <a:r>
              <a:rPr lang="en-ID" dirty="0"/>
              <a:t> </a:t>
            </a:r>
            <a:r>
              <a:rPr lang="en-ID" dirty="0" err="1"/>
              <a:t>diberitahukan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Menteri</a:t>
            </a:r>
            <a:r>
              <a:rPr lang="en-ID" dirty="0"/>
              <a:t> paling </a:t>
            </a:r>
            <a:r>
              <a:rPr lang="en-ID" dirty="0" err="1"/>
              <a:t>lambat</a:t>
            </a:r>
            <a:r>
              <a:rPr lang="en-ID" dirty="0"/>
              <a:t> 1 (</a:t>
            </a:r>
            <a:r>
              <a:rPr lang="en-ID" dirty="0" err="1"/>
              <a:t>satu</a:t>
            </a:r>
            <a:r>
              <a:rPr lang="en-ID" dirty="0"/>
              <a:t>) </a:t>
            </a:r>
            <a:r>
              <a:rPr lang="en-ID" dirty="0" err="1"/>
              <a:t>tahun</a:t>
            </a:r>
            <a:r>
              <a:rPr lang="en-ID" dirty="0"/>
              <a:t> </a:t>
            </a: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pelaksanaan</a:t>
            </a:r>
            <a:r>
              <a:rPr lang="en-ID" dirty="0"/>
              <a:t> </a:t>
            </a:r>
            <a:r>
              <a:rPr lang="en-ID" dirty="0" err="1"/>
              <a:t>penyesuaian</a:t>
            </a:r>
            <a:r>
              <a:rPr lang="en-ID" dirty="0"/>
              <a:t>. </a:t>
            </a:r>
            <a:endParaRPr lang="en-ID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 smtClean="0"/>
              <a:t>Yayasan</a:t>
            </a:r>
            <a:r>
              <a:rPr lang="en-ID" dirty="0" smtClean="0"/>
              <a:t> </a:t>
            </a:r>
            <a:r>
              <a:rPr lang="en-ID" dirty="0"/>
              <a:t>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menyesuaikan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 </a:t>
            </a:r>
            <a:r>
              <a:rPr lang="en-ID" dirty="0" err="1"/>
              <a:t>Dasarnya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sebagaimana</a:t>
            </a:r>
            <a:r>
              <a:rPr lang="en-ID" dirty="0"/>
              <a:t> </a:t>
            </a:r>
            <a:r>
              <a:rPr lang="en-ID" dirty="0" err="1"/>
              <a:t>dimaksud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ayat</a:t>
            </a:r>
            <a:r>
              <a:rPr lang="en-ID" dirty="0"/>
              <a:t> (1)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dibubarkan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putusan</a:t>
            </a:r>
            <a:r>
              <a:rPr lang="en-ID" dirty="0"/>
              <a:t> </a:t>
            </a:r>
            <a:r>
              <a:rPr lang="en-ID" dirty="0" err="1"/>
              <a:t>Pengadilan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permohonan</a:t>
            </a:r>
            <a:r>
              <a:rPr lang="en-ID" dirty="0"/>
              <a:t> </a:t>
            </a:r>
            <a:r>
              <a:rPr lang="en-ID" dirty="0" err="1"/>
              <a:t>Kejaksaan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yang </a:t>
            </a:r>
            <a:r>
              <a:rPr lang="en-ID" dirty="0" err="1"/>
              <a:t>berkepentingan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17542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D" dirty="0"/>
              <a:t>UU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juga</a:t>
            </a:r>
            <a:r>
              <a:rPr lang="en-ID" dirty="0"/>
              <a:t> </a:t>
            </a:r>
            <a:r>
              <a:rPr lang="en-ID" dirty="0" err="1"/>
              <a:t>menambah</a:t>
            </a:r>
            <a:r>
              <a:rPr lang="en-ID" dirty="0"/>
              <a:t> </a:t>
            </a:r>
            <a:r>
              <a:rPr lang="en-ID" dirty="0" err="1"/>
              <a:t>wawasan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peran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 smtClean="0"/>
              <a:t>memposisikan</a:t>
            </a:r>
            <a:r>
              <a:rPr lang="en-ID" dirty="0" smtClean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nirlaba</a:t>
            </a:r>
            <a:r>
              <a:rPr lang="en-ID" dirty="0"/>
              <a:t> yang </a:t>
            </a:r>
            <a:r>
              <a:rPr lang="en-ID" dirty="0" err="1"/>
              <a:t>sekaligus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berwirausaha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 smtClean="0"/>
              <a:t>kemajuan</a:t>
            </a:r>
            <a:r>
              <a:rPr lang="en-ID" dirty="0" smtClean="0"/>
              <a:t>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sipil</a:t>
            </a:r>
            <a:r>
              <a:rPr lang="en-ID" dirty="0"/>
              <a:t>. </a:t>
            </a:r>
            <a:r>
              <a:rPr lang="en-ID" dirty="0" err="1"/>
              <a:t>Sifat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kewirausahaan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terlihat</a:t>
            </a:r>
            <a:r>
              <a:rPr lang="en-ID" dirty="0"/>
              <a:t>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Pasal</a:t>
            </a:r>
            <a:r>
              <a:rPr lang="en-ID" dirty="0"/>
              <a:t> 7 </a:t>
            </a:r>
            <a:r>
              <a:rPr lang="en-ID" dirty="0" err="1" smtClean="0"/>
              <a:t>ayat</a:t>
            </a:r>
            <a:r>
              <a:rPr lang="en-ID" dirty="0" smtClean="0"/>
              <a:t> </a:t>
            </a:r>
            <a:r>
              <a:rPr lang="en-ID" dirty="0"/>
              <a:t>(1)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err="1"/>
              <a:t>Nomor</a:t>
            </a:r>
            <a:r>
              <a:rPr lang="en-ID" dirty="0"/>
              <a:t> 16 </a:t>
            </a:r>
            <a:r>
              <a:rPr lang="en-ID" dirty="0" err="1"/>
              <a:t>Tahun</a:t>
            </a:r>
            <a:r>
              <a:rPr lang="en-ID" dirty="0"/>
              <a:t> 2001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yang </a:t>
            </a:r>
            <a:r>
              <a:rPr lang="en-ID" dirty="0" err="1"/>
              <a:t>bunyinya</a:t>
            </a:r>
            <a:r>
              <a:rPr lang="en-ID" dirty="0"/>
              <a:t> </a:t>
            </a:r>
            <a:r>
              <a:rPr lang="en-ID" dirty="0" smtClean="0"/>
              <a:t>"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mendirikan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yang </a:t>
            </a:r>
            <a:r>
              <a:rPr lang="en-ID" dirty="0" err="1"/>
              <a:t>kegiatannya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maksud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."</a:t>
            </a:r>
          </a:p>
        </p:txBody>
      </p:sp>
    </p:spTree>
    <p:extLst>
      <p:ext uri="{BB962C8B-B14F-4D97-AF65-F5344CB8AC3E}">
        <p14:creationId xmlns:p14="http://schemas.microsoft.com/office/powerpoint/2010/main" val="161095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yang </a:t>
            </a:r>
            <a:r>
              <a:rPr lang="en-ID" dirty="0" err="1"/>
              <a:t>dimiliki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diatur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smtClean="0"/>
              <a:t> </a:t>
            </a:r>
            <a:r>
              <a:rPr lang="en-ID" dirty="0" err="1" smtClean="0"/>
              <a:t>Pasal</a:t>
            </a:r>
            <a:r>
              <a:rPr lang="en-ID" dirty="0" smtClean="0"/>
              <a:t> </a:t>
            </a:r>
            <a:r>
              <a:rPr lang="en-ID" dirty="0"/>
              <a:t>8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err="1"/>
              <a:t>Nomor</a:t>
            </a:r>
            <a:r>
              <a:rPr lang="en-ID" dirty="0"/>
              <a:t> 16 </a:t>
            </a:r>
            <a:r>
              <a:rPr lang="en-ID" dirty="0" err="1"/>
              <a:t>Tahun</a:t>
            </a:r>
            <a:r>
              <a:rPr lang="en-ID" dirty="0"/>
              <a:t> 2001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yang </a:t>
            </a:r>
            <a:r>
              <a:rPr lang="en-ID" dirty="0" err="1"/>
              <a:t>bunyinya</a:t>
            </a:r>
            <a:r>
              <a:rPr lang="en-ID" dirty="0"/>
              <a:t> </a:t>
            </a:r>
            <a:r>
              <a:rPr lang="en-ID" dirty="0" smtClean="0"/>
              <a:t> "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sebagaimana</a:t>
            </a:r>
            <a:r>
              <a:rPr lang="en-ID" dirty="0"/>
              <a:t> </a:t>
            </a:r>
            <a:r>
              <a:rPr lang="en-ID" dirty="0" err="1"/>
              <a:t>dimaksud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Pasal</a:t>
            </a:r>
            <a:r>
              <a:rPr lang="en-ID" dirty="0"/>
              <a:t> 7 </a:t>
            </a:r>
            <a:r>
              <a:rPr lang="en-ID" dirty="0" err="1"/>
              <a:t>ayat</a:t>
            </a:r>
            <a:r>
              <a:rPr lang="en-ID" dirty="0"/>
              <a:t> (1)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smtClean="0"/>
              <a:t> </a:t>
            </a:r>
            <a:r>
              <a:rPr lang="en-ID" dirty="0" err="1" smtClean="0"/>
              <a:t>sesuai</a:t>
            </a:r>
            <a:r>
              <a:rPr lang="en-ID" dirty="0" smtClean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maksud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bertentangan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ketertiban</a:t>
            </a:r>
            <a:r>
              <a:rPr lang="en-ID" dirty="0"/>
              <a:t> </a:t>
            </a:r>
            <a:r>
              <a:rPr lang="en-ID" dirty="0" err="1" smtClean="0"/>
              <a:t>umum</a:t>
            </a:r>
            <a:r>
              <a:rPr lang="en-ID" dirty="0"/>
              <a:t>, </a:t>
            </a:r>
            <a:r>
              <a:rPr lang="en-ID" dirty="0" err="1"/>
              <a:t>kesusilaan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/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peraturan</a:t>
            </a:r>
            <a:r>
              <a:rPr lang="en-ID" dirty="0"/>
              <a:t> </a:t>
            </a:r>
            <a:r>
              <a:rPr lang="en-ID" dirty="0" err="1"/>
              <a:t>perundang-undangan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r>
              <a:rPr lang="en-ID" dirty="0"/>
              <a:t>." </a:t>
            </a:r>
            <a:endParaRPr lang="en-ID" dirty="0" smtClean="0"/>
          </a:p>
          <a:p>
            <a:r>
              <a:rPr lang="en-ID" dirty="0" err="1" smtClean="0"/>
              <a:t>Baik</a:t>
            </a:r>
            <a:r>
              <a:rPr lang="en-ID" dirty="0" smtClean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 smtClean="0"/>
              <a:t>segi</a:t>
            </a:r>
            <a:r>
              <a:rPr lang="en-ID" dirty="0" smtClean="0"/>
              <a:t> </a:t>
            </a:r>
            <a:r>
              <a:rPr lang="en-ID" dirty="0" err="1"/>
              <a:t>pendirian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pengelolaannya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pengertian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batasan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smtClean="0"/>
              <a:t>yang </a:t>
            </a:r>
            <a:r>
              <a:rPr lang="en-ID" dirty="0" err="1"/>
              <a:t>jelas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disalahgunakan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mengumpulkan</a:t>
            </a:r>
            <a:r>
              <a:rPr lang="en-ID" dirty="0"/>
              <a:t> </a:t>
            </a:r>
            <a:r>
              <a:rPr lang="en-ID" dirty="0" err="1" smtClean="0"/>
              <a:t>keuntungan</a:t>
            </a:r>
            <a:r>
              <a:rPr lang="en-ID" dirty="0"/>
              <a:t>. Hal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pemurnian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 smtClean="0"/>
              <a:t>nirlaba</a:t>
            </a:r>
            <a:r>
              <a:rPr lang="en-ID" dirty="0" smtClean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99049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Organ </a:t>
            </a:r>
            <a:r>
              <a:rPr lang="en-ID" dirty="0" err="1" smtClean="0"/>
              <a:t>Yayasan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subjek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,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menjalankan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</a:t>
            </a:r>
            <a:r>
              <a:rPr lang="en-ID" dirty="0" err="1" smtClean="0"/>
              <a:t>apa</a:t>
            </a:r>
            <a:r>
              <a:rPr lang="en-ID" dirty="0" smtClean="0"/>
              <a:t> </a:t>
            </a:r>
            <a:r>
              <a:rPr lang="en-ID" dirty="0"/>
              <a:t>yang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demikian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 smtClean="0"/>
              <a:t>perlengkapan</a:t>
            </a:r>
            <a:r>
              <a:rPr lang="en-ID" dirty="0" smtClean="0"/>
              <a:t> </a:t>
            </a:r>
            <a:r>
              <a:rPr lang="en-ID" dirty="0"/>
              <a:t>(yang </a:t>
            </a:r>
            <a:r>
              <a:rPr lang="en-ID" dirty="0" err="1"/>
              <a:t>dinamakan</a:t>
            </a:r>
            <a:r>
              <a:rPr lang="en-ID" dirty="0"/>
              <a:t> organ) yang </a:t>
            </a:r>
            <a:r>
              <a:rPr lang="en-ID" dirty="0" err="1"/>
              <a:t>berwujud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</a:t>
            </a:r>
            <a:r>
              <a:rPr lang="en-ID" dirty="0" err="1"/>
              <a:t>alamiah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 smtClean="0"/>
              <a:t>mengurus</a:t>
            </a:r>
            <a:r>
              <a:rPr lang="en-ID" dirty="0" smtClean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bertindak</a:t>
            </a:r>
            <a:r>
              <a:rPr lang="en-ID" dirty="0"/>
              <a:t> </a:t>
            </a:r>
            <a:r>
              <a:rPr lang="en-ID" dirty="0" err="1"/>
              <a:t>mewakili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/>
              <a:t>iniSebagai</a:t>
            </a:r>
            <a:r>
              <a:rPr lang="en-ID" dirty="0"/>
              <a:t> </a:t>
            </a:r>
            <a:r>
              <a:rPr lang="en-ID" dirty="0" err="1"/>
              <a:t>subjek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,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menjalankan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</a:t>
            </a:r>
            <a:r>
              <a:rPr lang="en-ID" dirty="0" err="1" smtClean="0"/>
              <a:t>apa</a:t>
            </a:r>
            <a:r>
              <a:rPr lang="en-ID" dirty="0" smtClean="0"/>
              <a:t> </a:t>
            </a:r>
            <a:r>
              <a:rPr lang="en-ID" dirty="0"/>
              <a:t>yang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demikian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 smtClean="0"/>
              <a:t>alat</a:t>
            </a:r>
            <a:r>
              <a:rPr lang="en-ID" dirty="0" smtClean="0"/>
              <a:t> </a:t>
            </a:r>
            <a:r>
              <a:rPr lang="en-ID" dirty="0" err="1" smtClean="0"/>
              <a:t>perlengkapan</a:t>
            </a:r>
            <a:r>
              <a:rPr lang="en-ID" dirty="0" smtClean="0"/>
              <a:t> </a:t>
            </a:r>
            <a:r>
              <a:rPr lang="en-ID" dirty="0"/>
              <a:t>(yang </a:t>
            </a:r>
            <a:r>
              <a:rPr lang="en-ID" dirty="0" err="1"/>
              <a:t>dinamakan</a:t>
            </a:r>
            <a:r>
              <a:rPr lang="en-ID" dirty="0"/>
              <a:t> organ) yang </a:t>
            </a:r>
            <a:r>
              <a:rPr lang="en-ID" dirty="0" err="1"/>
              <a:t>berwujud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</a:t>
            </a:r>
            <a:r>
              <a:rPr lang="en-ID" dirty="0" err="1"/>
              <a:t>alamiah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 smtClean="0"/>
              <a:t>mengurus</a:t>
            </a:r>
            <a:r>
              <a:rPr lang="en-ID" dirty="0" smtClean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bertindak</a:t>
            </a:r>
            <a:r>
              <a:rPr lang="en-ID" dirty="0"/>
              <a:t> </a:t>
            </a:r>
            <a:r>
              <a:rPr lang="en-ID" dirty="0" err="1"/>
              <a:t>mewakili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 smtClean="0"/>
              <a:t>ini</a:t>
            </a:r>
            <a:r>
              <a:rPr lang="en-ID" dirty="0" smtClean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70939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Organ-organ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 smtClean="0"/>
              <a:t>adalah</a:t>
            </a:r>
            <a:r>
              <a:rPr lang="en-ID" dirty="0" smtClean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 smtClean="0"/>
              <a:t>berikut</a:t>
            </a:r>
            <a:r>
              <a:rPr lang="en-ID" dirty="0"/>
              <a:t> </a:t>
            </a:r>
            <a:r>
              <a:rPr lang="en-ID" dirty="0" smtClean="0"/>
              <a:t>: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/>
              <a:t> </a:t>
            </a:r>
            <a:r>
              <a:rPr lang="en-ID" dirty="0" err="1"/>
              <a:t>Pertama</a:t>
            </a:r>
            <a:r>
              <a:rPr lang="en-ID" dirty="0"/>
              <a:t>, </a:t>
            </a:r>
            <a:r>
              <a:rPr lang="en-ID" dirty="0" err="1"/>
              <a:t>Pengurus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organ yang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kepengurusan</a:t>
            </a:r>
            <a:r>
              <a:rPr lang="en-ID" dirty="0"/>
              <a:t> </a:t>
            </a:r>
            <a:r>
              <a:rPr lang="en-ID" dirty="0" err="1" smtClean="0"/>
              <a:t>yayasan</a:t>
            </a:r>
            <a:r>
              <a:rPr lang="en-ID" dirty="0" smtClean="0"/>
              <a:t>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urusan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keluar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berhak</a:t>
            </a:r>
            <a:r>
              <a:rPr lang="en-ID" dirty="0"/>
              <a:t> </a:t>
            </a:r>
            <a:r>
              <a:rPr lang="en-ID" dirty="0" err="1"/>
              <a:t>mewakili</a:t>
            </a:r>
            <a:r>
              <a:rPr lang="en-ID" dirty="0"/>
              <a:t> </a:t>
            </a:r>
            <a:r>
              <a:rPr lang="en-ID" dirty="0" err="1" smtClean="0"/>
              <a:t>yayasan</a:t>
            </a:r>
            <a:r>
              <a:rPr lang="en-ID" dirty="0" smtClean="0"/>
              <a:t> </a:t>
            </a:r>
            <a:r>
              <a:rPr lang="en-ID" dirty="0" err="1"/>
              <a:t>baik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di </a:t>
            </a:r>
            <a:r>
              <a:rPr lang="en-ID" dirty="0" err="1"/>
              <a:t>luar</a:t>
            </a:r>
            <a:r>
              <a:rPr lang="en-ID" dirty="0"/>
              <a:t> </a:t>
            </a:r>
            <a:r>
              <a:rPr lang="en-ID" dirty="0" err="1"/>
              <a:t>pengadilan</a:t>
            </a:r>
            <a:r>
              <a:rPr lang="en-ID" dirty="0"/>
              <a:t>. </a:t>
            </a:r>
            <a:r>
              <a:rPr lang="en-ID" dirty="0" err="1"/>
              <a:t>Pengurus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 smtClean="0"/>
              <a:t>merangkap</a:t>
            </a:r>
            <a:r>
              <a:rPr lang="en-ID" dirty="0" smtClean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pembina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pengawas</a:t>
            </a:r>
            <a:r>
              <a:rPr lang="en-ID" dirty="0"/>
              <a:t>,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 smtClean="0"/>
              <a:t>kemungkinan</a:t>
            </a:r>
            <a:r>
              <a:rPr lang="en-ID" dirty="0" smtClean="0"/>
              <a:t> </a:t>
            </a:r>
            <a:r>
              <a:rPr lang="en-ID" dirty="0" err="1"/>
              <a:t>tumpang</a:t>
            </a:r>
            <a:r>
              <a:rPr lang="en-ID" dirty="0"/>
              <a:t> </a:t>
            </a:r>
            <a:r>
              <a:rPr lang="en-ID" dirty="0" err="1"/>
              <a:t>tindih</a:t>
            </a:r>
            <a:r>
              <a:rPr lang="en-ID" dirty="0"/>
              <a:t> </a:t>
            </a:r>
            <a:r>
              <a:rPr lang="en-ID" dirty="0" err="1"/>
              <a:t>kewenangan</a:t>
            </a:r>
            <a:r>
              <a:rPr lang="en-ID" dirty="0"/>
              <a:t>, </a:t>
            </a:r>
            <a:r>
              <a:rPr lang="en-ID" dirty="0" err="1"/>
              <a:t>tugas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 smtClean="0"/>
              <a:t>pembina</a:t>
            </a:r>
            <a:r>
              <a:rPr lang="en-ID" dirty="0"/>
              <a:t>, </a:t>
            </a:r>
            <a:r>
              <a:rPr lang="en-ID" dirty="0" err="1"/>
              <a:t>pengurus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pengawas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merugikan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 </a:t>
            </a:r>
            <a:r>
              <a:rPr lang="en-ID" dirty="0" err="1" smtClean="0"/>
              <a:t>yayasan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/>
              <a:t>pihak</a:t>
            </a:r>
            <a:r>
              <a:rPr lang="en-ID" dirty="0"/>
              <a:t> lain.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pengecualian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pengurus</a:t>
            </a:r>
            <a:r>
              <a:rPr lang="en-ID" dirty="0"/>
              <a:t>,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pengurus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 smtClean="0"/>
              <a:t>menerima</a:t>
            </a:r>
            <a:r>
              <a:rPr lang="en-ID" dirty="0" smtClean="0"/>
              <a:t> </a:t>
            </a:r>
            <a:r>
              <a:rPr lang="en-ID" dirty="0" err="1"/>
              <a:t>upah</a:t>
            </a:r>
            <a:r>
              <a:rPr lang="en-ID" dirty="0"/>
              <a:t>, </a:t>
            </a:r>
            <a:r>
              <a:rPr lang="en-ID" dirty="0" err="1"/>
              <a:t>gaji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honorarium </a:t>
            </a:r>
            <a:r>
              <a:rPr lang="en-ID" dirty="0" err="1"/>
              <a:t>apabila</a:t>
            </a:r>
            <a:r>
              <a:rPr lang="en-ID" dirty="0"/>
              <a:t> </a:t>
            </a:r>
            <a:r>
              <a:rPr lang="en-ID" dirty="0" err="1"/>
              <a:t>pengurus</a:t>
            </a:r>
            <a:r>
              <a:rPr lang="en-ID" dirty="0"/>
              <a:t>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pendiri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/>
              <a:t>terafiliasi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pendiri</a:t>
            </a:r>
            <a:r>
              <a:rPr lang="en-ID" dirty="0"/>
              <a:t>, </a:t>
            </a:r>
            <a:r>
              <a:rPr lang="en-ID" dirty="0" err="1"/>
              <a:t>pembina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pengawas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192192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63" y="314324"/>
            <a:ext cx="10968037" cy="5915025"/>
          </a:xfrm>
        </p:spPr>
        <p:txBody>
          <a:bodyPr>
            <a:normAutofit lnSpcReduction="10000"/>
          </a:bodyPr>
          <a:lstStyle/>
          <a:p>
            <a:pPr algn="just"/>
            <a:r>
              <a:rPr lang="en-ID" dirty="0" err="1"/>
              <a:t>Kedua</a:t>
            </a:r>
            <a:r>
              <a:rPr lang="en-ID" dirty="0"/>
              <a:t>, </a:t>
            </a:r>
            <a:r>
              <a:rPr lang="en-ID" dirty="0" err="1"/>
              <a:t>Pengawas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organ </a:t>
            </a:r>
            <a:r>
              <a:rPr lang="en-ID" dirty="0" err="1"/>
              <a:t>yayasan</a:t>
            </a:r>
            <a:r>
              <a:rPr lang="en-ID" dirty="0"/>
              <a:t> yang </a:t>
            </a:r>
            <a:r>
              <a:rPr lang="en-ID" dirty="0" err="1"/>
              <a:t>bertugas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 smtClean="0"/>
              <a:t>pengawasan</a:t>
            </a:r>
            <a:r>
              <a:rPr lang="en-ID" dirty="0" smtClean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nasihat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pengurus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menjalankan</a:t>
            </a:r>
            <a:r>
              <a:rPr lang="en-ID" dirty="0"/>
              <a:t> </a:t>
            </a:r>
            <a:r>
              <a:rPr lang="en-ID" dirty="0" err="1" smtClean="0"/>
              <a:t>kegiatan</a:t>
            </a:r>
            <a:r>
              <a:rPr lang="en-ID" dirty="0" smtClean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supaya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kerugian</a:t>
            </a:r>
            <a:r>
              <a:rPr lang="en-ID" dirty="0"/>
              <a:t>.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Pasal</a:t>
            </a:r>
            <a:r>
              <a:rPr lang="en-ID" dirty="0"/>
              <a:t> 40 </a:t>
            </a:r>
            <a:r>
              <a:rPr lang="en-ID" dirty="0" err="1" smtClean="0"/>
              <a:t>Undang</a:t>
            </a:r>
            <a:r>
              <a:rPr lang="en-ID" dirty="0" smtClean="0"/>
              <a:t> </a:t>
            </a:r>
            <a:r>
              <a:rPr lang="en-ID" dirty="0" err="1" smtClean="0"/>
              <a:t>Undang</a:t>
            </a:r>
            <a:r>
              <a:rPr lang="en-ID" dirty="0" smtClean="0"/>
              <a:t> </a:t>
            </a:r>
            <a:r>
              <a:rPr lang="en-ID" dirty="0" err="1"/>
              <a:t>Yayasan</a:t>
            </a:r>
            <a:r>
              <a:rPr lang="en-ID" dirty="0"/>
              <a:t>, </a:t>
            </a:r>
            <a:r>
              <a:rPr lang="en-ID" dirty="0" err="1"/>
              <a:t>pengawas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organ </a:t>
            </a:r>
            <a:r>
              <a:rPr lang="en-ID" dirty="0" err="1"/>
              <a:t>yayasan</a:t>
            </a:r>
            <a:r>
              <a:rPr lang="en-ID" dirty="0"/>
              <a:t> yang </a:t>
            </a:r>
            <a:r>
              <a:rPr lang="en-ID" dirty="0" err="1"/>
              <a:t>bertugas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pengawasan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nasihat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pengurus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menjalankan</a:t>
            </a:r>
            <a:r>
              <a:rPr lang="en-ID" dirty="0"/>
              <a:t> </a:t>
            </a:r>
            <a:r>
              <a:rPr lang="en-ID" dirty="0" err="1" smtClean="0"/>
              <a:t>kegiatan</a:t>
            </a:r>
            <a:r>
              <a:rPr lang="en-ID" dirty="0" smtClean="0"/>
              <a:t> </a:t>
            </a:r>
            <a:r>
              <a:rPr lang="en-ID" dirty="0" err="1"/>
              <a:t>yayasan</a:t>
            </a:r>
            <a:r>
              <a:rPr lang="en-ID" dirty="0"/>
              <a:t>.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pengawas</a:t>
            </a:r>
            <a:r>
              <a:rPr lang="en-ID" dirty="0"/>
              <a:t> </a:t>
            </a:r>
            <a:r>
              <a:rPr lang="en-ID" dirty="0" err="1"/>
              <a:t>sekurang-kurangnya</a:t>
            </a:r>
            <a:r>
              <a:rPr lang="en-ID" dirty="0"/>
              <a:t> 1 (</a:t>
            </a:r>
            <a:r>
              <a:rPr lang="en-ID" dirty="0" err="1"/>
              <a:t>satu</a:t>
            </a:r>
            <a:r>
              <a:rPr lang="en-ID" dirty="0"/>
              <a:t>) </a:t>
            </a:r>
            <a:r>
              <a:rPr lang="en-ID" dirty="0" smtClean="0"/>
              <a:t>orang </a:t>
            </a:r>
            <a:r>
              <a:rPr lang="en-ID" dirty="0" err="1"/>
              <a:t>pengawas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,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wewenang</a:t>
            </a:r>
            <a:r>
              <a:rPr lang="en-ID" dirty="0"/>
              <a:t>, </a:t>
            </a:r>
            <a:r>
              <a:rPr lang="en-ID" dirty="0" err="1"/>
              <a:t>tugas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 smtClean="0"/>
              <a:t>tanggung-jawabnya</a:t>
            </a:r>
            <a:r>
              <a:rPr lang="en-ID" dirty="0" smtClean="0"/>
              <a:t> </a:t>
            </a:r>
            <a:r>
              <a:rPr lang="en-ID" dirty="0" err="1" smtClean="0"/>
              <a:t>diatur</a:t>
            </a:r>
            <a:r>
              <a:rPr lang="en-ID" dirty="0" smtClean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. </a:t>
            </a:r>
            <a:r>
              <a:rPr lang="en-ID" dirty="0" err="1"/>
              <a:t>Pengawas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merangkap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smtClean="0"/>
              <a:t>Pembina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 smtClean="0"/>
              <a:t>Pengurus</a:t>
            </a:r>
            <a:r>
              <a:rPr lang="en-ID" dirty="0" smtClean="0"/>
              <a:t>.</a:t>
            </a:r>
          </a:p>
          <a:p>
            <a:pPr algn="just"/>
            <a:r>
              <a:rPr lang="en-ID" dirty="0" err="1"/>
              <a:t>Ketiga</a:t>
            </a:r>
            <a:r>
              <a:rPr lang="en-ID" dirty="0"/>
              <a:t>, Pembina </a:t>
            </a:r>
            <a:r>
              <a:rPr lang="en-ID" dirty="0" err="1"/>
              <a:t>adalah</a:t>
            </a:r>
            <a:r>
              <a:rPr lang="en-ID" dirty="0"/>
              <a:t> organ </a:t>
            </a:r>
            <a:r>
              <a:rPr lang="en-ID" dirty="0" err="1"/>
              <a:t>yayasan</a:t>
            </a:r>
            <a:r>
              <a:rPr lang="en-ID" dirty="0"/>
              <a:t> yang </a:t>
            </a:r>
            <a:r>
              <a:rPr lang="en-ID" dirty="0" err="1"/>
              <a:t>tertinggi</a:t>
            </a:r>
            <a:r>
              <a:rPr lang="en-ID" dirty="0"/>
              <a:t>,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 veto. </a:t>
            </a:r>
            <a:r>
              <a:rPr lang="en-ID" dirty="0" err="1"/>
              <a:t>Pengangkatan</a:t>
            </a:r>
            <a:r>
              <a:rPr lang="en-ID" dirty="0"/>
              <a:t> </a:t>
            </a:r>
            <a:r>
              <a:rPr lang="en-ID" dirty="0" err="1"/>
              <a:t>anggota</a:t>
            </a:r>
            <a:r>
              <a:rPr lang="en-ID" dirty="0"/>
              <a:t> </a:t>
            </a:r>
            <a:r>
              <a:rPr lang="en-ID" dirty="0" err="1"/>
              <a:t>pembina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rapat</a:t>
            </a:r>
            <a:r>
              <a:rPr lang="en-ID" dirty="0"/>
              <a:t> </a:t>
            </a:r>
            <a:r>
              <a:rPr lang="en-ID" dirty="0" err="1"/>
              <a:t>pembina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pendiri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. </a:t>
            </a:r>
            <a:r>
              <a:rPr lang="en-ID" dirty="0" err="1"/>
              <a:t>Anggota</a:t>
            </a:r>
            <a:r>
              <a:rPr lang="en-ID" dirty="0"/>
              <a:t> </a:t>
            </a:r>
            <a:r>
              <a:rPr lang="en-ID" dirty="0" err="1"/>
              <a:t>pembina</a:t>
            </a:r>
            <a:r>
              <a:rPr lang="en-ID" dirty="0"/>
              <a:t> </a:t>
            </a:r>
            <a:r>
              <a:rPr lang="en-ID" dirty="0" err="1"/>
              <a:t>dilarang</a:t>
            </a:r>
            <a:r>
              <a:rPr lang="en-ID" dirty="0"/>
              <a:t> </a:t>
            </a:r>
            <a:r>
              <a:rPr lang="en-ID" dirty="0" err="1"/>
              <a:t>rangkap</a:t>
            </a:r>
            <a:r>
              <a:rPr lang="en-ID" dirty="0"/>
              <a:t> </a:t>
            </a:r>
            <a:r>
              <a:rPr lang="en-ID" dirty="0" err="1"/>
              <a:t>jabatan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pengurus</a:t>
            </a:r>
            <a:r>
              <a:rPr lang="en-ID" dirty="0"/>
              <a:t>, </a:t>
            </a:r>
            <a:r>
              <a:rPr lang="en-ID" dirty="0" err="1"/>
              <a:t>pengawas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anggota</a:t>
            </a:r>
            <a:r>
              <a:rPr lang="en-ID" dirty="0"/>
              <a:t> </a:t>
            </a:r>
            <a:r>
              <a:rPr lang="en-ID" dirty="0" err="1"/>
              <a:t>direksi</a:t>
            </a:r>
            <a:r>
              <a:rPr lang="en-ID" dirty="0"/>
              <a:t>, </a:t>
            </a:r>
            <a:r>
              <a:rPr lang="en-ID" dirty="0" err="1"/>
              <a:t>komisaris</a:t>
            </a:r>
            <a:r>
              <a:rPr lang="en-ID" dirty="0"/>
              <a:t> (di PT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mendirikan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menanamkan</a:t>
            </a:r>
            <a:r>
              <a:rPr lang="en-ID" dirty="0"/>
              <a:t> </a:t>
            </a:r>
            <a:r>
              <a:rPr lang="en-ID" dirty="0" err="1"/>
              <a:t>sahamnya</a:t>
            </a:r>
            <a:r>
              <a:rPr lang="en-ID" dirty="0" smtClean="0"/>
              <a:t>).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674725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/>
              <a:t>Pembina </a:t>
            </a:r>
            <a:r>
              <a:rPr lang="en-ID" dirty="0" err="1"/>
              <a:t>mempunyai</a:t>
            </a:r>
            <a:r>
              <a:rPr lang="en-ID" dirty="0"/>
              <a:t> </a:t>
            </a:r>
            <a:r>
              <a:rPr lang="en-ID" dirty="0" err="1"/>
              <a:t>kewenangan</a:t>
            </a:r>
            <a:r>
              <a:rPr lang="en-ID" dirty="0"/>
              <a:t> </a:t>
            </a:r>
            <a:r>
              <a:rPr lang="en-ID" dirty="0" smtClean="0"/>
              <a:t>yang </a:t>
            </a:r>
            <a:r>
              <a:rPr lang="en-ID" dirty="0" err="1"/>
              <a:t>meliputi</a:t>
            </a:r>
            <a:r>
              <a:rPr lang="en-ID" dirty="0"/>
              <a:t>,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, </a:t>
            </a:r>
            <a:r>
              <a:rPr lang="en-ID" dirty="0" err="1"/>
              <a:t>pengangkatan</a:t>
            </a:r>
            <a:r>
              <a:rPr lang="en-ID" dirty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/>
              <a:t>pemberhentian</a:t>
            </a:r>
            <a:r>
              <a:rPr lang="en-ID" dirty="0"/>
              <a:t> </a:t>
            </a:r>
            <a:r>
              <a:rPr lang="en-ID" dirty="0" err="1"/>
              <a:t>anggota</a:t>
            </a:r>
            <a:r>
              <a:rPr lang="en-ID" dirty="0"/>
              <a:t> </a:t>
            </a:r>
            <a:r>
              <a:rPr lang="en-ID" dirty="0" err="1"/>
              <a:t>pengurus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anggota</a:t>
            </a:r>
            <a:r>
              <a:rPr lang="en-ID" dirty="0"/>
              <a:t> </a:t>
            </a:r>
            <a:r>
              <a:rPr lang="en-ID" dirty="0" err="1"/>
              <a:t>pengawas</a:t>
            </a:r>
            <a:r>
              <a:rPr lang="en-ID" dirty="0"/>
              <a:t>, </a:t>
            </a:r>
            <a:r>
              <a:rPr lang="en-ID" dirty="0" err="1"/>
              <a:t>penetapan</a:t>
            </a:r>
            <a:r>
              <a:rPr lang="en-ID" dirty="0"/>
              <a:t> </a:t>
            </a:r>
          </a:p>
          <a:p>
            <a:r>
              <a:rPr lang="en-ID" dirty="0" err="1"/>
              <a:t>kebijakan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, </a:t>
            </a:r>
            <a:r>
              <a:rPr lang="en-ID" dirty="0" err="1"/>
              <a:t>pengesahan</a:t>
            </a:r>
            <a:r>
              <a:rPr lang="en-ID" dirty="0"/>
              <a:t> </a:t>
            </a:r>
            <a:r>
              <a:rPr lang="en-ID" dirty="0" smtClean="0"/>
              <a:t>program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rancangan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 </a:t>
            </a:r>
            <a:r>
              <a:rPr lang="en-ID" dirty="0" err="1"/>
              <a:t>tahunan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penetapan</a:t>
            </a:r>
            <a:r>
              <a:rPr lang="en-ID" dirty="0"/>
              <a:t> </a:t>
            </a:r>
            <a:r>
              <a:rPr lang="en-ID" dirty="0" err="1" smtClean="0"/>
              <a:t>keputusan</a:t>
            </a:r>
            <a:r>
              <a:rPr lang="en-ID" dirty="0" smtClean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penggabungan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pembubaran</a:t>
            </a:r>
            <a:r>
              <a:rPr lang="en-ID" dirty="0"/>
              <a:t> </a:t>
            </a:r>
            <a:r>
              <a:rPr lang="en-ID" dirty="0" err="1"/>
              <a:t>yayasan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91102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Sejarah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D" dirty="0" err="1" smtClean="0"/>
              <a:t>Sebelum</a:t>
            </a:r>
            <a:r>
              <a:rPr lang="en-ID" dirty="0" smtClean="0"/>
              <a:t> UU </a:t>
            </a:r>
            <a:r>
              <a:rPr lang="en-ID" dirty="0" err="1" smtClean="0"/>
              <a:t>Yayasan</a:t>
            </a:r>
            <a:r>
              <a:rPr lang="en-ID" dirty="0" smtClean="0"/>
              <a:t> </a:t>
            </a:r>
            <a:r>
              <a:rPr lang="en-ID" dirty="0" err="1" smtClean="0"/>
              <a:t>lahir</a:t>
            </a:r>
            <a:r>
              <a:rPr lang="en-ID" dirty="0" smtClean="0"/>
              <a:t> </a:t>
            </a:r>
            <a:r>
              <a:rPr lang="en-ID" dirty="0" err="1" smtClean="0"/>
              <a:t>keberadaan</a:t>
            </a:r>
            <a:r>
              <a:rPr lang="en-ID" dirty="0" smtClean="0"/>
              <a:t> </a:t>
            </a:r>
            <a:r>
              <a:rPr lang="en-ID" dirty="0" err="1" smtClean="0"/>
              <a:t>yayasan</a:t>
            </a:r>
            <a:r>
              <a:rPr lang="en-ID" dirty="0" smtClean="0"/>
              <a:t> </a:t>
            </a:r>
            <a:r>
              <a:rPr lang="en-ID" dirty="0" err="1" smtClean="0"/>
              <a:t>sudah</a:t>
            </a:r>
            <a:r>
              <a:rPr lang="en-ID" dirty="0" smtClean="0"/>
              <a:t> </a:t>
            </a:r>
            <a:r>
              <a:rPr lang="en-ID" dirty="0" err="1" smtClean="0"/>
              <a:t>ada</a:t>
            </a:r>
            <a:r>
              <a:rPr lang="en-ID" dirty="0" smtClean="0"/>
              <a:t> </a:t>
            </a:r>
            <a:r>
              <a:rPr lang="en-ID" dirty="0" err="1" smtClean="0"/>
              <a:t>sejak</a:t>
            </a:r>
            <a:r>
              <a:rPr lang="en-ID" dirty="0" smtClean="0"/>
              <a:t> masa </a:t>
            </a:r>
            <a:r>
              <a:rPr lang="en-ID" dirty="0" err="1" smtClean="0"/>
              <a:t>kolonialisme</a:t>
            </a:r>
            <a:r>
              <a:rPr lang="en-ID" dirty="0" smtClean="0"/>
              <a:t> </a:t>
            </a:r>
            <a:r>
              <a:rPr lang="en-ID" dirty="0" err="1" smtClean="0"/>
              <a:t>Belanda</a:t>
            </a:r>
            <a:r>
              <a:rPr lang="en-ID" dirty="0" smtClean="0"/>
              <a:t> di Indonesia yang </a:t>
            </a:r>
            <a:r>
              <a:rPr lang="en-ID" dirty="0" err="1" smtClean="0"/>
              <a:t>disebut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nama</a:t>
            </a:r>
            <a:r>
              <a:rPr lang="en-ID" dirty="0" smtClean="0"/>
              <a:t> "</a:t>
            </a:r>
            <a:r>
              <a:rPr lang="en-ID" dirty="0" err="1" smtClean="0"/>
              <a:t>stichting</a:t>
            </a:r>
            <a:r>
              <a:rPr lang="en-ID" dirty="0" smtClean="0"/>
              <a:t>"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lembaga</a:t>
            </a:r>
            <a:r>
              <a:rPr lang="en-ID" dirty="0" smtClean="0"/>
              <a:t>.</a:t>
            </a:r>
          </a:p>
          <a:p>
            <a:pPr algn="just"/>
            <a:r>
              <a:rPr lang="en-ID" dirty="0" err="1" smtClean="0"/>
              <a:t>Yayasan</a:t>
            </a:r>
            <a:r>
              <a:rPr lang="en-ID" dirty="0" smtClean="0"/>
              <a:t> </a:t>
            </a:r>
            <a:r>
              <a:rPr lang="en-ID" dirty="0" err="1" smtClean="0"/>
              <a:t>dikenal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sebutan</a:t>
            </a:r>
            <a:r>
              <a:rPr lang="en-ID" dirty="0" smtClean="0"/>
              <a:t> </a:t>
            </a:r>
            <a:r>
              <a:rPr lang="en-ID" dirty="0" err="1" smtClean="0"/>
              <a:t>lembaga</a:t>
            </a:r>
            <a:r>
              <a:rPr lang="en-ID" dirty="0" smtClean="0"/>
              <a:t>,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badan-badan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r>
              <a:rPr lang="en-ID" dirty="0" smtClean="0"/>
              <a:t> </a:t>
            </a:r>
            <a:r>
              <a:rPr lang="en-ID" dirty="0" err="1" smtClean="0"/>
              <a:t>umum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perundang-undangan</a:t>
            </a:r>
            <a:r>
              <a:rPr lang="en-ID" dirty="0" smtClean="0"/>
              <a:t> </a:t>
            </a:r>
            <a:r>
              <a:rPr lang="en-ID" dirty="0" err="1" smtClean="0"/>
              <a:t>pra</a:t>
            </a:r>
            <a:r>
              <a:rPr lang="en-ID" dirty="0" smtClean="0"/>
              <a:t> </a:t>
            </a:r>
            <a:r>
              <a:rPr lang="en-ID" dirty="0" err="1" smtClean="0"/>
              <a:t>kemerdekaan</a:t>
            </a:r>
            <a:r>
              <a:rPr lang="en-ID" dirty="0" smtClean="0"/>
              <a:t> </a:t>
            </a:r>
            <a:r>
              <a:rPr lang="en-ID" dirty="0" err="1" smtClean="0"/>
              <a:t>Republik</a:t>
            </a:r>
            <a:r>
              <a:rPr lang="en-ID" dirty="0" smtClean="0"/>
              <a:t> Indonesia </a:t>
            </a:r>
            <a:r>
              <a:rPr lang="en-ID" dirty="0" err="1" smtClean="0"/>
              <a:t>diantaranya</a:t>
            </a:r>
            <a:r>
              <a:rPr lang="en-ID" dirty="0" smtClean="0"/>
              <a:t> </a:t>
            </a:r>
            <a:r>
              <a:rPr lang="en-ID" dirty="0" err="1" smtClean="0"/>
              <a:t>Kitab</a:t>
            </a:r>
            <a:r>
              <a:rPr lang="en-ID" dirty="0" smtClean="0"/>
              <a:t> </a:t>
            </a:r>
            <a:r>
              <a:rPr lang="en-ID" dirty="0" err="1" smtClean="0"/>
              <a:t>Undang-Undang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r>
              <a:rPr lang="en-ID" dirty="0" smtClean="0"/>
              <a:t> </a:t>
            </a:r>
            <a:r>
              <a:rPr lang="en-ID" dirty="0" err="1" smtClean="0"/>
              <a:t>Perdata</a:t>
            </a:r>
            <a:r>
              <a:rPr lang="en-ID" dirty="0" smtClean="0"/>
              <a:t> (</a:t>
            </a:r>
            <a:r>
              <a:rPr lang="en-ID" dirty="0" err="1" smtClean="0"/>
              <a:t>Burgerlijke</a:t>
            </a:r>
            <a:r>
              <a:rPr lang="en-ID" dirty="0" smtClean="0"/>
              <a:t> </a:t>
            </a:r>
            <a:r>
              <a:rPr lang="en-ID" dirty="0" err="1" smtClean="0"/>
              <a:t>Wetboek</a:t>
            </a:r>
            <a:r>
              <a:rPr lang="en-ID" dirty="0" smtClean="0"/>
              <a:t>), </a:t>
            </a:r>
            <a:r>
              <a:rPr lang="en-ID" dirty="0" err="1" smtClean="0"/>
              <a:t>Reglemen</a:t>
            </a:r>
            <a:r>
              <a:rPr lang="en-ID" dirty="0" smtClean="0"/>
              <a:t> Acara </a:t>
            </a:r>
            <a:r>
              <a:rPr lang="en-ID" dirty="0" err="1" smtClean="0"/>
              <a:t>Perdata</a:t>
            </a:r>
            <a:r>
              <a:rPr lang="en-ID" dirty="0" smtClean="0"/>
              <a:t> (</a:t>
            </a:r>
            <a:r>
              <a:rPr lang="en-ID" dirty="0" err="1" smtClean="0"/>
              <a:t>Rechtsvordering</a:t>
            </a:r>
            <a:r>
              <a:rPr lang="en-ID" dirty="0" smtClean="0"/>
              <a:t>),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Kitab</a:t>
            </a:r>
            <a:r>
              <a:rPr lang="en-ID" dirty="0" smtClean="0"/>
              <a:t> </a:t>
            </a:r>
            <a:r>
              <a:rPr lang="en-ID" dirty="0" err="1" smtClean="0"/>
              <a:t>Undang-Undang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r>
              <a:rPr lang="en-ID" dirty="0" smtClean="0"/>
              <a:t> </a:t>
            </a:r>
            <a:r>
              <a:rPr lang="en-ID" dirty="0" err="1" smtClean="0"/>
              <a:t>Dagang</a:t>
            </a:r>
            <a:r>
              <a:rPr lang="en-ID" dirty="0" smtClean="0"/>
              <a:t> (</a:t>
            </a:r>
            <a:r>
              <a:rPr lang="en-ID" dirty="0" err="1" smtClean="0"/>
              <a:t>Wetboek</a:t>
            </a:r>
            <a:r>
              <a:rPr lang="en-ID" dirty="0" smtClean="0"/>
              <a:t> van </a:t>
            </a:r>
            <a:r>
              <a:rPr lang="en-ID" dirty="0" err="1" smtClean="0"/>
              <a:t>Koophandel</a:t>
            </a:r>
            <a:r>
              <a:rPr lang="en-ID" dirty="0" smtClean="0"/>
              <a:t> </a:t>
            </a:r>
            <a:r>
              <a:rPr lang="en-ID" dirty="0" err="1" smtClean="0"/>
              <a:t>voor</a:t>
            </a:r>
            <a:r>
              <a:rPr lang="en-ID" dirty="0" smtClean="0"/>
              <a:t> </a:t>
            </a:r>
            <a:r>
              <a:rPr lang="en-ID" dirty="0" err="1" smtClean="0"/>
              <a:t>Indonesie</a:t>
            </a:r>
            <a:r>
              <a:rPr lang="en-ID" dirty="0" smtClean="0"/>
              <a:t>). </a:t>
            </a:r>
          </a:p>
          <a:p>
            <a:pPr algn="just"/>
            <a:r>
              <a:rPr lang="en-ID" dirty="0" smtClean="0"/>
              <a:t>Kata </a:t>
            </a:r>
            <a:r>
              <a:rPr lang="en-ID" dirty="0" err="1" smtClean="0"/>
              <a:t>lembaga</a:t>
            </a:r>
            <a:r>
              <a:rPr lang="en-ID" dirty="0" smtClean="0"/>
              <a:t> </a:t>
            </a:r>
            <a:r>
              <a:rPr lang="en-ID" dirty="0" err="1" smtClean="0"/>
              <a:t>tercantum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Pasal</a:t>
            </a:r>
            <a:r>
              <a:rPr lang="en-ID" dirty="0" smtClean="0"/>
              <a:t> 365, 899, 900, </a:t>
            </a:r>
            <a:r>
              <a:rPr lang="en-ID" dirty="0" err="1" smtClean="0"/>
              <a:t>dan</a:t>
            </a:r>
            <a:r>
              <a:rPr lang="en-ID" dirty="0" smtClean="0"/>
              <a:t> 1680 </a:t>
            </a:r>
            <a:r>
              <a:rPr lang="en-ID" dirty="0" err="1" smtClean="0"/>
              <a:t>Kitab</a:t>
            </a:r>
            <a:r>
              <a:rPr lang="en-ID" dirty="0" smtClean="0"/>
              <a:t> </a:t>
            </a:r>
            <a:r>
              <a:rPr lang="en-ID" dirty="0" err="1" smtClean="0"/>
              <a:t>Undang-Undang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r>
              <a:rPr lang="en-ID" dirty="0" smtClean="0"/>
              <a:t> </a:t>
            </a:r>
            <a:r>
              <a:rPr lang="en-ID" dirty="0" err="1" smtClean="0"/>
              <a:t>Perdata</a:t>
            </a:r>
            <a:r>
              <a:rPr lang="en-ID" dirty="0" smtClean="0"/>
              <a:t> (</a:t>
            </a:r>
            <a:r>
              <a:rPr lang="en-ID" dirty="0" err="1" smtClean="0"/>
              <a:t>KUHPerdata</a:t>
            </a:r>
            <a:r>
              <a:rPr lang="en-ID" dirty="0" smtClean="0"/>
              <a:t>),  </a:t>
            </a:r>
            <a:r>
              <a:rPr lang="en-ID" dirty="0" err="1" smtClean="0"/>
              <a:t>Pasal</a:t>
            </a:r>
            <a:r>
              <a:rPr lang="en-ID" dirty="0" smtClean="0"/>
              <a:t> 6 </a:t>
            </a:r>
            <a:r>
              <a:rPr lang="en-ID" dirty="0" err="1" smtClean="0"/>
              <a:t>ayat</a:t>
            </a:r>
            <a:r>
              <a:rPr lang="en-ID" dirty="0" smtClean="0"/>
              <a:t> (3) </a:t>
            </a:r>
            <a:r>
              <a:rPr lang="en-ID" dirty="0" err="1" smtClean="0"/>
              <a:t>Rechtvordering</a:t>
            </a:r>
            <a:r>
              <a:rPr lang="en-ID" dirty="0" smtClean="0"/>
              <a:t> (</a:t>
            </a:r>
            <a:r>
              <a:rPr lang="en-ID" dirty="0" err="1" smtClean="0"/>
              <a:t>Rv</a:t>
            </a:r>
            <a:r>
              <a:rPr lang="en-ID" dirty="0" smtClean="0"/>
              <a:t>), 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Pasal</a:t>
            </a:r>
            <a:r>
              <a:rPr lang="en-ID" dirty="0" smtClean="0"/>
              <a:t> 229a.bis </a:t>
            </a:r>
            <a:r>
              <a:rPr lang="en-ID" dirty="0" err="1" smtClean="0"/>
              <a:t>Kitab</a:t>
            </a:r>
            <a:r>
              <a:rPr lang="en-ID" dirty="0" smtClean="0"/>
              <a:t> </a:t>
            </a:r>
            <a:r>
              <a:rPr lang="en-ID" dirty="0" err="1" smtClean="0"/>
              <a:t>Undang-Undang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r>
              <a:rPr lang="en-ID" dirty="0" smtClean="0"/>
              <a:t> </a:t>
            </a:r>
            <a:r>
              <a:rPr lang="en-ID" dirty="0" err="1" smtClean="0"/>
              <a:t>Dagang</a:t>
            </a:r>
            <a:r>
              <a:rPr lang="en-ID" dirty="0" smtClean="0"/>
              <a:t> (KUHD).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7331056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013"/>
            <a:ext cx="10515600" cy="6076950"/>
          </a:xfrm>
        </p:spPr>
        <p:txBody>
          <a:bodyPr/>
          <a:lstStyle/>
          <a:p>
            <a:pPr algn="just"/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kewenangan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, </a:t>
            </a:r>
            <a:r>
              <a:rPr lang="en-ID" dirty="0" err="1"/>
              <a:t>diketahui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Pembina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 smtClean="0"/>
              <a:t>bertindak</a:t>
            </a:r>
            <a:r>
              <a:rPr lang="en-ID" dirty="0" smtClean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, </a:t>
            </a:r>
            <a:r>
              <a:rPr lang="en-ID" dirty="0" err="1"/>
              <a:t>terutama</a:t>
            </a:r>
            <a:r>
              <a:rPr lang="en-ID" dirty="0"/>
              <a:t> </a:t>
            </a:r>
            <a:r>
              <a:rPr lang="en-ID" dirty="0" err="1"/>
              <a:t>hal-hal</a:t>
            </a:r>
            <a:r>
              <a:rPr lang="en-ID" dirty="0"/>
              <a:t> yang </a:t>
            </a:r>
            <a:r>
              <a:rPr lang="en-ID" dirty="0" err="1"/>
              <a:t>bersifat</a:t>
            </a:r>
            <a:r>
              <a:rPr lang="en-ID" dirty="0"/>
              <a:t> </a:t>
            </a:r>
            <a:r>
              <a:rPr lang="en-ID" dirty="0" err="1"/>
              <a:t>kebijakan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 </a:t>
            </a:r>
            <a:r>
              <a:rPr lang="en-ID" dirty="0" smtClean="0"/>
              <a:t>yang </a:t>
            </a:r>
            <a:r>
              <a:rPr lang="en-ID" dirty="0" err="1"/>
              <a:t>mendasari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dilaksanakan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pengurus</a:t>
            </a:r>
            <a:r>
              <a:rPr lang="en-ID" dirty="0"/>
              <a:t>. </a:t>
            </a:r>
          </a:p>
          <a:p>
            <a:pPr algn="just"/>
            <a:r>
              <a:rPr lang="en-ID" dirty="0"/>
              <a:t>Pembina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bertindak</a:t>
            </a:r>
            <a:r>
              <a:rPr lang="en-ID" dirty="0"/>
              <a:t> </a:t>
            </a:r>
            <a:r>
              <a:rPr lang="en-ID" dirty="0" err="1"/>
              <a:t>keluar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nama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.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umumnya</a:t>
            </a:r>
            <a:r>
              <a:rPr lang="en-ID" dirty="0"/>
              <a:t> yang </a:t>
            </a:r>
            <a:r>
              <a:rPr lang="en-ID" dirty="0" err="1" smtClean="0"/>
              <a:t>menjadi</a:t>
            </a:r>
            <a:r>
              <a:rPr lang="en-ID" dirty="0" smtClean="0"/>
              <a:t> </a:t>
            </a:r>
            <a:r>
              <a:rPr lang="en-ID" dirty="0"/>
              <a:t>Pembina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pendiri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, </a:t>
            </a:r>
            <a:r>
              <a:rPr lang="en-ID" dirty="0" err="1"/>
              <a:t>namun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juga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lain </a:t>
            </a:r>
            <a:r>
              <a:rPr lang="en-ID" dirty="0" err="1" smtClean="0"/>
              <a:t>berdasarkan</a:t>
            </a:r>
            <a:r>
              <a:rPr lang="en-ID" dirty="0" smtClean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rapat</a:t>
            </a:r>
            <a:r>
              <a:rPr lang="en-ID" dirty="0"/>
              <a:t> Pembina. </a:t>
            </a:r>
          </a:p>
        </p:txBody>
      </p:sp>
    </p:spTree>
    <p:extLst>
      <p:ext uri="{BB962C8B-B14F-4D97-AF65-F5344CB8AC3E}">
        <p14:creationId xmlns:p14="http://schemas.microsoft.com/office/powerpoint/2010/main" val="31343161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syarat-syarat</a:t>
            </a:r>
            <a:r>
              <a:rPr lang="en-ID" dirty="0"/>
              <a:t> </a:t>
            </a:r>
            <a:r>
              <a:rPr lang="en-ID" dirty="0" err="1"/>
              <a:t>materiil</a:t>
            </a:r>
            <a:r>
              <a:rPr lang="en-ID" dirty="0"/>
              <a:t> </a:t>
            </a:r>
            <a:r>
              <a:rPr lang="en-ID" dirty="0" err="1" smtClean="0"/>
              <a:t>pendirian</a:t>
            </a:r>
            <a:r>
              <a:rPr lang="en-ID" dirty="0" smtClean="0"/>
              <a:t> </a:t>
            </a:r>
            <a:r>
              <a:rPr lang="en-ID" dirty="0" err="1" smtClean="0"/>
              <a:t>notaris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D" dirty="0" err="1" smtClean="0"/>
              <a:t>kekayaan</a:t>
            </a:r>
            <a:r>
              <a:rPr lang="en-ID" dirty="0" smtClean="0"/>
              <a:t> </a:t>
            </a:r>
            <a:r>
              <a:rPr lang="en-ID" dirty="0"/>
              <a:t>yang </a:t>
            </a:r>
            <a:r>
              <a:rPr lang="en-ID" dirty="0" err="1" smtClean="0"/>
              <a:t>dipisahkan</a:t>
            </a:r>
            <a:r>
              <a:rPr lang="en-ID" dirty="0"/>
              <a:t>,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yang </a:t>
            </a:r>
            <a:r>
              <a:rPr lang="en-ID" dirty="0" err="1" smtClean="0"/>
              <a:t>teratur</a:t>
            </a:r>
            <a:r>
              <a:rPr lang="en-ID" dirty="0" smtClean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</a:p>
          <a:p>
            <a:r>
              <a:rPr lang="en-ID" dirty="0" err="1"/>
              <a:t>syarat</a:t>
            </a:r>
            <a:r>
              <a:rPr lang="en-ID" dirty="0"/>
              <a:t> </a:t>
            </a:r>
            <a:r>
              <a:rPr lang="en-ID" dirty="0" err="1"/>
              <a:t>formil</a:t>
            </a:r>
            <a:r>
              <a:rPr lang="en-ID" dirty="0"/>
              <a:t> (</a:t>
            </a:r>
            <a:r>
              <a:rPr lang="en-ID" dirty="0" err="1"/>
              <a:t>akta</a:t>
            </a:r>
            <a:r>
              <a:rPr lang="en-ID" dirty="0"/>
              <a:t> </a:t>
            </a:r>
            <a:r>
              <a:rPr lang="en-ID" dirty="0" err="1"/>
              <a:t>pendirian</a:t>
            </a:r>
            <a:r>
              <a:rPr lang="en-ID" dirty="0"/>
              <a:t> yang </a:t>
            </a:r>
            <a:r>
              <a:rPr lang="en-ID" dirty="0" err="1"/>
              <a:t>autentik</a:t>
            </a:r>
            <a:r>
              <a:rPr lang="en-ID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2437274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1. </a:t>
            </a:r>
            <a:r>
              <a:rPr lang="en-ID" dirty="0" err="1"/>
              <a:t>Kekayaan</a:t>
            </a:r>
            <a:r>
              <a:rPr lang="en-ID" dirty="0"/>
              <a:t> yang </a:t>
            </a:r>
            <a:r>
              <a:rPr lang="en-ID" dirty="0" err="1"/>
              <a:t>Dipisahkan</a:t>
            </a:r>
            <a:r>
              <a:rPr lang="en-ID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 err="1" smtClean="0"/>
              <a:t>Kekayaan</a:t>
            </a:r>
            <a:r>
              <a:rPr lang="en-ID" dirty="0" smtClean="0"/>
              <a:t> </a:t>
            </a:r>
            <a:r>
              <a:rPr lang="en-ID" dirty="0"/>
              <a:t>yang </a:t>
            </a:r>
            <a:r>
              <a:rPr lang="en-ID" dirty="0" err="1"/>
              <a:t>terpisah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diperlukan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mengejar</a:t>
            </a:r>
            <a:r>
              <a:rPr lang="en-ID" dirty="0"/>
              <a:t> </a:t>
            </a:r>
            <a:r>
              <a:rPr lang="en-ID" dirty="0" err="1"/>
              <a:t>tercapainya</a:t>
            </a:r>
            <a:r>
              <a:rPr lang="en-ID" dirty="0"/>
              <a:t> </a:t>
            </a:r>
            <a:r>
              <a:rPr lang="en-ID" dirty="0" err="1" smtClean="0"/>
              <a:t>tujuan</a:t>
            </a:r>
            <a:r>
              <a:rPr lang="en-ID" dirty="0" smtClean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segala</a:t>
            </a:r>
            <a:r>
              <a:rPr lang="en-ID" dirty="0"/>
              <a:t> </a:t>
            </a:r>
            <a:r>
              <a:rPr lang="en-ID" dirty="0" err="1"/>
              <a:t>hubungan-hubungan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. </a:t>
            </a:r>
          </a:p>
          <a:p>
            <a:r>
              <a:rPr lang="en-ID" dirty="0" err="1"/>
              <a:t>Pendiri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memisahkan</a:t>
            </a:r>
            <a:r>
              <a:rPr lang="en-ID" dirty="0"/>
              <a:t> </a:t>
            </a:r>
            <a:r>
              <a:rPr lang="en-ID" dirty="0" err="1"/>
              <a:t>sebagian</a:t>
            </a:r>
            <a:r>
              <a:rPr lang="en-ID" dirty="0"/>
              <a:t> </a:t>
            </a:r>
            <a:r>
              <a:rPr lang="en-ID" dirty="0" err="1"/>
              <a:t>harta</a:t>
            </a:r>
            <a:r>
              <a:rPr lang="en-ID" dirty="0"/>
              <a:t> </a:t>
            </a:r>
            <a:r>
              <a:rPr lang="en-ID" dirty="0" err="1"/>
              <a:t>kekayaannya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 smtClean="0"/>
              <a:t>awal</a:t>
            </a:r>
            <a:r>
              <a:rPr lang="en-ID" dirty="0" smtClean="0"/>
              <a:t> </a:t>
            </a:r>
            <a:r>
              <a:rPr lang="en-ID" dirty="0" err="1"/>
              <a:t>yayasan</a:t>
            </a:r>
            <a:r>
              <a:rPr lang="en-ID" dirty="0"/>
              <a:t>.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yang </a:t>
            </a:r>
            <a:r>
              <a:rPr lang="en-ID" dirty="0" err="1" smtClean="0"/>
              <a:t>idiil</a:t>
            </a:r>
            <a:r>
              <a:rPr lang="en-ID" dirty="0" smtClean="0"/>
              <a:t>.</a:t>
            </a:r>
          </a:p>
          <a:p>
            <a:pPr algn="just"/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/>
              <a:t>demikian</a:t>
            </a:r>
            <a:r>
              <a:rPr lang="en-ID" dirty="0"/>
              <a:t>, 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/>
              <a:t>dibenarkan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yang </a:t>
            </a:r>
            <a:r>
              <a:rPr lang="en-ID" dirty="0" err="1"/>
              <a:t>komersiil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 </a:t>
            </a:r>
            <a:r>
              <a:rPr lang="en-ID" dirty="0" err="1" smtClean="0"/>
              <a:t>sendiri</a:t>
            </a:r>
            <a:r>
              <a:rPr lang="en-ID" dirty="0"/>
              <a:t>. </a:t>
            </a:r>
            <a:r>
              <a:rPr lang="en-ID" dirty="0" err="1"/>
              <a:t>Pendiri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kehendaknya</a:t>
            </a:r>
            <a:r>
              <a:rPr lang="en-ID" dirty="0"/>
              <a:t>, </a:t>
            </a:r>
            <a:r>
              <a:rPr lang="en-ID" dirty="0" err="1"/>
              <a:t>tetapi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dijaga</a:t>
            </a:r>
            <a:r>
              <a:rPr lang="en-ID" dirty="0"/>
              <a:t> </a:t>
            </a:r>
            <a:r>
              <a:rPr lang="en-ID" dirty="0" err="1" smtClean="0"/>
              <a:t>yayasan</a:t>
            </a:r>
            <a:r>
              <a:rPr lang="en-ID" dirty="0" smtClean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berubah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perkumpulan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583202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rmAutofit/>
          </a:bodyPr>
          <a:lstStyle/>
          <a:p>
            <a:pPr algn="just"/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yang </a:t>
            </a:r>
            <a:r>
              <a:rPr lang="en-ID" dirty="0" err="1"/>
              <a:t>berbentuk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 smtClean="0"/>
              <a:t>perseroan</a:t>
            </a:r>
            <a:r>
              <a:rPr lang="en-ID" dirty="0" smtClean="0"/>
              <a:t> </a:t>
            </a:r>
            <a:r>
              <a:rPr lang="en-ID" dirty="0" err="1" smtClean="0"/>
              <a:t>terbatas</a:t>
            </a:r>
            <a:r>
              <a:rPr lang="en-ID" dirty="0"/>
              <a:t>, </a:t>
            </a:r>
            <a:r>
              <a:rPr lang="en-ID" dirty="0" err="1"/>
              <a:t>koperasi</a:t>
            </a:r>
            <a:r>
              <a:rPr lang="en-ID" dirty="0"/>
              <a:t>, </a:t>
            </a:r>
            <a:r>
              <a:rPr lang="en-ID" dirty="0" err="1"/>
              <a:t>yayasan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lain-lain,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prinsipnya</a:t>
            </a:r>
            <a:r>
              <a:rPr lang="en-ID" dirty="0"/>
              <a:t> </a:t>
            </a:r>
            <a:r>
              <a:rPr lang="en-ID" dirty="0" smtClean="0"/>
              <a:t> </a:t>
            </a:r>
            <a:r>
              <a:rPr lang="en-ID" dirty="0" err="1" smtClean="0"/>
              <a:t>harta</a:t>
            </a:r>
            <a:r>
              <a:rPr lang="en-ID" dirty="0" smtClean="0"/>
              <a:t> </a:t>
            </a:r>
            <a:r>
              <a:rPr lang="en-ID" dirty="0" err="1"/>
              <a:t>bendanya</a:t>
            </a:r>
            <a:r>
              <a:rPr lang="en-ID" dirty="0"/>
              <a:t> </a:t>
            </a:r>
            <a:r>
              <a:rPr lang="en-ID" dirty="0" err="1"/>
              <a:t>terpisah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harta</a:t>
            </a:r>
            <a:r>
              <a:rPr lang="en-ID" dirty="0"/>
              <a:t> </a:t>
            </a:r>
            <a:r>
              <a:rPr lang="en-ID" dirty="0" err="1"/>
              <a:t>benda</a:t>
            </a:r>
            <a:r>
              <a:rPr lang="en-ID" dirty="0"/>
              <a:t> </a:t>
            </a:r>
            <a:r>
              <a:rPr lang="en-ID" dirty="0" err="1"/>
              <a:t>pendirinya</a:t>
            </a:r>
            <a:r>
              <a:rPr lang="en-ID" dirty="0"/>
              <a:t>/</a:t>
            </a:r>
            <a:r>
              <a:rPr lang="en-ID" dirty="0" err="1"/>
              <a:t>pemiliknya</a:t>
            </a:r>
            <a:r>
              <a:rPr lang="en-ID" dirty="0"/>
              <a:t>.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, </a:t>
            </a:r>
            <a:r>
              <a:rPr lang="en-ID" dirty="0" err="1" smtClean="0"/>
              <a:t>tanggung</a:t>
            </a:r>
            <a:r>
              <a:rPr lang="en-ID" dirty="0" smtClean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juga</a:t>
            </a:r>
            <a:r>
              <a:rPr lang="en-ID" dirty="0"/>
              <a:t> </a:t>
            </a:r>
            <a:r>
              <a:rPr lang="en-ID" dirty="0" err="1"/>
              <a:t>dipisahkan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harta</a:t>
            </a:r>
            <a:r>
              <a:rPr lang="en-ID" dirty="0"/>
              <a:t> </a:t>
            </a:r>
            <a:r>
              <a:rPr lang="en-ID" dirty="0" err="1"/>
              <a:t>benda</a:t>
            </a:r>
            <a:r>
              <a:rPr lang="en-ID" dirty="0"/>
              <a:t> </a:t>
            </a:r>
            <a:r>
              <a:rPr lang="en-ID" dirty="0" err="1"/>
              <a:t>pribadi</a:t>
            </a:r>
            <a:r>
              <a:rPr lang="en-ID" dirty="0"/>
              <a:t> </a:t>
            </a:r>
            <a:r>
              <a:rPr lang="en-ID" dirty="0" err="1" smtClean="0"/>
              <a:t>pemilik</a:t>
            </a:r>
            <a:r>
              <a:rPr lang="en-ID" dirty="0" smtClean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yang </a:t>
            </a:r>
            <a:r>
              <a:rPr lang="en-ID" dirty="0" err="1"/>
              <a:t>berbentuk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 </a:t>
            </a:r>
            <a:r>
              <a:rPr lang="en-ID" dirty="0" err="1"/>
              <a:t>Jadi</a:t>
            </a:r>
            <a:r>
              <a:rPr lang="en-ID" dirty="0"/>
              <a:t>, </a:t>
            </a:r>
            <a:r>
              <a:rPr lang="en-ID" dirty="0" err="1" smtClean="0"/>
              <a:t>apabila</a:t>
            </a:r>
            <a:r>
              <a:rPr lang="en-ID" dirty="0" smtClean="0"/>
              <a:t> </a:t>
            </a:r>
            <a:r>
              <a:rPr lang="en-ID" dirty="0" err="1" smtClean="0"/>
              <a:t>melakukan</a:t>
            </a:r>
            <a:r>
              <a:rPr lang="en-ID" dirty="0" smtClean="0"/>
              <a:t> </a:t>
            </a:r>
            <a:r>
              <a:rPr lang="en-ID" dirty="0" err="1"/>
              <a:t>perbuatan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lain, yang </a:t>
            </a:r>
            <a:r>
              <a:rPr lang="en-ID" dirty="0" err="1"/>
              <a:t>bertanggung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 smtClean="0"/>
              <a:t>badan</a:t>
            </a:r>
            <a:r>
              <a:rPr lang="en-ID" dirty="0" smtClean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 </a:t>
            </a:r>
            <a:r>
              <a:rPr lang="en-ID" dirty="0" err="1"/>
              <a:t>Harta</a:t>
            </a:r>
            <a:r>
              <a:rPr lang="en-ID" dirty="0"/>
              <a:t> </a:t>
            </a:r>
            <a:r>
              <a:rPr lang="en-ID" dirty="0" err="1"/>
              <a:t>benda</a:t>
            </a:r>
            <a:r>
              <a:rPr lang="en-ID" dirty="0"/>
              <a:t> </a:t>
            </a:r>
            <a:r>
              <a:rPr lang="en-ID" dirty="0" err="1"/>
              <a:t>pribadi</a:t>
            </a:r>
            <a:r>
              <a:rPr lang="en-ID" dirty="0"/>
              <a:t> </a:t>
            </a:r>
            <a:r>
              <a:rPr lang="en-ID" dirty="0" err="1"/>
              <a:t>pemilik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disita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 smtClean="0"/>
              <a:t>digugat</a:t>
            </a:r>
            <a:r>
              <a:rPr lang="en-ID" dirty="0" smtClean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dibebankan</a:t>
            </a:r>
            <a:r>
              <a:rPr lang="en-ID" dirty="0"/>
              <a:t> </a:t>
            </a:r>
            <a:r>
              <a:rPr lang="en-ID" dirty="0" err="1"/>
              <a:t>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 smtClean="0"/>
              <a:t>prinsip</a:t>
            </a:r>
            <a:r>
              <a:rPr lang="en-ID" dirty="0" smtClean="0"/>
              <a:t> </a:t>
            </a:r>
            <a:r>
              <a:rPr lang="en-ID" dirty="0"/>
              <a:t>yang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keadaan</a:t>
            </a:r>
            <a:r>
              <a:rPr lang="en-ID" dirty="0"/>
              <a:t> normal</a:t>
            </a:r>
          </a:p>
        </p:txBody>
      </p:sp>
    </p:spTree>
    <p:extLst>
      <p:ext uri="{BB962C8B-B14F-4D97-AF65-F5344CB8AC3E}">
        <p14:creationId xmlns:p14="http://schemas.microsoft.com/office/powerpoint/2010/main" val="4575385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14325"/>
            <a:ext cx="10515600" cy="5862638"/>
          </a:xfrm>
        </p:spPr>
        <p:txBody>
          <a:bodyPr>
            <a:normAutofit/>
          </a:bodyPr>
          <a:lstStyle/>
          <a:p>
            <a:pPr algn="just"/>
            <a:r>
              <a:rPr lang="en-ID" dirty="0" err="1"/>
              <a:t>Istilah</a:t>
            </a:r>
            <a:r>
              <a:rPr lang="en-ID" dirty="0"/>
              <a:t> yang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perseroan</a:t>
            </a:r>
            <a:r>
              <a:rPr lang="en-ID" dirty="0"/>
              <a:t> </a:t>
            </a:r>
            <a:r>
              <a:rPr lang="en-ID" dirty="0" err="1"/>
              <a:t>terbatas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koperasi</a:t>
            </a:r>
            <a:r>
              <a:rPr lang="en-ID" dirty="0"/>
              <a:t>, </a:t>
            </a:r>
            <a:r>
              <a:rPr lang="en-ID" dirty="0" smtClean="0"/>
              <a:t>agar </a:t>
            </a:r>
            <a:r>
              <a:rPr lang="en-ID" dirty="0" err="1"/>
              <a:t>usahanya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berjalan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kedua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 smtClean="0"/>
              <a:t>baru</a:t>
            </a:r>
            <a:r>
              <a:rPr lang="en-ID" dirty="0" smtClean="0"/>
              <a:t> </a:t>
            </a:r>
            <a:r>
              <a:rPr lang="en-ID" dirty="0" err="1"/>
              <a:t>berdiri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modal. </a:t>
            </a:r>
            <a:r>
              <a:rPr lang="en-ID" dirty="0" err="1"/>
              <a:t>Sedangkan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, </a:t>
            </a:r>
            <a:r>
              <a:rPr lang="en-ID" dirty="0" err="1" smtClean="0"/>
              <a:t>Undang-Undang</a:t>
            </a:r>
            <a:r>
              <a:rPr lang="en-ID" dirty="0" smtClean="0"/>
              <a:t> </a:t>
            </a:r>
            <a:r>
              <a:rPr lang="en-ID" dirty="0" err="1" smtClean="0"/>
              <a:t>Yayasan</a:t>
            </a:r>
            <a:r>
              <a:rPr lang="en-ID" dirty="0" smtClean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istilah</a:t>
            </a:r>
            <a:r>
              <a:rPr lang="en-ID" dirty="0"/>
              <a:t> modal </a:t>
            </a:r>
            <a:r>
              <a:rPr lang="en-ID" dirty="0" err="1"/>
              <a:t>tetapi</a:t>
            </a:r>
            <a:r>
              <a:rPr lang="en-ID" dirty="0"/>
              <a:t> </a:t>
            </a:r>
            <a:r>
              <a:rPr lang="en-ID" dirty="0" err="1"/>
              <a:t>namanya</a:t>
            </a:r>
            <a:r>
              <a:rPr lang="en-ID" dirty="0"/>
              <a:t> </a:t>
            </a:r>
            <a:r>
              <a:rPr lang="en-ID" dirty="0" err="1" smtClean="0"/>
              <a:t>kekayaan</a:t>
            </a:r>
            <a:r>
              <a:rPr lang="en-ID" dirty="0" smtClean="0"/>
              <a:t>.</a:t>
            </a:r>
          </a:p>
          <a:p>
            <a:pPr algn="just"/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rangka</a:t>
            </a:r>
            <a:r>
              <a:rPr lang="en-ID" dirty="0"/>
              <a:t> </a:t>
            </a:r>
            <a:r>
              <a:rPr lang="en-ID" dirty="0" err="1"/>
              <a:t>melaksanakan</a:t>
            </a:r>
            <a:r>
              <a:rPr lang="en-ID" dirty="0"/>
              <a:t> </a:t>
            </a:r>
            <a:r>
              <a:rPr lang="en-ID" dirty="0" err="1"/>
              <a:t>aktivitasnya</a:t>
            </a:r>
            <a:r>
              <a:rPr lang="en-ID" dirty="0"/>
              <a:t> di masa </a:t>
            </a:r>
            <a:r>
              <a:rPr lang="en-ID" dirty="0" err="1"/>
              <a:t>berdirinya</a:t>
            </a:r>
            <a:r>
              <a:rPr lang="en-ID" dirty="0"/>
              <a:t> </a:t>
            </a:r>
            <a:r>
              <a:rPr lang="en-ID" dirty="0" err="1" smtClean="0"/>
              <a:t>sebuah</a:t>
            </a:r>
            <a:r>
              <a:rPr lang="en-ID" dirty="0" smtClean="0"/>
              <a:t> </a:t>
            </a:r>
            <a:r>
              <a:rPr lang="en-ID" dirty="0" err="1" smtClean="0"/>
              <a:t>yayasan</a:t>
            </a:r>
            <a:r>
              <a:rPr lang="en-ID" dirty="0"/>
              <a:t>,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modal </a:t>
            </a:r>
            <a:r>
              <a:rPr lang="en-ID" dirty="0" err="1"/>
              <a:t>dasar</a:t>
            </a:r>
            <a:r>
              <a:rPr lang="en-ID" dirty="0" smtClean="0"/>
              <a:t>, 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awal</a:t>
            </a:r>
            <a:r>
              <a:rPr lang="en-ID" dirty="0"/>
              <a:t>.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awal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membiayai</a:t>
            </a:r>
            <a:r>
              <a:rPr lang="en-ID" dirty="0"/>
              <a:t> </a:t>
            </a:r>
            <a:r>
              <a:rPr lang="en-ID" dirty="0" smtClean="0"/>
              <a:t> </a:t>
            </a:r>
            <a:r>
              <a:rPr lang="en-ID" dirty="0" err="1" smtClean="0"/>
              <a:t>kegiatan</a:t>
            </a:r>
            <a:r>
              <a:rPr lang="en-ID" dirty="0" smtClean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pembelian</a:t>
            </a:r>
            <a:r>
              <a:rPr lang="en-ID" dirty="0"/>
              <a:t> </a:t>
            </a:r>
            <a:r>
              <a:rPr lang="en-ID" dirty="0" err="1"/>
              <a:t>tanah</a:t>
            </a:r>
            <a:r>
              <a:rPr lang="en-ID" dirty="0"/>
              <a:t>, </a:t>
            </a:r>
            <a:r>
              <a:rPr lang="en-ID" dirty="0" err="1"/>
              <a:t>pembangunan</a:t>
            </a:r>
            <a:r>
              <a:rPr lang="en-ID" dirty="0"/>
              <a:t> </a:t>
            </a:r>
            <a:r>
              <a:rPr lang="en-ID" dirty="0" err="1"/>
              <a:t>gedung</a:t>
            </a:r>
            <a:r>
              <a:rPr lang="en-ID" dirty="0"/>
              <a:t>, </a:t>
            </a:r>
            <a:r>
              <a:rPr lang="en-ID" dirty="0" err="1"/>
              <a:t>pembelian</a:t>
            </a:r>
            <a:r>
              <a:rPr lang="en-ID" dirty="0"/>
              <a:t> </a:t>
            </a:r>
            <a:r>
              <a:rPr lang="en-ID" dirty="0" smtClean="0"/>
              <a:t> </a:t>
            </a:r>
            <a:r>
              <a:rPr lang="en-ID" dirty="0" err="1" smtClean="0"/>
              <a:t>kendaraan</a:t>
            </a:r>
            <a:r>
              <a:rPr lang="en-ID" dirty="0"/>
              <a:t>, </a:t>
            </a:r>
            <a:r>
              <a:rPr lang="en-ID" dirty="0" err="1"/>
              <a:t>pemasangan</a:t>
            </a:r>
            <a:r>
              <a:rPr lang="en-ID" dirty="0"/>
              <a:t> </a:t>
            </a:r>
            <a:r>
              <a:rPr lang="en-ID" dirty="0" err="1"/>
              <a:t>listrik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sebagainya</a:t>
            </a:r>
            <a:r>
              <a:rPr lang="en-ID" dirty="0"/>
              <a:t>. </a:t>
            </a:r>
            <a:r>
              <a:rPr lang="en-ID" dirty="0" err="1"/>
              <a:t>Sehubungan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, 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/>
              <a:t>Pasal</a:t>
            </a:r>
            <a:r>
              <a:rPr lang="en-ID" dirty="0"/>
              <a:t> 9 </a:t>
            </a:r>
            <a:r>
              <a:rPr lang="en-ID" dirty="0" err="1"/>
              <a:t>ayat</a:t>
            </a:r>
            <a:r>
              <a:rPr lang="en-ID" dirty="0"/>
              <a:t> (1) </a:t>
            </a:r>
            <a:r>
              <a:rPr lang="en-ID" dirty="0" err="1"/>
              <a:t>disebutkan</a:t>
            </a:r>
            <a:r>
              <a:rPr lang="en-ID" dirty="0"/>
              <a:t>,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awal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, </a:t>
            </a:r>
            <a:r>
              <a:rPr lang="en-ID" dirty="0" err="1" smtClean="0"/>
              <a:t>maka</a:t>
            </a:r>
            <a:r>
              <a:rPr lang="en-ID" dirty="0" smtClean="0"/>
              <a:t> </a:t>
            </a:r>
            <a:r>
              <a:rPr lang="en-ID" dirty="0" err="1"/>
              <a:t>pendiri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wajib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memisahkan</a:t>
            </a:r>
            <a:r>
              <a:rPr lang="en-ID" dirty="0"/>
              <a:t> </a:t>
            </a:r>
            <a:r>
              <a:rPr lang="en-ID" dirty="0" err="1"/>
              <a:t>harta</a:t>
            </a:r>
            <a:r>
              <a:rPr lang="en-ID" dirty="0"/>
              <a:t> </a:t>
            </a:r>
            <a:r>
              <a:rPr lang="en-ID" dirty="0" err="1"/>
              <a:t>kekayaannya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 smtClean="0"/>
              <a:t>kemudian</a:t>
            </a:r>
            <a:r>
              <a:rPr lang="en-ID" dirty="0" smtClean="0"/>
              <a:t> </a:t>
            </a:r>
            <a:r>
              <a:rPr lang="en-ID" dirty="0" err="1"/>
              <a:t>diserahkan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 smtClean="0"/>
              <a:t>yayasan</a:t>
            </a:r>
            <a:r>
              <a:rPr lang="en-ID" dirty="0" smtClean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20283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7213"/>
            <a:ext cx="10515600" cy="5619750"/>
          </a:xfrm>
        </p:spPr>
        <p:txBody>
          <a:bodyPr>
            <a:normAutofit/>
          </a:bodyPr>
          <a:lstStyle/>
          <a:p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Pasal</a:t>
            </a:r>
            <a:r>
              <a:rPr lang="en-ID" dirty="0"/>
              <a:t> 26 </a:t>
            </a:r>
            <a:r>
              <a:rPr lang="en-ID" dirty="0" err="1"/>
              <a:t>ayat</a:t>
            </a:r>
            <a:r>
              <a:rPr lang="en-ID" dirty="0"/>
              <a:t> (2)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 smtClean="0"/>
              <a:t>sumber</a:t>
            </a:r>
            <a:r>
              <a:rPr lang="en-ID" dirty="0" err="1"/>
              <a:t>-</a:t>
            </a:r>
            <a:r>
              <a:rPr lang="en-ID" dirty="0" err="1" smtClean="0"/>
              <a:t>sumber</a:t>
            </a:r>
            <a:r>
              <a:rPr lang="en-ID" dirty="0" smtClean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selain</a:t>
            </a:r>
            <a:r>
              <a:rPr lang="en-ID" dirty="0"/>
              <a:t> </a:t>
            </a:r>
            <a:r>
              <a:rPr lang="en-ID" dirty="0" err="1"/>
              <a:t>berasal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pemisahan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pendiri</a:t>
            </a:r>
            <a:r>
              <a:rPr lang="en-ID" dirty="0"/>
              <a:t>, </a:t>
            </a:r>
            <a:r>
              <a:rPr lang="en-ID" dirty="0" err="1" smtClean="0"/>
              <a:t>yayasan</a:t>
            </a:r>
            <a:r>
              <a:rPr lang="en-ID" dirty="0" smtClean="0"/>
              <a:t> </a:t>
            </a:r>
            <a:r>
              <a:rPr lang="en-ID" dirty="0" err="1"/>
              <a:t>juga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memperoleh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sumbangan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 smtClean="0"/>
              <a:t>bantuan</a:t>
            </a:r>
            <a:r>
              <a:rPr lang="en-ID" dirty="0" smtClean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mengikat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:  </a:t>
            </a:r>
          </a:p>
          <a:p>
            <a:pPr marL="514350" indent="-514350">
              <a:buFont typeface="+mj-lt"/>
              <a:buAutoNum type="alphaLcPeriod"/>
            </a:pPr>
            <a:r>
              <a:rPr lang="en-ID" dirty="0" err="1" smtClean="0"/>
              <a:t>Wakaf</a:t>
            </a:r>
            <a:r>
              <a:rPr lang="en-ID" dirty="0" smtClean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ID" dirty="0" err="1" smtClean="0"/>
              <a:t>hibah</a:t>
            </a:r>
            <a:r>
              <a:rPr lang="en-ID" dirty="0"/>
              <a:t>,  </a:t>
            </a:r>
            <a:endParaRPr lang="en-ID" dirty="0" smtClean="0"/>
          </a:p>
          <a:p>
            <a:pPr marL="514350" indent="-514350">
              <a:buFont typeface="+mj-lt"/>
              <a:buAutoNum type="alphaLcPeriod"/>
            </a:pPr>
            <a:r>
              <a:rPr lang="en-ID" dirty="0" err="1" smtClean="0"/>
              <a:t>wasiat</a:t>
            </a:r>
            <a:r>
              <a:rPr lang="en-ID" dirty="0"/>
              <a:t>,  </a:t>
            </a:r>
          </a:p>
          <a:p>
            <a:pPr marL="514350" indent="-514350">
              <a:buFont typeface="+mj-lt"/>
              <a:buAutoNum type="alphaLcPeriod"/>
            </a:pP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/>
              <a:t>perolehan</a:t>
            </a:r>
            <a:r>
              <a:rPr lang="en-ID" dirty="0"/>
              <a:t> lain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bertentangan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 </a:t>
            </a:r>
            <a:r>
              <a:rPr lang="en-ID" dirty="0" err="1" smtClean="0"/>
              <a:t>dasar</a:t>
            </a:r>
            <a:r>
              <a:rPr lang="en-ID" dirty="0" smtClean="0"/>
              <a:t> </a:t>
            </a:r>
            <a:r>
              <a:rPr lang="en-ID" dirty="0" err="1" smtClean="0"/>
              <a:t>maupun</a:t>
            </a:r>
            <a:r>
              <a:rPr lang="en-ID" dirty="0" smtClean="0"/>
              <a:t> </a:t>
            </a:r>
            <a:r>
              <a:rPr lang="en-ID" dirty="0" err="1"/>
              <a:t>peraturan</a:t>
            </a:r>
            <a:r>
              <a:rPr lang="en-ID" dirty="0"/>
              <a:t> </a:t>
            </a:r>
            <a:r>
              <a:rPr lang="en-ID" dirty="0" err="1"/>
              <a:t>perundang-undangan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32571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2.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Pendirian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 smtClean="0"/>
              <a:t>Adapun</a:t>
            </a:r>
            <a:r>
              <a:rPr lang="en-ID" dirty="0" smtClean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dijabarkan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Pasal</a:t>
            </a:r>
            <a:r>
              <a:rPr lang="en-ID" dirty="0"/>
              <a:t> 3 </a:t>
            </a:r>
            <a:r>
              <a:rPr lang="en-ID" dirty="0" err="1"/>
              <a:t>yaitu</a:t>
            </a:r>
            <a:r>
              <a:rPr lang="en-ID" dirty="0"/>
              <a:t>,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menunjang</a:t>
            </a:r>
            <a:r>
              <a:rPr lang="en-ID" dirty="0"/>
              <a:t> </a:t>
            </a:r>
            <a:r>
              <a:rPr lang="en-ID" dirty="0" err="1"/>
              <a:t>pencapaian</a:t>
            </a:r>
            <a:r>
              <a:rPr lang="en-ID" dirty="0"/>
              <a:t> </a:t>
            </a:r>
            <a:r>
              <a:rPr lang="en-ID" dirty="0" err="1"/>
              <a:t>maksud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smtClean="0"/>
              <a:t> </a:t>
            </a:r>
            <a:r>
              <a:rPr lang="en-ID" dirty="0" err="1" smtClean="0"/>
              <a:t>tujuannya</a:t>
            </a:r>
            <a:r>
              <a:rPr lang="en-ID" dirty="0" smtClean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mendirikan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/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ikut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 smtClean="0"/>
              <a:t>suatu</a:t>
            </a:r>
            <a:r>
              <a:rPr lang="en-ID" dirty="0" smtClean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membagikan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 smtClean="0"/>
              <a:t>usaha</a:t>
            </a:r>
            <a:r>
              <a:rPr lang="en-ID" dirty="0" smtClean="0"/>
              <a:t> </a:t>
            </a:r>
            <a:r>
              <a:rPr lang="en-ID" dirty="0" err="1"/>
              <a:t>kepada</a:t>
            </a:r>
            <a:r>
              <a:rPr lang="en-ID" dirty="0"/>
              <a:t> Pembina, </a:t>
            </a:r>
            <a:r>
              <a:rPr lang="en-ID" dirty="0" err="1"/>
              <a:t>Pengurus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Pengawas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092474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0038"/>
            <a:ext cx="10515600" cy="5876925"/>
          </a:xfrm>
        </p:spPr>
        <p:txBody>
          <a:bodyPr>
            <a:normAutofit fontScale="92500" lnSpcReduction="10000"/>
          </a:bodyPr>
          <a:lstStyle/>
          <a:p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maksud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tujuannya</a:t>
            </a:r>
            <a:r>
              <a:rPr lang="en-ID" dirty="0"/>
              <a:t>, </a:t>
            </a:r>
            <a:r>
              <a:rPr lang="en-ID" dirty="0" err="1"/>
              <a:t>diantaranya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smtClean="0"/>
              <a:t> </a:t>
            </a:r>
            <a:r>
              <a:rPr lang="en-ID" dirty="0" err="1" smtClean="0"/>
              <a:t>bidang</a:t>
            </a:r>
            <a:r>
              <a:rPr lang="en-ID" dirty="0" smtClean="0"/>
              <a:t> </a:t>
            </a:r>
            <a:r>
              <a:rPr lang="en-ID" dirty="0"/>
              <a:t>:  </a:t>
            </a:r>
          </a:p>
          <a:p>
            <a:pPr marL="514350" indent="-514350">
              <a:buFont typeface="+mj-lt"/>
              <a:buAutoNum type="alphaLcPeriod"/>
            </a:pPr>
            <a:r>
              <a:rPr lang="en-ID" dirty="0" err="1" smtClean="0"/>
              <a:t>Sosial</a:t>
            </a:r>
            <a:r>
              <a:rPr lang="en-ID" dirty="0"/>
              <a:t>,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meliputi</a:t>
            </a:r>
            <a:r>
              <a:rPr lang="en-ID" dirty="0"/>
              <a:t> </a:t>
            </a:r>
            <a:r>
              <a:rPr lang="en-ID" dirty="0" err="1"/>
              <a:t>mendirikan</a:t>
            </a:r>
            <a:r>
              <a:rPr lang="en-ID" dirty="0"/>
              <a:t> </a:t>
            </a:r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yatim</a:t>
            </a:r>
            <a:r>
              <a:rPr lang="en-ID" dirty="0"/>
              <a:t> </a:t>
            </a:r>
            <a:r>
              <a:rPr lang="en-ID" dirty="0" err="1"/>
              <a:t>piatu</a:t>
            </a:r>
            <a:r>
              <a:rPr lang="en-ID" dirty="0"/>
              <a:t>, </a:t>
            </a:r>
            <a:r>
              <a:rPr lang="en-ID" dirty="0" err="1" smtClean="0"/>
              <a:t>mendirikan</a:t>
            </a:r>
            <a:r>
              <a:rPr lang="en-ID" dirty="0" smtClean="0"/>
              <a:t> </a:t>
            </a:r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pemeliharaan</a:t>
            </a:r>
            <a:r>
              <a:rPr lang="en-ID" dirty="0"/>
              <a:t> orang yang </a:t>
            </a:r>
            <a:r>
              <a:rPr lang="en-ID" dirty="0" err="1"/>
              <a:t>lanjut</a:t>
            </a:r>
            <a:r>
              <a:rPr lang="en-ID" dirty="0"/>
              <a:t> </a:t>
            </a:r>
            <a:r>
              <a:rPr lang="en-ID" dirty="0" err="1"/>
              <a:t>usia</a:t>
            </a:r>
            <a:r>
              <a:rPr lang="en-ID" dirty="0"/>
              <a:t>, </a:t>
            </a:r>
            <a:r>
              <a:rPr lang="en-ID" dirty="0" err="1"/>
              <a:t>mendirikan</a:t>
            </a:r>
            <a:r>
              <a:rPr lang="en-ID" dirty="0"/>
              <a:t> </a:t>
            </a:r>
            <a:r>
              <a:rPr lang="en-ID" dirty="0" err="1" smtClean="0"/>
              <a:t>sekolah</a:t>
            </a:r>
            <a:r>
              <a:rPr lang="en-ID" dirty="0" smtClean="0"/>
              <a:t> </a:t>
            </a:r>
            <a:r>
              <a:rPr lang="en-ID" dirty="0" err="1"/>
              <a:t>lemah</a:t>
            </a:r>
            <a:r>
              <a:rPr lang="en-ID" dirty="0"/>
              <a:t> mental, </a:t>
            </a:r>
            <a:r>
              <a:rPr lang="en-ID" dirty="0" err="1"/>
              <a:t>pendidikan</a:t>
            </a:r>
            <a:r>
              <a:rPr lang="en-ID" dirty="0"/>
              <a:t> informal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kursus-kursus</a:t>
            </a:r>
            <a:r>
              <a:rPr lang="en-ID" dirty="0"/>
              <a:t> </a:t>
            </a:r>
            <a:r>
              <a:rPr lang="en-ID" dirty="0" err="1" smtClean="0"/>
              <a:t>keterampilan</a:t>
            </a:r>
            <a:r>
              <a:rPr lang="en-ID" dirty="0"/>
              <a:t>, </a:t>
            </a:r>
            <a:r>
              <a:rPr lang="en-ID" dirty="0" err="1"/>
              <a:t>pendidikan</a:t>
            </a:r>
            <a:r>
              <a:rPr lang="en-ID" dirty="0"/>
              <a:t> formal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pendidikan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tingkat</a:t>
            </a:r>
            <a:r>
              <a:rPr lang="en-ID" dirty="0"/>
              <a:t> </a:t>
            </a:r>
            <a:r>
              <a:rPr lang="en-ID" dirty="0" err="1" smtClean="0"/>
              <a:t>kelompok</a:t>
            </a:r>
            <a:r>
              <a:rPr lang="en-ID" dirty="0" smtClean="0"/>
              <a:t> </a:t>
            </a:r>
            <a:r>
              <a:rPr lang="en-ID" dirty="0" err="1"/>
              <a:t>bermain</a:t>
            </a:r>
            <a:r>
              <a:rPr lang="en-ID" dirty="0"/>
              <a:t> </a:t>
            </a:r>
            <a:r>
              <a:rPr lang="en-ID" dirty="0" err="1"/>
              <a:t>sampai</a:t>
            </a:r>
            <a:r>
              <a:rPr lang="en-ID" dirty="0"/>
              <a:t> </a:t>
            </a:r>
            <a:r>
              <a:rPr lang="en-ID" dirty="0" err="1"/>
              <a:t>perguruan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, </a:t>
            </a:r>
            <a:r>
              <a:rPr lang="en-ID" dirty="0" err="1"/>
              <a:t>kesenian</a:t>
            </a:r>
            <a:r>
              <a:rPr lang="en-ID" dirty="0"/>
              <a:t>, </a:t>
            </a:r>
            <a:r>
              <a:rPr lang="en-ID" dirty="0" err="1"/>
              <a:t>olahraga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 smtClean="0"/>
              <a:t>perlindungan</a:t>
            </a:r>
            <a:r>
              <a:rPr lang="en-ID" dirty="0" smtClean="0"/>
              <a:t> </a:t>
            </a:r>
            <a:r>
              <a:rPr lang="en-ID" dirty="0" err="1"/>
              <a:t>konsumen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 yang </a:t>
            </a:r>
            <a:r>
              <a:rPr lang="en-ID" dirty="0" err="1"/>
              <a:t>terkait</a:t>
            </a:r>
            <a:r>
              <a:rPr lang="en-ID" dirty="0"/>
              <a:t>. </a:t>
            </a:r>
            <a:endParaRPr lang="en-ID" dirty="0" smtClean="0"/>
          </a:p>
          <a:p>
            <a:pPr marL="514350" indent="-514350">
              <a:buFont typeface="+mj-lt"/>
              <a:buAutoNum type="alphaLcPeriod"/>
            </a:pPr>
            <a:r>
              <a:rPr lang="en-ID" dirty="0" smtClean="0"/>
              <a:t>b</a:t>
            </a:r>
            <a:r>
              <a:rPr lang="en-ID" dirty="0"/>
              <a:t>. </a:t>
            </a:r>
            <a:r>
              <a:rPr lang="en-ID" dirty="0" err="1"/>
              <a:t>Keagamaan</a:t>
            </a:r>
            <a:r>
              <a:rPr lang="en-ID" dirty="0"/>
              <a:t>,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meliputi</a:t>
            </a:r>
            <a:r>
              <a:rPr lang="en-ID" dirty="0"/>
              <a:t> </a:t>
            </a:r>
            <a:r>
              <a:rPr lang="en-ID" dirty="0" err="1"/>
              <a:t>mendirikan</a:t>
            </a:r>
            <a:r>
              <a:rPr lang="en-ID" dirty="0"/>
              <a:t> </a:t>
            </a:r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ibadah</a:t>
            </a:r>
            <a:r>
              <a:rPr lang="en-ID" dirty="0"/>
              <a:t> </a:t>
            </a:r>
            <a:r>
              <a:rPr lang="en-ID" dirty="0" smtClean="0"/>
              <a:t> (</a:t>
            </a:r>
            <a:r>
              <a:rPr lang="en-ID" dirty="0"/>
              <a:t>masjid, </a:t>
            </a:r>
            <a:r>
              <a:rPr lang="en-ID" dirty="0" err="1"/>
              <a:t>vihara</a:t>
            </a:r>
            <a:r>
              <a:rPr lang="en-ID" dirty="0"/>
              <a:t>, </a:t>
            </a:r>
            <a:r>
              <a:rPr lang="en-ID" dirty="0" err="1"/>
              <a:t>gereja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klenteng</a:t>
            </a:r>
            <a:r>
              <a:rPr lang="en-ID" dirty="0"/>
              <a:t>), </a:t>
            </a:r>
            <a:r>
              <a:rPr lang="en-ID" dirty="0" err="1"/>
              <a:t>pesantren</a:t>
            </a:r>
            <a:r>
              <a:rPr lang="en-ID" dirty="0"/>
              <a:t>, </a:t>
            </a:r>
            <a:r>
              <a:rPr lang="en-ID" dirty="0" err="1"/>
              <a:t>pemeliharaan</a:t>
            </a:r>
            <a:r>
              <a:rPr lang="en-ID" dirty="0"/>
              <a:t> </a:t>
            </a:r>
            <a:r>
              <a:rPr lang="en-ID" dirty="0" err="1"/>
              <a:t>taman</a:t>
            </a:r>
            <a:r>
              <a:rPr lang="en-ID" dirty="0"/>
              <a:t> </a:t>
            </a:r>
            <a:r>
              <a:rPr lang="en-ID" dirty="0" err="1" smtClean="0"/>
              <a:t>makam</a:t>
            </a:r>
            <a:r>
              <a:rPr lang="en-ID" dirty="0"/>
              <a:t>, </a:t>
            </a:r>
            <a:r>
              <a:rPr lang="en-ID" dirty="0" err="1"/>
              <a:t>menyalurkan</a:t>
            </a:r>
            <a:r>
              <a:rPr lang="en-ID" dirty="0"/>
              <a:t> </a:t>
            </a:r>
            <a:r>
              <a:rPr lang="en-ID" dirty="0" err="1"/>
              <a:t>infaq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sedekah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 </a:t>
            </a:r>
            <a:r>
              <a:rPr lang="en-ID" dirty="0" smtClean="0"/>
              <a:t> yang </a:t>
            </a:r>
            <a:r>
              <a:rPr lang="en-ID" dirty="0" err="1"/>
              <a:t>terkait</a:t>
            </a:r>
            <a:r>
              <a:rPr lang="en-ID" dirty="0"/>
              <a:t>. </a:t>
            </a:r>
            <a:endParaRPr lang="en-ID" dirty="0" smtClean="0"/>
          </a:p>
          <a:p>
            <a:pPr marL="514350" indent="-514350">
              <a:buFont typeface="+mj-lt"/>
              <a:buAutoNum type="alphaLcPeriod"/>
            </a:pPr>
            <a:r>
              <a:rPr lang="en-ID" dirty="0" err="1" smtClean="0"/>
              <a:t>Kemanusiaan</a:t>
            </a:r>
            <a:r>
              <a:rPr lang="en-ID" dirty="0"/>
              <a:t>,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meliputi</a:t>
            </a:r>
            <a:r>
              <a:rPr lang="en-ID" dirty="0"/>
              <a:t> </a:t>
            </a:r>
            <a:r>
              <a:rPr lang="en-ID" dirty="0" err="1"/>
              <a:t>mendirikan</a:t>
            </a:r>
            <a:r>
              <a:rPr lang="en-ID" dirty="0"/>
              <a:t> </a:t>
            </a:r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 smtClean="0"/>
              <a:t>sakit</a:t>
            </a:r>
            <a:r>
              <a:rPr lang="en-ID" dirty="0" smtClean="0"/>
              <a:t>, </a:t>
            </a:r>
            <a:r>
              <a:rPr lang="en-ID" dirty="0" err="1" smtClean="0"/>
              <a:t>mendirikan</a:t>
            </a:r>
            <a:r>
              <a:rPr lang="en-ID" dirty="0" smtClean="0"/>
              <a:t> </a:t>
            </a:r>
            <a:r>
              <a:rPr lang="en-ID" dirty="0" err="1"/>
              <a:t>poliklinik</a:t>
            </a:r>
            <a:r>
              <a:rPr lang="en-ID" dirty="0"/>
              <a:t>, </a:t>
            </a:r>
            <a:r>
              <a:rPr lang="en-ID" dirty="0" err="1"/>
              <a:t>mendirikan</a:t>
            </a:r>
            <a:r>
              <a:rPr lang="en-ID" dirty="0"/>
              <a:t> </a:t>
            </a:r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singgah</a:t>
            </a:r>
            <a:r>
              <a:rPr lang="en-ID" dirty="0"/>
              <a:t>, </a:t>
            </a:r>
            <a:r>
              <a:rPr lang="en-ID" dirty="0" err="1"/>
              <a:t>pelayanan</a:t>
            </a:r>
            <a:r>
              <a:rPr lang="en-ID" dirty="0"/>
              <a:t> </a:t>
            </a:r>
            <a:r>
              <a:rPr lang="en-ID" dirty="0" err="1"/>
              <a:t>jenazah</a:t>
            </a:r>
            <a:r>
              <a:rPr lang="en-ID" dirty="0"/>
              <a:t>, </a:t>
            </a:r>
            <a:r>
              <a:rPr lang="en-ID" dirty="0" err="1" smtClean="0"/>
              <a:t>penampungan</a:t>
            </a:r>
            <a:r>
              <a:rPr lang="en-ID" dirty="0" smtClean="0"/>
              <a:t> </a:t>
            </a:r>
            <a:r>
              <a:rPr lang="en-ID" dirty="0" err="1"/>
              <a:t>pengungsi</a:t>
            </a:r>
            <a:r>
              <a:rPr lang="en-ID" dirty="0"/>
              <a:t>,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asasi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hidup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 smtClean="0"/>
              <a:t>kegiatan</a:t>
            </a:r>
            <a:r>
              <a:rPr lang="en-ID" dirty="0" smtClean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 yang </a:t>
            </a:r>
            <a:r>
              <a:rPr lang="en-ID" dirty="0" err="1"/>
              <a:t>terkait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582728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dirty="0"/>
              <a:t>3. </a:t>
            </a:r>
            <a:r>
              <a:rPr lang="en-ID" dirty="0" err="1"/>
              <a:t>Organisasi</a:t>
            </a:r>
            <a:r>
              <a:rPr lang="en-ID" dirty="0"/>
              <a:t> yang </a:t>
            </a:r>
            <a:r>
              <a:rPr lang="en-ID" dirty="0" err="1"/>
              <a:t>Teratur</a:t>
            </a:r>
            <a:r>
              <a:rPr lang="en-ID" dirty="0"/>
              <a:t> 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D" dirty="0" err="1" smtClean="0"/>
              <a:t>Badan</a:t>
            </a:r>
            <a:r>
              <a:rPr lang="en-ID" dirty="0" smtClean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konstruksi</a:t>
            </a:r>
            <a:r>
              <a:rPr lang="en-ID" dirty="0"/>
              <a:t> </a:t>
            </a:r>
            <a:r>
              <a:rPr lang="en-ID" dirty="0" err="1"/>
              <a:t>yuridis</a:t>
            </a:r>
            <a:r>
              <a:rPr lang="en-ID" dirty="0"/>
              <a:t>.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 smtClean="0"/>
              <a:t>hukum</a:t>
            </a:r>
            <a:r>
              <a:rPr lang="en-ID" dirty="0" smtClean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perbuatan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perantaraan</a:t>
            </a:r>
            <a:r>
              <a:rPr lang="en-ID" dirty="0"/>
              <a:t> </a:t>
            </a:r>
            <a:r>
              <a:rPr lang="en-ID" dirty="0" err="1" smtClean="0"/>
              <a:t>organnya</a:t>
            </a:r>
            <a:r>
              <a:rPr lang="en-ID" dirty="0"/>
              <a:t>. </a:t>
            </a:r>
            <a:r>
              <a:rPr lang="en-ID" dirty="0" err="1"/>
              <a:t>Segala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kewenangan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kewajiban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para organ </a:t>
            </a:r>
            <a:r>
              <a:rPr lang="en-ID" dirty="0" err="1" smtClean="0"/>
              <a:t>ditentukan</a:t>
            </a:r>
            <a:r>
              <a:rPr lang="en-ID" dirty="0" smtClean="0"/>
              <a:t> </a:t>
            </a:r>
            <a:r>
              <a:rPr lang="en-ID" dirty="0"/>
              <a:t>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peraturan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 smtClean="0"/>
              <a:t>rapat</a:t>
            </a:r>
            <a:r>
              <a:rPr lang="en-ID" dirty="0" smtClean="0"/>
              <a:t> </a:t>
            </a:r>
            <a:r>
              <a:rPr lang="en-ID" dirty="0" err="1"/>
              <a:t>anggota</a:t>
            </a:r>
            <a:r>
              <a:rPr lang="en-ID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861824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4. </a:t>
            </a:r>
            <a:r>
              <a:rPr lang="en-ID" dirty="0" err="1"/>
              <a:t>Akta</a:t>
            </a:r>
            <a:r>
              <a:rPr lang="en-ID" dirty="0"/>
              <a:t> </a:t>
            </a:r>
            <a:r>
              <a:rPr lang="en-ID" dirty="0" err="1"/>
              <a:t>Pendirian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D" dirty="0" err="1"/>
              <a:t>Lahirnya</a:t>
            </a:r>
            <a:r>
              <a:rPr lang="en-ID" dirty="0"/>
              <a:t> </a:t>
            </a:r>
            <a:r>
              <a:rPr lang="en-ID" dirty="0" err="1"/>
              <a:t>Undang-Undang</a:t>
            </a:r>
            <a:r>
              <a:rPr lang="en-ID" dirty="0"/>
              <a:t> No. 28 </a:t>
            </a:r>
            <a:r>
              <a:rPr lang="en-ID" dirty="0" err="1"/>
              <a:t>Tahun</a:t>
            </a:r>
            <a:r>
              <a:rPr lang="en-ID" dirty="0"/>
              <a:t> 2004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smtClean="0"/>
              <a:t> </a:t>
            </a:r>
            <a:r>
              <a:rPr lang="en-ID" dirty="0" err="1" smtClean="0"/>
              <a:t>mewajibkan</a:t>
            </a:r>
            <a:r>
              <a:rPr lang="en-ID" dirty="0" smtClean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pendirian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haru</a:t>
            </a:r>
            <a:r>
              <a:rPr lang="en-ID" dirty="0"/>
              <a:t> </a:t>
            </a:r>
            <a:r>
              <a:rPr lang="en-ID" dirty="0" err="1"/>
              <a:t>dibuat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format </a:t>
            </a:r>
            <a:r>
              <a:rPr lang="en-ID" dirty="0" err="1"/>
              <a:t>baku</a:t>
            </a:r>
            <a:r>
              <a:rPr lang="en-ID" dirty="0"/>
              <a:t> </a:t>
            </a:r>
            <a:r>
              <a:rPr lang="en-ID" dirty="0" err="1" smtClean="0"/>
              <a:t>berupa</a:t>
            </a:r>
            <a:r>
              <a:rPr lang="en-ID" dirty="0" smtClean="0"/>
              <a:t> </a:t>
            </a:r>
            <a:r>
              <a:rPr lang="en-ID" dirty="0" err="1"/>
              <a:t>akta</a:t>
            </a:r>
            <a:r>
              <a:rPr lang="en-ID" dirty="0"/>
              <a:t> yang </a:t>
            </a:r>
            <a:r>
              <a:rPr lang="en-ID" dirty="0" err="1"/>
              <a:t>autentik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notaris</a:t>
            </a:r>
            <a:r>
              <a:rPr lang="en-ID" dirty="0"/>
              <a:t>. </a:t>
            </a:r>
            <a:r>
              <a:rPr lang="en-ID" dirty="0" err="1"/>
              <a:t>Akta</a:t>
            </a:r>
            <a:r>
              <a:rPr lang="en-ID" dirty="0"/>
              <a:t> </a:t>
            </a:r>
            <a:r>
              <a:rPr lang="en-ID" dirty="0" err="1"/>
              <a:t>autentik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surat</a:t>
            </a:r>
            <a:r>
              <a:rPr lang="en-ID" dirty="0"/>
              <a:t> </a:t>
            </a:r>
            <a:r>
              <a:rPr lang="en-ID" dirty="0" smtClean="0"/>
              <a:t>yang </a:t>
            </a:r>
            <a:r>
              <a:rPr lang="en-ID" dirty="0" err="1"/>
              <a:t>dibuat</a:t>
            </a:r>
            <a:r>
              <a:rPr lang="en-ID" dirty="0"/>
              <a:t> </a:t>
            </a:r>
            <a:r>
              <a:rPr lang="en-ID" dirty="0" err="1"/>
              <a:t>menurut</a:t>
            </a:r>
            <a:r>
              <a:rPr lang="en-ID" dirty="0"/>
              <a:t> </a:t>
            </a:r>
            <a:r>
              <a:rPr lang="en-ID" dirty="0" err="1"/>
              <a:t>ketentuan</a:t>
            </a:r>
            <a:r>
              <a:rPr lang="en-ID" dirty="0"/>
              <a:t>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dihadapan</a:t>
            </a:r>
            <a:r>
              <a:rPr lang="en-ID" dirty="0"/>
              <a:t> </a:t>
            </a:r>
            <a:r>
              <a:rPr lang="en-ID" dirty="0" err="1"/>
              <a:t>pejabat</a:t>
            </a:r>
            <a:r>
              <a:rPr lang="en-ID" dirty="0"/>
              <a:t> </a:t>
            </a:r>
            <a:r>
              <a:rPr lang="en-ID" dirty="0" err="1" smtClean="0"/>
              <a:t>umum</a:t>
            </a:r>
            <a:r>
              <a:rPr lang="en-ID" dirty="0" smtClean="0"/>
              <a:t> </a:t>
            </a:r>
            <a:r>
              <a:rPr lang="en-ID" dirty="0"/>
              <a:t>yang </a:t>
            </a:r>
            <a:r>
              <a:rPr lang="en-ID" dirty="0" err="1"/>
              <a:t>berkuasa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surat</a:t>
            </a:r>
            <a:r>
              <a:rPr lang="en-ID" dirty="0"/>
              <a:t> </a:t>
            </a:r>
            <a:r>
              <a:rPr lang="en-ID" dirty="0" err="1" smtClean="0"/>
              <a:t>itu</a:t>
            </a:r>
            <a:r>
              <a:rPr lang="en-ID" dirty="0" smtClean="0"/>
              <a:t>.</a:t>
            </a:r>
          </a:p>
          <a:p>
            <a:pPr algn="just"/>
            <a:r>
              <a:rPr lang="en-ID" dirty="0" err="1"/>
              <a:t>Doktrin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pun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/>
              <a:t>ketentuan</a:t>
            </a:r>
            <a:r>
              <a:rPr lang="en-ID" dirty="0"/>
              <a:t> yang </a:t>
            </a:r>
            <a:r>
              <a:rPr lang="en-ID" dirty="0" err="1"/>
              <a:t>digariskan</a:t>
            </a:r>
            <a:r>
              <a:rPr lang="en-ID" dirty="0"/>
              <a:t> </a:t>
            </a:r>
            <a:r>
              <a:rPr lang="en-ID" dirty="0" err="1"/>
              <a:t>Pasal</a:t>
            </a:r>
            <a:r>
              <a:rPr lang="en-ID" dirty="0"/>
              <a:t> 1868 </a:t>
            </a:r>
            <a:r>
              <a:rPr lang="en-ID" dirty="0" err="1"/>
              <a:t>KUHPerdata</a:t>
            </a:r>
            <a:r>
              <a:rPr lang="en-ID" dirty="0"/>
              <a:t>,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akta</a:t>
            </a:r>
            <a:r>
              <a:rPr lang="en-ID" dirty="0"/>
              <a:t> </a:t>
            </a:r>
            <a:r>
              <a:rPr lang="en-ID" dirty="0" err="1"/>
              <a:t>autentik</a:t>
            </a:r>
            <a:r>
              <a:rPr lang="en-ID" dirty="0"/>
              <a:t> </a:t>
            </a:r>
            <a:r>
              <a:rPr lang="en-ID" dirty="0" err="1"/>
              <a:t>ialah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akta</a:t>
            </a:r>
            <a:r>
              <a:rPr lang="en-ID" dirty="0"/>
              <a:t> yang </a:t>
            </a:r>
            <a:r>
              <a:rPr lang="en-ID" dirty="0" err="1"/>
              <a:t>dibuat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yang </a:t>
            </a:r>
            <a:r>
              <a:rPr lang="en-ID" dirty="0" err="1"/>
              <a:t>ditentukan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 smtClean="0"/>
              <a:t>undang-undang</a:t>
            </a:r>
            <a:r>
              <a:rPr lang="en-ID" dirty="0"/>
              <a:t>,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dihadapan</a:t>
            </a:r>
            <a:r>
              <a:rPr lang="en-ID" dirty="0"/>
              <a:t> </a:t>
            </a:r>
            <a:r>
              <a:rPr lang="en-ID" dirty="0" err="1"/>
              <a:t>pejabat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 yang </a:t>
            </a:r>
            <a:r>
              <a:rPr lang="en-ID" dirty="0" err="1"/>
              <a:t>berkuasa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smtClean="0"/>
              <a:t>di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akta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dibuat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03679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smtClean="0"/>
              <a:t> </a:t>
            </a:r>
            <a:r>
              <a:rPr lang="en-ID" dirty="0" err="1" smtClean="0"/>
              <a:t>Beberapa</a:t>
            </a:r>
            <a:r>
              <a:rPr lang="en-ID" dirty="0" smtClean="0"/>
              <a:t> </a:t>
            </a:r>
            <a:r>
              <a:rPr lang="en-ID" dirty="0" err="1" smtClean="0"/>
              <a:t>pasal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KUHPerdata</a:t>
            </a:r>
            <a:r>
              <a:rPr lang="en-ID" dirty="0" smtClean="0"/>
              <a:t> </a:t>
            </a:r>
            <a:r>
              <a:rPr lang="en-ID" dirty="0" err="1" smtClean="0"/>
              <a:t>menyebut</a:t>
            </a:r>
            <a:r>
              <a:rPr lang="en-ID" dirty="0" smtClean="0"/>
              <a:t> </a:t>
            </a:r>
            <a:r>
              <a:rPr lang="en-ID" dirty="0" err="1" smtClean="0"/>
              <a:t>yayasan</a:t>
            </a:r>
            <a:r>
              <a:rPr lang="en-ID" dirty="0" smtClean="0"/>
              <a:t> </a:t>
            </a:r>
            <a:r>
              <a:rPr lang="en-ID" dirty="0" err="1" smtClean="0"/>
              <a:t>sebagai</a:t>
            </a:r>
            <a:r>
              <a:rPr lang="en-ID" dirty="0" smtClean="0"/>
              <a:t> </a:t>
            </a:r>
            <a:r>
              <a:rPr lang="en-ID" dirty="0" err="1" smtClean="0"/>
              <a:t>lembaga</a:t>
            </a:r>
            <a:r>
              <a:rPr lang="en-ID" dirty="0" smtClean="0"/>
              <a:t> </a:t>
            </a:r>
            <a:r>
              <a:rPr lang="en-ID" dirty="0" err="1" smtClean="0"/>
              <a:t>diantaranya</a:t>
            </a:r>
            <a:r>
              <a:rPr lang="en-ID" dirty="0" smtClean="0"/>
              <a:t> </a:t>
            </a:r>
            <a:r>
              <a:rPr lang="en-ID" dirty="0" err="1" smtClean="0"/>
              <a:t>Pasal</a:t>
            </a:r>
            <a:r>
              <a:rPr lang="en-ID" dirty="0" smtClean="0"/>
              <a:t> 365, 899, 900,  </a:t>
            </a:r>
            <a:r>
              <a:rPr lang="en-ID" dirty="0" err="1" smtClean="0"/>
              <a:t>dan</a:t>
            </a:r>
            <a:r>
              <a:rPr lang="en-ID" dirty="0" smtClean="0"/>
              <a:t> 1680 yang </a:t>
            </a:r>
            <a:r>
              <a:rPr lang="en-ID" dirty="0" err="1" smtClean="0"/>
              <a:t>berbunyi</a:t>
            </a:r>
            <a:r>
              <a:rPr lang="en-ID" dirty="0" smtClean="0"/>
              <a:t> :</a:t>
            </a:r>
          </a:p>
          <a:p>
            <a:pPr algn="just"/>
            <a:r>
              <a:rPr lang="en-ID" dirty="0" err="1" smtClean="0"/>
              <a:t>Pasal</a:t>
            </a:r>
            <a:r>
              <a:rPr lang="en-ID" dirty="0" smtClean="0"/>
              <a:t> 365 :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segala</a:t>
            </a:r>
            <a:r>
              <a:rPr lang="en-ID" dirty="0" smtClean="0"/>
              <a:t> </a:t>
            </a:r>
            <a:r>
              <a:rPr lang="en-ID" dirty="0" err="1" smtClean="0"/>
              <a:t>hal</a:t>
            </a:r>
            <a:r>
              <a:rPr lang="en-ID" dirty="0" smtClean="0"/>
              <a:t>, </a:t>
            </a:r>
            <a:r>
              <a:rPr lang="en-ID" dirty="0" err="1" smtClean="0"/>
              <a:t>bila</a:t>
            </a:r>
            <a:r>
              <a:rPr lang="en-ID" dirty="0" smtClean="0"/>
              <a:t> Hakim </a:t>
            </a:r>
            <a:r>
              <a:rPr lang="en-ID" dirty="0" err="1" smtClean="0"/>
              <a:t>harus</a:t>
            </a:r>
            <a:r>
              <a:rPr lang="en-ID" dirty="0" smtClean="0"/>
              <a:t> </a:t>
            </a:r>
            <a:r>
              <a:rPr lang="en-ID" dirty="0" err="1" smtClean="0"/>
              <a:t>mengangkat</a:t>
            </a:r>
            <a:r>
              <a:rPr lang="en-ID" dirty="0" smtClean="0"/>
              <a:t> </a:t>
            </a:r>
            <a:r>
              <a:rPr lang="en-ID" dirty="0" err="1" smtClean="0"/>
              <a:t>seorang</a:t>
            </a:r>
            <a:r>
              <a:rPr lang="en-ID" dirty="0" smtClean="0"/>
              <a:t> </a:t>
            </a:r>
            <a:r>
              <a:rPr lang="en-ID" dirty="0" err="1" smtClean="0"/>
              <a:t>wali</a:t>
            </a:r>
            <a:r>
              <a:rPr lang="en-ID" dirty="0" smtClean="0"/>
              <a:t>, </a:t>
            </a:r>
            <a:r>
              <a:rPr lang="en-ID" dirty="0" err="1" smtClean="0"/>
              <a:t>maka</a:t>
            </a:r>
            <a:r>
              <a:rPr lang="en-ID" dirty="0" smtClean="0"/>
              <a:t> </a:t>
            </a:r>
            <a:r>
              <a:rPr lang="en-ID" dirty="0" err="1" smtClean="0"/>
              <a:t>perwalian</a:t>
            </a:r>
            <a:r>
              <a:rPr lang="en-ID" dirty="0" smtClean="0"/>
              <a:t> </a:t>
            </a:r>
            <a:r>
              <a:rPr lang="en-ID" dirty="0" err="1" smtClean="0"/>
              <a:t>itu</a:t>
            </a:r>
            <a:r>
              <a:rPr lang="en-ID" dirty="0" smtClean="0"/>
              <a:t> </a:t>
            </a:r>
            <a:r>
              <a:rPr lang="en-ID" dirty="0" err="1" smtClean="0"/>
              <a:t>boleh</a:t>
            </a:r>
            <a:r>
              <a:rPr lang="en-ID" dirty="0" smtClean="0"/>
              <a:t> </a:t>
            </a:r>
            <a:r>
              <a:rPr lang="en-ID" dirty="0" err="1" smtClean="0"/>
              <a:t>diperintahkan</a:t>
            </a:r>
            <a:r>
              <a:rPr lang="en-ID" dirty="0" smtClean="0"/>
              <a:t> </a:t>
            </a:r>
            <a:r>
              <a:rPr lang="en-ID" dirty="0" err="1" smtClean="0"/>
              <a:t>kepada</a:t>
            </a:r>
            <a:r>
              <a:rPr lang="en-ID" dirty="0" smtClean="0"/>
              <a:t> </a:t>
            </a:r>
            <a:r>
              <a:rPr lang="en-ID" dirty="0" err="1" smtClean="0"/>
              <a:t>perkumpulan</a:t>
            </a:r>
            <a:r>
              <a:rPr lang="en-ID" dirty="0" smtClean="0"/>
              <a:t> </a:t>
            </a:r>
            <a:r>
              <a:rPr lang="en-ID" dirty="0" err="1" smtClean="0"/>
              <a:t>berbadan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r>
              <a:rPr lang="en-ID" dirty="0" smtClean="0"/>
              <a:t> yang </a:t>
            </a:r>
            <a:r>
              <a:rPr lang="en-ID" dirty="0" err="1" smtClean="0"/>
              <a:t>berkedudukan</a:t>
            </a:r>
            <a:r>
              <a:rPr lang="en-ID" dirty="0" smtClean="0"/>
              <a:t> di Indonesia, </a:t>
            </a:r>
            <a:r>
              <a:rPr lang="en-ID" dirty="0" err="1" smtClean="0"/>
              <a:t>kepada</a:t>
            </a:r>
            <a:r>
              <a:rPr lang="en-ID" dirty="0" smtClean="0"/>
              <a:t> </a:t>
            </a:r>
            <a:r>
              <a:rPr lang="en-ID" dirty="0" err="1" smtClean="0"/>
              <a:t>suatu</a:t>
            </a:r>
            <a:r>
              <a:rPr lang="en-ID" dirty="0" smtClean="0"/>
              <a:t> </a:t>
            </a:r>
            <a:r>
              <a:rPr lang="en-ID" dirty="0" err="1" smtClean="0"/>
              <a:t>yayasan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kepada</a:t>
            </a:r>
            <a:r>
              <a:rPr lang="en-ID" dirty="0" smtClean="0"/>
              <a:t> </a:t>
            </a:r>
            <a:r>
              <a:rPr lang="en-ID" dirty="0" err="1" smtClean="0"/>
              <a:t>lembaga</a:t>
            </a:r>
            <a:r>
              <a:rPr lang="en-ID" dirty="0" smtClean="0"/>
              <a:t> </a:t>
            </a:r>
            <a:r>
              <a:rPr lang="en-ID" dirty="0" err="1" smtClean="0"/>
              <a:t>sosial</a:t>
            </a:r>
            <a:r>
              <a:rPr lang="en-ID" dirty="0" smtClean="0"/>
              <a:t> yang </a:t>
            </a:r>
            <a:r>
              <a:rPr lang="en-ID" dirty="0" err="1" smtClean="0"/>
              <a:t>berkedudukan</a:t>
            </a:r>
            <a:r>
              <a:rPr lang="en-ID" dirty="0" smtClean="0"/>
              <a:t> di Indonesia yang </a:t>
            </a:r>
            <a:r>
              <a:rPr lang="en-ID" dirty="0" err="1" smtClean="0"/>
              <a:t>menurut</a:t>
            </a:r>
            <a:r>
              <a:rPr lang="en-ID" dirty="0" smtClean="0"/>
              <a:t> </a:t>
            </a:r>
            <a:r>
              <a:rPr lang="en-ID" dirty="0" err="1" smtClean="0"/>
              <a:t>anggaran</a:t>
            </a:r>
            <a:r>
              <a:rPr lang="en-ID" dirty="0" smtClean="0"/>
              <a:t> </a:t>
            </a:r>
            <a:r>
              <a:rPr lang="en-ID" dirty="0" err="1" smtClean="0"/>
              <a:t>dasarnya</a:t>
            </a:r>
            <a:r>
              <a:rPr lang="en-ID" dirty="0" smtClean="0"/>
              <a:t>, </a:t>
            </a:r>
            <a:r>
              <a:rPr lang="en-ID" dirty="0" err="1" smtClean="0"/>
              <a:t>akta</a:t>
            </a:r>
            <a:r>
              <a:rPr lang="en-ID" dirty="0" smtClean="0"/>
              <a:t> </a:t>
            </a:r>
            <a:r>
              <a:rPr lang="en-ID" dirty="0" err="1" smtClean="0"/>
              <a:t>pendiriannya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reglemennya</a:t>
            </a:r>
            <a:r>
              <a:rPr lang="en-ID" dirty="0" smtClean="0"/>
              <a:t> </a:t>
            </a:r>
            <a:r>
              <a:rPr lang="en-ID" dirty="0" err="1" smtClean="0"/>
              <a:t>mengatur</a:t>
            </a:r>
            <a:r>
              <a:rPr lang="en-ID" dirty="0" smtClean="0"/>
              <a:t> </a:t>
            </a:r>
            <a:r>
              <a:rPr lang="en-ID" dirty="0" err="1" smtClean="0"/>
              <a:t>pemeliharaan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r>
              <a:rPr lang="en-ID" dirty="0" smtClean="0"/>
              <a:t> </a:t>
            </a:r>
            <a:r>
              <a:rPr lang="en-ID" dirty="0" err="1" smtClean="0"/>
              <a:t>belum</a:t>
            </a:r>
            <a:r>
              <a:rPr lang="en-ID" dirty="0" smtClean="0"/>
              <a:t> </a:t>
            </a:r>
            <a:r>
              <a:rPr lang="en-ID" dirty="0" err="1" smtClean="0"/>
              <a:t>dewasa</a:t>
            </a:r>
            <a:r>
              <a:rPr lang="en-ID" dirty="0" smtClean="0"/>
              <a:t>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waktu</a:t>
            </a:r>
            <a:r>
              <a:rPr lang="en-ID" dirty="0" smtClean="0"/>
              <a:t> yang lama.</a:t>
            </a:r>
          </a:p>
          <a:p>
            <a:pPr algn="just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178003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899" y="257175"/>
            <a:ext cx="11587163" cy="645795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akta</a:t>
            </a:r>
            <a:r>
              <a:rPr lang="en-ID" dirty="0"/>
              <a:t> </a:t>
            </a:r>
            <a:r>
              <a:rPr lang="en-ID" dirty="0" err="1"/>
              <a:t>pendirian</a:t>
            </a:r>
            <a:r>
              <a:rPr lang="en-ID" dirty="0"/>
              <a:t> </a:t>
            </a:r>
            <a:r>
              <a:rPr lang="en-ID" dirty="0" err="1"/>
              <a:t>memuat</a:t>
            </a:r>
            <a:r>
              <a:rPr lang="en-ID" dirty="0"/>
              <a:t> </a:t>
            </a:r>
            <a:r>
              <a:rPr lang="en-ID" dirty="0" err="1"/>
              <a:t>aturan-aturan</a:t>
            </a:r>
            <a:r>
              <a:rPr lang="en-ID" dirty="0"/>
              <a:t>,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penunjukan</a:t>
            </a:r>
            <a:r>
              <a:rPr lang="en-ID" dirty="0"/>
              <a:t> </a:t>
            </a:r>
            <a:r>
              <a:rPr lang="en-ID" dirty="0" smtClean="0"/>
              <a:t>para </a:t>
            </a:r>
            <a:r>
              <a:rPr lang="en-ID" dirty="0" err="1"/>
              <a:t>pengurus</a:t>
            </a:r>
            <a:r>
              <a:rPr lang="en-ID" dirty="0"/>
              <a:t>, </a:t>
            </a:r>
            <a:r>
              <a:rPr lang="en-ID" dirty="0" err="1"/>
              <a:t>ketentuan</a:t>
            </a:r>
            <a:r>
              <a:rPr lang="en-ID" dirty="0"/>
              <a:t> </a:t>
            </a:r>
            <a:r>
              <a:rPr lang="en-ID" dirty="0" err="1"/>
              <a:t>penggantian</a:t>
            </a:r>
            <a:r>
              <a:rPr lang="en-ID" dirty="0"/>
              <a:t> </a:t>
            </a:r>
            <a:r>
              <a:rPr lang="en-ID" dirty="0" err="1"/>
              <a:t>anggota</a:t>
            </a:r>
            <a:r>
              <a:rPr lang="en-ID" dirty="0"/>
              <a:t> </a:t>
            </a:r>
            <a:r>
              <a:rPr lang="en-ID" dirty="0" err="1"/>
              <a:t>pengurus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wewenang</a:t>
            </a:r>
            <a:r>
              <a:rPr lang="en-ID" dirty="0"/>
              <a:t> </a:t>
            </a:r>
            <a:r>
              <a:rPr lang="en-ID" dirty="0" err="1" smtClean="0"/>
              <a:t>serta</a:t>
            </a:r>
            <a:r>
              <a:rPr lang="en-ID" dirty="0" smtClean="0"/>
              <a:t> </a:t>
            </a:r>
            <a:r>
              <a:rPr lang="en-ID" dirty="0" err="1"/>
              <a:t>kewajiban</a:t>
            </a:r>
            <a:r>
              <a:rPr lang="en-ID" dirty="0"/>
              <a:t> </a:t>
            </a:r>
            <a:r>
              <a:rPr lang="en-ID" dirty="0" err="1"/>
              <a:t>pengurus</a:t>
            </a:r>
            <a:r>
              <a:rPr lang="en-ID" dirty="0"/>
              <a:t>.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akta</a:t>
            </a:r>
            <a:r>
              <a:rPr lang="en-ID" dirty="0"/>
              <a:t> </a:t>
            </a:r>
            <a:r>
              <a:rPr lang="en-ID" dirty="0" err="1"/>
              <a:t>pendiriannya</a:t>
            </a:r>
            <a:r>
              <a:rPr lang="en-ID" dirty="0"/>
              <a:t> </a:t>
            </a:r>
            <a:r>
              <a:rPr lang="en-ID" dirty="0" err="1"/>
              <a:t>memuat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smtClean="0"/>
              <a:t>yang </a:t>
            </a:r>
            <a:r>
              <a:rPr lang="en-ID" dirty="0" err="1"/>
              <a:t>memuat</a:t>
            </a:r>
            <a:r>
              <a:rPr lang="en-ID" dirty="0"/>
              <a:t> pula :  </a:t>
            </a:r>
          </a:p>
          <a:p>
            <a:pPr marL="514350" indent="-514350">
              <a:buFont typeface="+mj-lt"/>
              <a:buAutoNum type="alphaLcPeriod"/>
            </a:pPr>
            <a:r>
              <a:rPr lang="en-ID" dirty="0" smtClean="0"/>
              <a:t>Nama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kedudukan</a:t>
            </a:r>
            <a:r>
              <a:rPr lang="en-ID" dirty="0"/>
              <a:t>, </a:t>
            </a:r>
            <a:endParaRPr lang="en-ID" dirty="0" smtClean="0"/>
          </a:p>
          <a:p>
            <a:pPr marL="514350" indent="-514350">
              <a:buFont typeface="+mj-lt"/>
              <a:buAutoNum type="alphaLcPeriod"/>
            </a:pPr>
            <a:r>
              <a:rPr lang="en-ID" dirty="0" err="1" smtClean="0"/>
              <a:t>Maksud</a:t>
            </a:r>
            <a:r>
              <a:rPr lang="en-ID" dirty="0" smtClean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maksud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 smtClean="0"/>
              <a:t>tersebut</a:t>
            </a:r>
            <a:r>
              <a:rPr lang="en-ID" dirty="0"/>
              <a:t>,  </a:t>
            </a:r>
            <a:endParaRPr lang="en-ID" dirty="0" smtClean="0"/>
          </a:p>
          <a:p>
            <a:pPr marL="514350" indent="-514350">
              <a:buFont typeface="+mj-lt"/>
              <a:buAutoNum type="alphaLcPeriod"/>
            </a:pPr>
            <a:r>
              <a:rPr lang="en-ID" dirty="0" err="1" smtClean="0"/>
              <a:t>Jangka</a:t>
            </a:r>
            <a:r>
              <a:rPr lang="en-ID" dirty="0" smtClean="0"/>
              <a:t>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pendirian</a:t>
            </a:r>
            <a:r>
              <a:rPr lang="en-ID" dirty="0"/>
              <a:t>, </a:t>
            </a:r>
            <a:endParaRPr lang="en-ID" dirty="0" smtClean="0"/>
          </a:p>
          <a:p>
            <a:pPr marL="514350" indent="-514350">
              <a:buFont typeface="+mj-lt"/>
              <a:buAutoNum type="alphaLcPeriod"/>
            </a:pPr>
            <a:r>
              <a:rPr lang="en-ID" dirty="0" err="1" smtClean="0"/>
              <a:t>Jumlah</a:t>
            </a:r>
            <a:r>
              <a:rPr lang="en-ID" dirty="0" smtClean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awal</a:t>
            </a:r>
            <a:r>
              <a:rPr lang="en-ID" dirty="0"/>
              <a:t> yang </a:t>
            </a:r>
            <a:r>
              <a:rPr lang="en-ID" dirty="0" err="1"/>
              <a:t>dipisahkan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pribadi</a:t>
            </a:r>
            <a:r>
              <a:rPr lang="en-ID" dirty="0"/>
              <a:t> </a:t>
            </a:r>
            <a:r>
              <a:rPr lang="en-ID" dirty="0" err="1"/>
              <a:t>pendiri</a:t>
            </a:r>
            <a:r>
              <a:rPr lang="en-ID" dirty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uang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benda</a:t>
            </a:r>
            <a:r>
              <a:rPr lang="en-ID" dirty="0"/>
              <a:t>, </a:t>
            </a:r>
            <a:endParaRPr lang="en-ID" dirty="0" smtClean="0"/>
          </a:p>
          <a:p>
            <a:pPr marL="514350" indent="-514350">
              <a:buFont typeface="+mj-lt"/>
              <a:buAutoNum type="alphaLcPeriod"/>
            </a:pPr>
            <a:r>
              <a:rPr lang="en-ID" dirty="0" smtClean="0"/>
              <a:t>Cara </a:t>
            </a:r>
            <a:r>
              <a:rPr lang="en-ID" dirty="0" err="1"/>
              <a:t>memperoleh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, </a:t>
            </a:r>
            <a:endParaRPr lang="en-ID" dirty="0" smtClean="0"/>
          </a:p>
          <a:p>
            <a:pPr marL="514350" indent="-514350">
              <a:buFont typeface="+mj-lt"/>
              <a:buAutoNum type="alphaLcPeriod"/>
            </a:pPr>
            <a:r>
              <a:rPr lang="en-ID" dirty="0" smtClean="0"/>
              <a:t>Tata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pengangkatan</a:t>
            </a:r>
            <a:r>
              <a:rPr lang="en-ID" dirty="0"/>
              <a:t>, </a:t>
            </a:r>
            <a:r>
              <a:rPr lang="en-ID" dirty="0" err="1"/>
              <a:t>pemberhentian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penggantian</a:t>
            </a:r>
            <a:r>
              <a:rPr lang="en-ID" dirty="0"/>
              <a:t> </a:t>
            </a:r>
            <a:r>
              <a:rPr lang="en-ID" dirty="0" err="1"/>
              <a:t>anggota</a:t>
            </a:r>
            <a:r>
              <a:rPr lang="en-ID" dirty="0"/>
              <a:t> </a:t>
            </a:r>
            <a:r>
              <a:rPr lang="en-ID" dirty="0" smtClean="0"/>
              <a:t>Pembina</a:t>
            </a:r>
            <a:r>
              <a:rPr lang="en-ID" dirty="0"/>
              <a:t>, </a:t>
            </a:r>
            <a:r>
              <a:rPr lang="en-ID" dirty="0" err="1"/>
              <a:t>Pengurus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Pengawas</a:t>
            </a:r>
            <a:r>
              <a:rPr lang="en-ID" dirty="0"/>
              <a:t>, </a:t>
            </a:r>
            <a:endParaRPr lang="en-ID" dirty="0" smtClean="0"/>
          </a:p>
          <a:p>
            <a:pPr marL="514350" indent="-514350">
              <a:buFont typeface="+mj-lt"/>
              <a:buAutoNum type="alphaLcPeriod"/>
            </a:pPr>
            <a:r>
              <a:rPr lang="en-ID" dirty="0" err="1" smtClean="0"/>
              <a:t>Hak</a:t>
            </a:r>
            <a:r>
              <a:rPr lang="en-ID" dirty="0" smtClean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kewajiban</a:t>
            </a:r>
            <a:r>
              <a:rPr lang="en-ID" dirty="0"/>
              <a:t> </a:t>
            </a:r>
            <a:r>
              <a:rPr lang="en-ID" dirty="0" err="1"/>
              <a:t>anggota</a:t>
            </a:r>
            <a:r>
              <a:rPr lang="en-ID" dirty="0"/>
              <a:t> Pembina, </a:t>
            </a:r>
            <a:r>
              <a:rPr lang="en-ID" dirty="0" err="1"/>
              <a:t>Pengurus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Pengawas</a:t>
            </a:r>
            <a:r>
              <a:rPr lang="en-ID" dirty="0"/>
              <a:t>, </a:t>
            </a:r>
            <a:endParaRPr lang="en-ID" dirty="0" smtClean="0"/>
          </a:p>
          <a:p>
            <a:pPr marL="514350" indent="-514350">
              <a:buFont typeface="+mj-lt"/>
              <a:buAutoNum type="alphaLcPeriod"/>
            </a:pPr>
            <a:r>
              <a:rPr lang="en-ID" dirty="0" smtClean="0"/>
              <a:t>Tata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penyelenggaraan</a:t>
            </a:r>
            <a:r>
              <a:rPr lang="en-ID" dirty="0"/>
              <a:t> </a:t>
            </a:r>
            <a:r>
              <a:rPr lang="en-ID" dirty="0" err="1"/>
              <a:t>rapat</a:t>
            </a:r>
            <a:r>
              <a:rPr lang="en-ID" dirty="0"/>
              <a:t> organ </a:t>
            </a:r>
            <a:r>
              <a:rPr lang="en-ID" dirty="0" err="1" smtClean="0"/>
              <a:t>yayasan</a:t>
            </a:r>
            <a:r>
              <a:rPr lang="en-ID" dirty="0" smtClean="0"/>
              <a:t>,</a:t>
            </a:r>
          </a:p>
          <a:p>
            <a:pPr marL="514350" indent="-514350">
              <a:buFont typeface="+mj-lt"/>
              <a:buAutoNum type="alphaLcPeriod"/>
            </a:pPr>
            <a:r>
              <a:rPr lang="en-ID" dirty="0" err="1" smtClean="0"/>
              <a:t>Ketentuan</a:t>
            </a:r>
            <a:r>
              <a:rPr lang="en-ID" dirty="0" smtClean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, </a:t>
            </a:r>
            <a:endParaRPr lang="en-ID" dirty="0" smtClean="0"/>
          </a:p>
          <a:p>
            <a:pPr marL="514350" indent="-514350">
              <a:buFont typeface="+mj-lt"/>
              <a:buAutoNum type="alphaLcPeriod"/>
            </a:pPr>
            <a:r>
              <a:rPr lang="en-ID" dirty="0" err="1" smtClean="0"/>
              <a:t>Penggabungan</a:t>
            </a:r>
            <a:r>
              <a:rPr lang="en-ID" dirty="0" smtClean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pembubaran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, </a:t>
            </a:r>
            <a:endParaRPr lang="en-ID" dirty="0" smtClean="0"/>
          </a:p>
          <a:p>
            <a:pPr marL="514350" indent="-514350">
              <a:buFont typeface="+mj-lt"/>
              <a:buAutoNum type="alphaLcPeriod"/>
            </a:pPr>
            <a:r>
              <a:rPr lang="en-ID" dirty="0" err="1" smtClean="0"/>
              <a:t>Penggunaan</a:t>
            </a:r>
            <a:r>
              <a:rPr lang="en-ID" dirty="0" smtClean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sisa</a:t>
            </a:r>
            <a:r>
              <a:rPr lang="en-ID" dirty="0"/>
              <a:t> </a:t>
            </a:r>
            <a:r>
              <a:rPr lang="en-ID" dirty="0" err="1"/>
              <a:t>likuidasi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penyaluran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 smtClean="0"/>
              <a:t>setelah</a:t>
            </a:r>
            <a:r>
              <a:rPr lang="en-ID" dirty="0" smtClean="0"/>
              <a:t> </a:t>
            </a:r>
            <a:r>
              <a:rPr lang="en-ID" dirty="0" err="1"/>
              <a:t>pembubaran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097421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788" y="0"/>
            <a:ext cx="11487150" cy="6443663"/>
          </a:xfrm>
        </p:spPr>
        <p:txBody>
          <a:bodyPr>
            <a:normAutofit lnSpcReduction="10000"/>
          </a:bodyPr>
          <a:lstStyle/>
          <a:p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dituangkan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akta</a:t>
            </a:r>
            <a:r>
              <a:rPr lang="en-ID" dirty="0"/>
              <a:t> </a:t>
            </a:r>
            <a:r>
              <a:rPr lang="en-ID" dirty="0" err="1"/>
              <a:t>notaril</a:t>
            </a:r>
            <a:r>
              <a:rPr lang="en-ID" dirty="0"/>
              <a:t> </a:t>
            </a:r>
            <a:r>
              <a:rPr lang="en-ID" dirty="0" err="1"/>
              <a:t>pendirian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akta</a:t>
            </a:r>
            <a:r>
              <a:rPr lang="en-ID" dirty="0"/>
              <a:t> </a:t>
            </a:r>
            <a:r>
              <a:rPr lang="en-ID" dirty="0" smtClean="0"/>
              <a:t> </a:t>
            </a:r>
            <a:r>
              <a:rPr lang="en-ID" dirty="0" err="1" smtClean="0"/>
              <a:t>pendirian</a:t>
            </a:r>
            <a:r>
              <a:rPr lang="en-ID" dirty="0" smtClean="0"/>
              <a:t> </a:t>
            </a:r>
            <a:r>
              <a:rPr lang="en-ID" dirty="0"/>
              <a:t>yang </a:t>
            </a:r>
            <a:r>
              <a:rPr lang="en-ID" dirty="0" err="1"/>
              <a:t>bersangkutan</a:t>
            </a:r>
            <a:r>
              <a:rPr lang="en-ID" dirty="0"/>
              <a:t> </a:t>
            </a:r>
            <a:r>
              <a:rPr lang="en-ID" dirty="0" err="1"/>
              <a:t>dimintakan</a:t>
            </a:r>
            <a:r>
              <a:rPr lang="en-ID" dirty="0"/>
              <a:t> </a:t>
            </a:r>
            <a:r>
              <a:rPr lang="en-ID" dirty="0" err="1"/>
              <a:t>pengesahan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Menteri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/>
              <a:t>HAM. </a:t>
            </a:r>
            <a:r>
              <a:rPr lang="en-ID" dirty="0" err="1"/>
              <a:t>Bilamana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pengesahan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sebagaima</a:t>
            </a:r>
            <a:r>
              <a:rPr lang="en-ID" dirty="0"/>
              <a:t> </a:t>
            </a:r>
            <a:r>
              <a:rPr lang="en-ID" dirty="0" err="1" smtClean="0"/>
              <a:t>dimaksud</a:t>
            </a:r>
            <a:r>
              <a:rPr lang="en-ID" dirty="0" smtClean="0"/>
              <a:t> </a:t>
            </a:r>
            <a:r>
              <a:rPr lang="en-ID" dirty="0" err="1"/>
              <a:t>diatas</a:t>
            </a:r>
            <a:r>
              <a:rPr lang="en-ID" dirty="0"/>
              <a:t> </a:t>
            </a:r>
            <a:r>
              <a:rPr lang="en-ID" dirty="0" err="1"/>
              <a:t>memerlukan</a:t>
            </a:r>
            <a:r>
              <a:rPr lang="en-ID" dirty="0"/>
              <a:t> </a:t>
            </a:r>
            <a:r>
              <a:rPr lang="en-ID" dirty="0" err="1"/>
              <a:t>pertimbangan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instansi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 smtClean="0"/>
              <a:t>instansi</a:t>
            </a:r>
            <a:r>
              <a:rPr lang="en-ID" dirty="0" smtClean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wajib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jawabannya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smtClean="0"/>
              <a:t>14(</a:t>
            </a:r>
            <a:r>
              <a:rPr lang="en-ID" dirty="0" err="1" smtClean="0"/>
              <a:t>empatbelas</a:t>
            </a:r>
            <a:r>
              <a:rPr lang="en-ID" dirty="0"/>
              <a:t>) </a:t>
            </a:r>
            <a:r>
              <a:rPr lang="en-ID" dirty="0" err="1"/>
              <a:t>hari</a:t>
            </a:r>
            <a:r>
              <a:rPr lang="en-ID" dirty="0"/>
              <a:t> yang </a:t>
            </a:r>
            <a:r>
              <a:rPr lang="en-ID" dirty="0" err="1"/>
              <a:t>dihitung</a:t>
            </a:r>
            <a:r>
              <a:rPr lang="en-ID" dirty="0"/>
              <a:t> </a:t>
            </a:r>
            <a:r>
              <a:rPr lang="en-ID" dirty="0" err="1"/>
              <a:t>sejak</a:t>
            </a:r>
            <a:r>
              <a:rPr lang="en-ID" dirty="0"/>
              <a:t> </a:t>
            </a:r>
            <a:r>
              <a:rPr lang="en-ID" dirty="0" err="1"/>
              <a:t>tanggal</a:t>
            </a:r>
            <a:r>
              <a:rPr lang="en-ID" dirty="0"/>
              <a:t> </a:t>
            </a:r>
            <a:r>
              <a:rPr lang="en-ID" dirty="0" err="1"/>
              <a:t>permintaan</a:t>
            </a:r>
            <a:r>
              <a:rPr lang="en-ID" dirty="0"/>
              <a:t> </a:t>
            </a:r>
            <a:r>
              <a:rPr lang="en-ID" dirty="0" err="1"/>
              <a:t>pertimbangan</a:t>
            </a:r>
            <a:r>
              <a:rPr lang="en-ID" dirty="0"/>
              <a:t> </a:t>
            </a:r>
            <a:r>
              <a:rPr lang="en-ID" dirty="0" err="1" smtClean="0"/>
              <a:t>diterima</a:t>
            </a:r>
            <a:r>
              <a:rPr lang="en-ID" dirty="0" smtClean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instansi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berakibat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 smtClean="0"/>
              <a:t>perhitungan</a:t>
            </a:r>
            <a:r>
              <a:rPr lang="en-ID" dirty="0" smtClean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instansi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diperlukan</a:t>
            </a:r>
            <a:r>
              <a:rPr lang="en-ID" dirty="0"/>
              <a:t> </a:t>
            </a:r>
            <a:r>
              <a:rPr lang="en-ID" dirty="0" err="1"/>
              <a:t>pertimbangan</a:t>
            </a:r>
            <a:r>
              <a:rPr lang="en-ID" dirty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instansi</a:t>
            </a:r>
            <a:r>
              <a:rPr lang="en-ID" dirty="0" smtClean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pengesahan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Menteri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diberikan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 smtClean="0"/>
              <a:t>ditolak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paling </a:t>
            </a:r>
            <a:r>
              <a:rPr lang="en-ID" dirty="0" err="1"/>
              <a:t>lambat</a:t>
            </a:r>
            <a:r>
              <a:rPr lang="en-ID" dirty="0"/>
              <a:t> 14 (</a:t>
            </a:r>
            <a:r>
              <a:rPr lang="en-ID" dirty="0" err="1"/>
              <a:t>empatbelas</a:t>
            </a:r>
            <a:r>
              <a:rPr lang="en-ID" dirty="0"/>
              <a:t>) </a:t>
            </a:r>
            <a:r>
              <a:rPr lang="en-ID" dirty="0" err="1"/>
              <a:t>hari</a:t>
            </a:r>
            <a:r>
              <a:rPr lang="en-ID" dirty="0"/>
              <a:t> </a:t>
            </a:r>
            <a:r>
              <a:rPr lang="en-ID" dirty="0" err="1"/>
              <a:t>terhitung</a:t>
            </a:r>
            <a:r>
              <a:rPr lang="en-ID" dirty="0"/>
              <a:t> </a:t>
            </a:r>
            <a:r>
              <a:rPr lang="en-ID" dirty="0" err="1"/>
              <a:t>sejak</a:t>
            </a:r>
            <a:r>
              <a:rPr lang="en-ID" dirty="0"/>
              <a:t> </a:t>
            </a:r>
            <a:r>
              <a:rPr lang="en-ID" dirty="0" err="1" smtClean="0"/>
              <a:t>tanggal</a:t>
            </a:r>
            <a:r>
              <a:rPr lang="en-ID" dirty="0" smtClean="0"/>
              <a:t> </a:t>
            </a:r>
            <a:r>
              <a:rPr lang="en-ID" dirty="0" err="1"/>
              <a:t>jawaban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permintaan</a:t>
            </a:r>
            <a:r>
              <a:rPr lang="en-ID" dirty="0"/>
              <a:t> </a:t>
            </a:r>
            <a:r>
              <a:rPr lang="en-ID" dirty="0" err="1"/>
              <a:t>pertimbangan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instansi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diterima</a:t>
            </a:r>
            <a:r>
              <a:rPr lang="en-ID" dirty="0"/>
              <a:t>. </a:t>
            </a:r>
          </a:p>
          <a:p>
            <a:r>
              <a:rPr lang="en-ID" dirty="0" err="1"/>
              <a:t>Namun</a:t>
            </a:r>
            <a:r>
              <a:rPr lang="en-ID" dirty="0"/>
              <a:t> </a:t>
            </a:r>
            <a:r>
              <a:rPr lang="en-ID" dirty="0" err="1"/>
              <a:t>demikian</a:t>
            </a:r>
            <a:r>
              <a:rPr lang="en-ID" dirty="0"/>
              <a:t> </a:t>
            </a:r>
            <a:r>
              <a:rPr lang="en-ID" dirty="0" err="1"/>
              <a:t>bilamana</a:t>
            </a:r>
            <a:r>
              <a:rPr lang="en-ID" dirty="0"/>
              <a:t> </a:t>
            </a:r>
            <a:r>
              <a:rPr lang="en-ID" dirty="0" err="1"/>
              <a:t>ternyata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yang </a:t>
            </a:r>
            <a:r>
              <a:rPr lang="en-ID" dirty="0" err="1" smtClean="0"/>
              <a:t>ditentukan</a:t>
            </a:r>
            <a:r>
              <a:rPr lang="en-ID" dirty="0" smtClean="0"/>
              <a:t> </a:t>
            </a:r>
            <a:r>
              <a:rPr lang="en-ID" dirty="0" err="1" smtClean="0"/>
              <a:t>diatas</a:t>
            </a:r>
            <a:r>
              <a:rPr lang="en-ID" dirty="0" smtClean="0"/>
              <a:t> </a:t>
            </a:r>
            <a:r>
              <a:rPr lang="en-ID" dirty="0" err="1"/>
              <a:t>ternyata</a:t>
            </a:r>
            <a:r>
              <a:rPr lang="en-ID" dirty="0"/>
              <a:t> </a:t>
            </a:r>
            <a:r>
              <a:rPr lang="en-ID" dirty="0" err="1"/>
              <a:t>jawaban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instansi</a:t>
            </a:r>
            <a:r>
              <a:rPr lang="en-ID" dirty="0"/>
              <a:t> </a:t>
            </a:r>
            <a:r>
              <a:rPr lang="en-ID" dirty="0" err="1"/>
              <a:t>belum</a:t>
            </a:r>
            <a:r>
              <a:rPr lang="en-ID" dirty="0"/>
              <a:t> </a:t>
            </a:r>
            <a:r>
              <a:rPr lang="en-ID" dirty="0" err="1"/>
              <a:t>diterima</a:t>
            </a:r>
            <a:r>
              <a:rPr lang="en-ID" dirty="0"/>
              <a:t>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 smtClean="0"/>
              <a:t>pengesahan</a:t>
            </a:r>
            <a:r>
              <a:rPr lang="en-ID" dirty="0" smtClean="0"/>
              <a:t> </a:t>
            </a:r>
            <a:r>
              <a:rPr lang="en-ID" dirty="0" err="1" smtClean="0"/>
              <a:t>diberikan</a:t>
            </a:r>
            <a:r>
              <a:rPr lang="en-ID" dirty="0" smtClean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ditolak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diberitahukan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paling </a:t>
            </a:r>
            <a:r>
              <a:rPr lang="en-ID" dirty="0" err="1"/>
              <a:t>lambat</a:t>
            </a:r>
            <a:r>
              <a:rPr lang="en-ID" dirty="0"/>
              <a:t> </a:t>
            </a:r>
            <a:r>
              <a:rPr lang="en-ID" dirty="0" smtClean="0"/>
              <a:t> 30 </a:t>
            </a:r>
            <a:r>
              <a:rPr lang="en-ID" dirty="0"/>
              <a:t>(</a:t>
            </a:r>
            <a:r>
              <a:rPr lang="en-ID" dirty="0" err="1"/>
              <a:t>tigapuluh</a:t>
            </a:r>
            <a:r>
              <a:rPr lang="en-ID" dirty="0"/>
              <a:t>) </a:t>
            </a:r>
            <a:r>
              <a:rPr lang="en-ID" dirty="0" err="1"/>
              <a:t>hari</a:t>
            </a:r>
            <a:r>
              <a:rPr lang="en-ID" dirty="0"/>
              <a:t> </a:t>
            </a:r>
            <a:r>
              <a:rPr lang="en-ID" dirty="0" err="1"/>
              <a:t>sejak</a:t>
            </a:r>
            <a:r>
              <a:rPr lang="en-ID" dirty="0"/>
              <a:t> </a:t>
            </a:r>
            <a:r>
              <a:rPr lang="en-ID" dirty="0" err="1"/>
              <a:t>tanggal</a:t>
            </a:r>
            <a:r>
              <a:rPr lang="en-ID" dirty="0"/>
              <a:t> </a:t>
            </a:r>
            <a:r>
              <a:rPr lang="en-ID" dirty="0" err="1"/>
              <a:t>permintaan</a:t>
            </a:r>
            <a:r>
              <a:rPr lang="en-ID" dirty="0"/>
              <a:t> </a:t>
            </a:r>
            <a:r>
              <a:rPr lang="en-ID" dirty="0" err="1"/>
              <a:t>pertimbangan</a:t>
            </a:r>
            <a:r>
              <a:rPr lang="en-ID" dirty="0"/>
              <a:t> </a:t>
            </a:r>
            <a:r>
              <a:rPr lang="en-ID" dirty="0" err="1" smtClean="0"/>
              <a:t>tersebut</a:t>
            </a:r>
            <a:r>
              <a:rPr lang="en-ID" dirty="0" smtClean="0"/>
              <a:t> </a:t>
            </a:r>
            <a:r>
              <a:rPr lang="en-ID" dirty="0" err="1" smtClean="0"/>
              <a:t>disampaikan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712099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Proses </a:t>
            </a:r>
            <a:r>
              <a:rPr lang="en-ID" dirty="0" err="1"/>
              <a:t>selanjutnya</a:t>
            </a:r>
            <a:r>
              <a:rPr lang="en-ID" dirty="0"/>
              <a:t> </a:t>
            </a: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disahkan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 smtClean="0"/>
              <a:t>Menteri</a:t>
            </a:r>
            <a:r>
              <a:rPr lang="en-ID" dirty="0"/>
              <a:t>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Akta</a:t>
            </a:r>
            <a:r>
              <a:rPr lang="en-ID" dirty="0"/>
              <a:t> </a:t>
            </a:r>
            <a:r>
              <a:rPr lang="en-ID" dirty="0" err="1"/>
              <a:t>Pendirian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sebagaimana</a:t>
            </a:r>
            <a:r>
              <a:rPr lang="en-ID" dirty="0"/>
              <a:t> </a:t>
            </a:r>
            <a:r>
              <a:rPr lang="en-ID" dirty="0" err="1"/>
              <a:t>dimaksud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Pasal</a:t>
            </a:r>
            <a:r>
              <a:rPr lang="en-ID" dirty="0"/>
              <a:t> </a:t>
            </a:r>
            <a:r>
              <a:rPr lang="en-ID" dirty="0" smtClean="0"/>
              <a:t>24 </a:t>
            </a:r>
            <a:r>
              <a:rPr lang="en-ID" dirty="0" err="1"/>
              <a:t>ayat</a:t>
            </a:r>
            <a:r>
              <a:rPr lang="en-ID" dirty="0"/>
              <a:t> (1)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err="1"/>
              <a:t>Nomor</a:t>
            </a:r>
            <a:r>
              <a:rPr lang="en-ID" dirty="0"/>
              <a:t> 28 </a:t>
            </a:r>
            <a:r>
              <a:rPr lang="en-ID" dirty="0" err="1"/>
              <a:t>Tahun</a:t>
            </a:r>
            <a:r>
              <a:rPr lang="en-ID" dirty="0"/>
              <a:t> 2004 </a:t>
            </a:r>
            <a:r>
              <a:rPr lang="en-ID" dirty="0" err="1"/>
              <a:t>wajib</a:t>
            </a:r>
            <a:r>
              <a:rPr lang="en-ID" dirty="0"/>
              <a:t> </a:t>
            </a:r>
            <a:r>
              <a:rPr lang="en-ID" dirty="0" err="1"/>
              <a:t>diumumkan</a:t>
            </a:r>
            <a:r>
              <a:rPr lang="en-ID" dirty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/>
              <a:t>Tambahan</a:t>
            </a:r>
            <a:r>
              <a:rPr lang="en-ID" dirty="0"/>
              <a:t> </a:t>
            </a:r>
            <a:r>
              <a:rPr lang="en-ID" dirty="0" err="1"/>
              <a:t>Berita</a:t>
            </a:r>
            <a:r>
              <a:rPr lang="en-ID" dirty="0"/>
              <a:t> Negara </a:t>
            </a:r>
            <a:r>
              <a:rPr lang="en-ID" dirty="0" err="1"/>
              <a:t>Republik</a:t>
            </a:r>
            <a:r>
              <a:rPr lang="en-ID" dirty="0"/>
              <a:t> Indonesia. </a:t>
            </a:r>
            <a:r>
              <a:rPr lang="en-ID" dirty="0" err="1"/>
              <a:t>Pengumuman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 smtClean="0"/>
              <a:t>dilakukan</a:t>
            </a:r>
            <a:r>
              <a:rPr lang="en-ID" dirty="0" smtClean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Menteri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14 (</a:t>
            </a:r>
            <a:r>
              <a:rPr lang="en-ID" dirty="0" err="1"/>
              <a:t>empatbelas</a:t>
            </a:r>
            <a:r>
              <a:rPr lang="en-ID" dirty="0"/>
              <a:t>) </a:t>
            </a:r>
            <a:r>
              <a:rPr lang="en-ID" dirty="0" err="1"/>
              <a:t>hari</a:t>
            </a:r>
            <a:r>
              <a:rPr lang="en-ID" dirty="0"/>
              <a:t> </a:t>
            </a:r>
            <a:r>
              <a:rPr lang="en-ID" dirty="0" err="1"/>
              <a:t>terhitung</a:t>
            </a:r>
            <a:r>
              <a:rPr lang="en-ID" dirty="0"/>
              <a:t> </a:t>
            </a:r>
            <a:r>
              <a:rPr lang="en-ID" dirty="0" err="1" smtClean="0"/>
              <a:t>sejak</a:t>
            </a:r>
            <a:r>
              <a:rPr lang="en-ID" dirty="0" smtClean="0"/>
              <a:t> </a:t>
            </a:r>
            <a:r>
              <a:rPr lang="en-ID" dirty="0" err="1"/>
              <a:t>tanggal</a:t>
            </a:r>
            <a:r>
              <a:rPr lang="en-ID" dirty="0"/>
              <a:t> </a:t>
            </a:r>
            <a:r>
              <a:rPr lang="en-ID" dirty="0" err="1"/>
              <a:t>Akta</a:t>
            </a:r>
            <a:r>
              <a:rPr lang="en-ID" dirty="0"/>
              <a:t> </a:t>
            </a:r>
            <a:r>
              <a:rPr lang="en-ID" dirty="0" err="1"/>
              <a:t>Pendirian</a:t>
            </a:r>
            <a:r>
              <a:rPr lang="en-ID" dirty="0"/>
              <a:t> </a:t>
            </a:r>
            <a:r>
              <a:rPr lang="en-ID" dirty="0" err="1"/>
              <a:t>disahkan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Menteri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3091374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Pembubaran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 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D" dirty="0" err="1" smtClean="0"/>
              <a:t>Suatu</a:t>
            </a:r>
            <a:r>
              <a:rPr lang="en-ID" dirty="0" smtClean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dikatakan</a:t>
            </a:r>
            <a:r>
              <a:rPr lang="en-ID" dirty="0"/>
              <a:t> </a:t>
            </a:r>
            <a:r>
              <a:rPr lang="en-ID" dirty="0" err="1"/>
              <a:t>berakhir</a:t>
            </a:r>
            <a:r>
              <a:rPr lang="en-ID" dirty="0"/>
              <a:t> </a:t>
            </a:r>
            <a:r>
              <a:rPr lang="en-ID" dirty="0" err="1"/>
              <a:t>apabila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berdirinya</a:t>
            </a:r>
            <a:r>
              <a:rPr lang="en-ID" dirty="0"/>
              <a:t> </a:t>
            </a:r>
            <a:r>
              <a:rPr lang="en-ID" dirty="0" err="1" smtClean="0"/>
              <a:t>seperti</a:t>
            </a:r>
            <a:r>
              <a:rPr lang="en-ID" dirty="0" smtClean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lampau</a:t>
            </a:r>
            <a:r>
              <a:rPr lang="en-ID" dirty="0"/>
              <a:t>,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 smtClean="0"/>
              <a:t>pembubaran</a:t>
            </a:r>
            <a:r>
              <a:rPr lang="en-ID" dirty="0" smtClean="0"/>
              <a:t> </a:t>
            </a:r>
            <a:r>
              <a:rPr lang="en-ID" dirty="0"/>
              <a:t>yang </a:t>
            </a:r>
            <a:r>
              <a:rPr lang="en-ID" dirty="0" err="1"/>
              <a:t>diambil</a:t>
            </a:r>
            <a:r>
              <a:rPr lang="en-ID" dirty="0"/>
              <a:t>,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dinyatakan</a:t>
            </a:r>
            <a:r>
              <a:rPr lang="en-ID" dirty="0"/>
              <a:t> </a:t>
            </a:r>
            <a:r>
              <a:rPr lang="en-ID" dirty="0" err="1"/>
              <a:t>pailit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 smtClean="0"/>
              <a:t>keputusan</a:t>
            </a:r>
            <a:r>
              <a:rPr lang="en-ID" dirty="0" smtClean="0"/>
              <a:t> </a:t>
            </a:r>
            <a:r>
              <a:rPr lang="en-ID" dirty="0" err="1"/>
              <a:t>pengadilan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sebab-sebab</a:t>
            </a:r>
            <a:r>
              <a:rPr lang="en-ID" dirty="0"/>
              <a:t> </a:t>
            </a:r>
            <a:r>
              <a:rPr lang="en-ID" dirty="0" err="1"/>
              <a:t>tertentu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722539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Apabila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bubar</a:t>
            </a:r>
            <a:r>
              <a:rPr lang="en-ID" dirty="0"/>
              <a:t>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 smtClean="0"/>
              <a:t>yayasan</a:t>
            </a:r>
            <a:r>
              <a:rPr lang="en-ID" dirty="0" smtClean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perbuatan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kecuali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membereskan</a:t>
            </a:r>
            <a:r>
              <a:rPr lang="en-ID" dirty="0"/>
              <a:t> </a:t>
            </a:r>
            <a:r>
              <a:rPr lang="en-ID" dirty="0" err="1" smtClean="0"/>
              <a:t>kekayaannya</a:t>
            </a:r>
            <a:r>
              <a:rPr lang="en-ID" dirty="0" smtClean="0"/>
              <a:t> </a:t>
            </a:r>
            <a:r>
              <a:rPr lang="en-ID" dirty="0" err="1"/>
              <a:t>dalam</a:t>
            </a:r>
            <a:r>
              <a:rPr lang="en-ID" dirty="0"/>
              <a:t> proses </a:t>
            </a:r>
            <a:r>
              <a:rPr lang="en-ID" dirty="0" err="1"/>
              <a:t>likuidasi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likuidator</a:t>
            </a:r>
            <a:r>
              <a:rPr lang="en-ID" dirty="0"/>
              <a:t> yang </a:t>
            </a:r>
            <a:r>
              <a:rPr lang="en-ID" dirty="0" err="1"/>
              <a:t>ditunjuk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smtClean="0"/>
              <a:t>Pembina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bila</a:t>
            </a:r>
            <a:r>
              <a:rPr lang="en-ID" dirty="0"/>
              <a:t> Pembina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menunjuk</a:t>
            </a:r>
            <a:r>
              <a:rPr lang="en-ID" dirty="0"/>
              <a:t> </a:t>
            </a:r>
            <a:r>
              <a:rPr lang="en-ID" dirty="0" err="1"/>
              <a:t>likuidator</a:t>
            </a:r>
            <a:r>
              <a:rPr lang="en-ID" dirty="0"/>
              <a:t>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pengurus</a:t>
            </a:r>
            <a:r>
              <a:rPr lang="en-ID" dirty="0"/>
              <a:t> </a:t>
            </a:r>
            <a:r>
              <a:rPr lang="en-ID" dirty="0" err="1" smtClean="0"/>
              <a:t>bertindak</a:t>
            </a:r>
            <a:r>
              <a:rPr lang="en-ID" dirty="0" smtClean="0"/>
              <a:t> </a:t>
            </a:r>
            <a:r>
              <a:rPr lang="en-ID" dirty="0" err="1"/>
              <a:t>selaku</a:t>
            </a:r>
            <a:r>
              <a:rPr lang="en-ID" dirty="0"/>
              <a:t> </a:t>
            </a:r>
            <a:r>
              <a:rPr lang="en-ID" dirty="0" err="1"/>
              <a:t>likuidator</a:t>
            </a:r>
            <a:r>
              <a:rPr lang="en-ID" dirty="0"/>
              <a:t>. </a:t>
            </a:r>
            <a:r>
              <a:rPr lang="en-ID" dirty="0" err="1"/>
              <a:t>Apabila</a:t>
            </a:r>
            <a:r>
              <a:rPr lang="en-ID" dirty="0"/>
              <a:t> </a:t>
            </a:r>
            <a:r>
              <a:rPr lang="en-ID" dirty="0" err="1"/>
              <a:t>bubarnya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putusan</a:t>
            </a:r>
            <a:r>
              <a:rPr lang="en-ID" dirty="0"/>
              <a:t> </a:t>
            </a:r>
            <a:r>
              <a:rPr lang="en-ID" dirty="0" err="1"/>
              <a:t>pengadilan</a:t>
            </a:r>
            <a:r>
              <a:rPr lang="en-ID" dirty="0"/>
              <a:t> </a:t>
            </a:r>
            <a:r>
              <a:rPr lang="en-ID" dirty="0" err="1" smtClean="0"/>
              <a:t>maka</a:t>
            </a:r>
            <a:r>
              <a:rPr lang="en-ID" dirty="0" smtClean="0"/>
              <a:t> </a:t>
            </a:r>
            <a:r>
              <a:rPr lang="en-ID" dirty="0" err="1" smtClean="0"/>
              <a:t>pengadilan</a:t>
            </a:r>
            <a:r>
              <a:rPr lang="en-ID" dirty="0" smtClean="0"/>
              <a:t> </a:t>
            </a:r>
            <a:r>
              <a:rPr lang="en-ID" dirty="0"/>
              <a:t>yang </a:t>
            </a:r>
            <a:r>
              <a:rPr lang="en-ID" dirty="0" err="1"/>
              <a:t>menunjuk</a:t>
            </a:r>
            <a:r>
              <a:rPr lang="en-ID" dirty="0"/>
              <a:t> </a:t>
            </a:r>
            <a:r>
              <a:rPr lang="en-ID" dirty="0" err="1"/>
              <a:t>likuidator</a:t>
            </a:r>
            <a:r>
              <a:rPr lang="en-ID" dirty="0"/>
              <a:t>. </a:t>
            </a:r>
            <a:r>
              <a:rPr lang="en-ID" dirty="0" err="1"/>
              <a:t>Likuidator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kurator</a:t>
            </a:r>
            <a:r>
              <a:rPr lang="en-ID" dirty="0"/>
              <a:t> </a:t>
            </a:r>
            <a:r>
              <a:rPr lang="en-ID" dirty="0" err="1"/>
              <a:t>wajib</a:t>
            </a:r>
            <a:r>
              <a:rPr lang="en-ID"/>
              <a:t> </a:t>
            </a:r>
            <a:r>
              <a:rPr lang="en-ID" smtClean="0"/>
              <a:t>mengumumkan</a:t>
            </a:r>
            <a:r>
              <a:rPr lang="en-ID" dirty="0" smtClean="0"/>
              <a:t> </a:t>
            </a:r>
            <a:r>
              <a:rPr lang="en-ID" dirty="0" err="1"/>
              <a:t>pembubaran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proses </a:t>
            </a:r>
            <a:r>
              <a:rPr lang="en-ID" dirty="0" err="1"/>
              <a:t>likuidasinya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surat</a:t>
            </a:r>
            <a:r>
              <a:rPr lang="en-ID" dirty="0"/>
              <a:t> </a:t>
            </a:r>
            <a:r>
              <a:rPr lang="en-ID" dirty="0" err="1"/>
              <a:t>kabar</a:t>
            </a:r>
            <a:r>
              <a:rPr lang="en-ID" dirty="0"/>
              <a:t> </a:t>
            </a:r>
            <a:r>
              <a:rPr lang="en-ID" dirty="0" err="1" smtClean="0"/>
              <a:t>berbahasa</a:t>
            </a:r>
            <a:r>
              <a:rPr lang="en-ID" dirty="0" smtClean="0"/>
              <a:t> </a:t>
            </a:r>
            <a:r>
              <a:rPr lang="en-ID" dirty="0"/>
              <a:t>Indonesia</a:t>
            </a:r>
          </a:p>
        </p:txBody>
      </p:sp>
    </p:spTree>
    <p:extLst>
      <p:ext uri="{BB962C8B-B14F-4D97-AF65-F5344CB8AC3E}">
        <p14:creationId xmlns:p14="http://schemas.microsoft.com/office/powerpoint/2010/main" val="3573169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 smtClean="0"/>
              <a:t>Pasal</a:t>
            </a:r>
            <a:r>
              <a:rPr lang="en-ID" dirty="0" smtClean="0"/>
              <a:t> 899 :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 smtClean="0"/>
              <a:t>menikmati</a:t>
            </a:r>
            <a:r>
              <a:rPr lang="en-ID" dirty="0" smtClean="0"/>
              <a:t> </a:t>
            </a:r>
            <a:r>
              <a:rPr lang="en-ID" dirty="0" err="1" smtClean="0"/>
              <a:t>sesuatu</a:t>
            </a:r>
            <a:r>
              <a:rPr lang="en-ID" dirty="0" smtClean="0"/>
              <a:t> </a:t>
            </a:r>
            <a:r>
              <a:rPr lang="en-ID" dirty="0" err="1" smtClean="0"/>
              <a:t>berdasarkan</a:t>
            </a:r>
            <a:r>
              <a:rPr lang="en-ID" dirty="0" smtClean="0"/>
              <a:t> </a:t>
            </a:r>
            <a:r>
              <a:rPr lang="en-ID" dirty="0" err="1" smtClean="0"/>
              <a:t>surat</a:t>
            </a:r>
            <a:r>
              <a:rPr lang="en-ID" dirty="0" smtClean="0"/>
              <a:t> </a:t>
            </a:r>
            <a:r>
              <a:rPr lang="en-ID" dirty="0" err="1" smtClean="0"/>
              <a:t>wasiat</a:t>
            </a:r>
            <a:r>
              <a:rPr lang="en-ID" dirty="0" smtClean="0"/>
              <a:t>, </a:t>
            </a:r>
            <a:r>
              <a:rPr lang="en-ID" dirty="0" err="1" smtClean="0"/>
              <a:t>seseorang</a:t>
            </a:r>
            <a:r>
              <a:rPr lang="en-ID" dirty="0" smtClean="0"/>
              <a:t> </a:t>
            </a:r>
            <a:r>
              <a:rPr lang="en-ID" dirty="0" err="1" smtClean="0"/>
              <a:t>harus</a:t>
            </a:r>
            <a:r>
              <a:rPr lang="en-ID" dirty="0" smtClean="0"/>
              <a:t> </a:t>
            </a:r>
            <a:r>
              <a:rPr lang="en-ID" dirty="0" err="1" smtClean="0"/>
              <a:t>sudah</a:t>
            </a:r>
            <a:r>
              <a:rPr lang="en-ID" dirty="0" smtClean="0"/>
              <a:t> </a:t>
            </a:r>
            <a:r>
              <a:rPr lang="en-ID" dirty="0" err="1" smtClean="0"/>
              <a:t>ada</a:t>
            </a:r>
            <a:r>
              <a:rPr lang="en-ID" dirty="0" smtClean="0"/>
              <a:t> </a:t>
            </a:r>
            <a:r>
              <a:rPr lang="en-ID" dirty="0" err="1" smtClean="0"/>
              <a:t>pada</a:t>
            </a:r>
            <a:r>
              <a:rPr lang="en-ID" dirty="0" smtClean="0"/>
              <a:t> </a:t>
            </a:r>
            <a:r>
              <a:rPr lang="en-ID" dirty="0" err="1" smtClean="0"/>
              <a:t>saat</a:t>
            </a:r>
            <a:r>
              <a:rPr lang="en-ID" dirty="0" smtClean="0"/>
              <a:t> </a:t>
            </a:r>
            <a:r>
              <a:rPr lang="en-ID" dirty="0" err="1" smtClean="0"/>
              <a:t>pewaris</a:t>
            </a:r>
            <a:r>
              <a:rPr lang="en-ID" dirty="0" smtClean="0"/>
              <a:t> </a:t>
            </a:r>
            <a:r>
              <a:rPr lang="en-ID" dirty="0" err="1" smtClean="0"/>
              <a:t>meninggal</a:t>
            </a:r>
            <a:r>
              <a:rPr lang="en-ID" dirty="0" smtClean="0"/>
              <a:t>,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mengindahkan</a:t>
            </a:r>
            <a:r>
              <a:rPr lang="en-ID" dirty="0" smtClean="0"/>
              <a:t> </a:t>
            </a:r>
            <a:r>
              <a:rPr lang="en-ID" dirty="0" err="1" smtClean="0"/>
              <a:t>peraturan</a:t>
            </a:r>
            <a:r>
              <a:rPr lang="en-ID" dirty="0" smtClean="0"/>
              <a:t> yang </a:t>
            </a:r>
            <a:r>
              <a:rPr lang="en-ID" dirty="0" err="1" smtClean="0"/>
              <a:t>ditetapkan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Pasal</a:t>
            </a:r>
            <a:r>
              <a:rPr lang="en-ID" dirty="0" smtClean="0"/>
              <a:t> 2 </a:t>
            </a:r>
            <a:r>
              <a:rPr lang="en-ID" dirty="0" err="1" smtClean="0"/>
              <a:t>undangundang</a:t>
            </a:r>
            <a:r>
              <a:rPr lang="en-ID" dirty="0" smtClean="0"/>
              <a:t> </a:t>
            </a:r>
            <a:r>
              <a:rPr lang="en-ID" dirty="0" err="1" smtClean="0"/>
              <a:t>ini</a:t>
            </a:r>
            <a:r>
              <a:rPr lang="en-ID" dirty="0" smtClean="0"/>
              <a:t>. </a:t>
            </a:r>
            <a:r>
              <a:rPr lang="en-ID" dirty="0" err="1" smtClean="0"/>
              <a:t>Ketentuan</a:t>
            </a:r>
            <a:r>
              <a:rPr lang="en-ID" dirty="0" smtClean="0"/>
              <a:t> </a:t>
            </a:r>
            <a:r>
              <a:rPr lang="en-ID" dirty="0" err="1" smtClean="0"/>
              <a:t>ini</a:t>
            </a:r>
            <a:r>
              <a:rPr lang="en-ID" dirty="0" smtClean="0"/>
              <a:t> 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berlaku</a:t>
            </a:r>
            <a:r>
              <a:rPr lang="en-ID" dirty="0" smtClean="0"/>
              <a:t> </a:t>
            </a:r>
            <a:r>
              <a:rPr lang="en-ID" dirty="0" err="1" smtClean="0"/>
              <a:t>bagi</a:t>
            </a:r>
            <a:r>
              <a:rPr lang="en-ID" dirty="0" smtClean="0"/>
              <a:t> orang-orang yang </a:t>
            </a:r>
            <a:r>
              <a:rPr lang="en-ID" dirty="0" err="1" smtClean="0"/>
              <a:t>diberi</a:t>
            </a:r>
            <a:r>
              <a:rPr lang="en-ID" dirty="0" smtClean="0"/>
              <a:t> </a:t>
            </a:r>
            <a:r>
              <a:rPr lang="en-ID" dirty="0" err="1" smtClean="0"/>
              <a:t>hak</a:t>
            </a:r>
            <a:r>
              <a:rPr lang="en-ID" dirty="0" smtClean="0"/>
              <a:t>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mendapat</a:t>
            </a:r>
            <a:r>
              <a:rPr lang="en-ID" dirty="0" smtClean="0"/>
              <a:t> </a:t>
            </a:r>
            <a:r>
              <a:rPr lang="en-ID" dirty="0" err="1" smtClean="0"/>
              <a:t>keuntungan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yayasan-yayasan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37832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D" dirty="0" err="1" smtClean="0"/>
              <a:t>Pasal</a:t>
            </a:r>
            <a:r>
              <a:rPr lang="en-ID" dirty="0" smtClean="0"/>
              <a:t> 900  : </a:t>
            </a:r>
            <a:r>
              <a:rPr lang="en-ID" dirty="0" err="1" smtClean="0"/>
              <a:t>Setiap</a:t>
            </a:r>
            <a:r>
              <a:rPr lang="en-ID" dirty="0" smtClean="0"/>
              <a:t> </a:t>
            </a:r>
            <a:r>
              <a:rPr lang="en-ID" dirty="0" err="1" smtClean="0"/>
              <a:t>pemberian</a:t>
            </a:r>
            <a:r>
              <a:rPr lang="en-ID" dirty="0" smtClean="0"/>
              <a:t> </a:t>
            </a:r>
            <a:r>
              <a:rPr lang="en-ID" dirty="0" err="1" smtClean="0"/>
              <a:t>hibah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surat</a:t>
            </a:r>
            <a:r>
              <a:rPr lang="en-ID" dirty="0" smtClean="0"/>
              <a:t> </a:t>
            </a:r>
            <a:r>
              <a:rPr lang="en-ID" dirty="0" err="1" smtClean="0"/>
              <a:t>wasiat</a:t>
            </a:r>
            <a:r>
              <a:rPr lang="en-ID" dirty="0" smtClean="0"/>
              <a:t>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kepentingan</a:t>
            </a:r>
            <a:r>
              <a:rPr lang="en-ID" dirty="0" smtClean="0"/>
              <a:t> </a:t>
            </a:r>
            <a:r>
              <a:rPr lang="en-ID" dirty="0" err="1" smtClean="0"/>
              <a:t>lembaga</a:t>
            </a:r>
            <a:r>
              <a:rPr lang="en-ID" dirty="0" smtClean="0"/>
              <a:t> </a:t>
            </a:r>
            <a:r>
              <a:rPr lang="en-ID" dirty="0" err="1" smtClean="0"/>
              <a:t>kemasyarakatan</a:t>
            </a:r>
            <a:r>
              <a:rPr lang="en-ID" dirty="0" smtClean="0"/>
              <a:t>, </a:t>
            </a:r>
            <a:r>
              <a:rPr lang="en-ID" dirty="0" err="1" smtClean="0"/>
              <a:t>badan</a:t>
            </a:r>
            <a:r>
              <a:rPr lang="en-ID" dirty="0" smtClean="0"/>
              <a:t> </a:t>
            </a:r>
            <a:r>
              <a:rPr lang="en-ID" dirty="0" err="1" smtClean="0"/>
              <a:t>keagamaan</a:t>
            </a:r>
            <a:r>
              <a:rPr lang="en-ID" dirty="0" smtClean="0"/>
              <a:t>, </a:t>
            </a:r>
            <a:r>
              <a:rPr lang="en-ID" dirty="0" err="1" smtClean="0"/>
              <a:t>gereja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rumah</a:t>
            </a:r>
            <a:r>
              <a:rPr lang="en-ID" dirty="0" smtClean="0"/>
              <a:t> fakir </a:t>
            </a:r>
            <a:r>
              <a:rPr lang="en-ID" dirty="0" err="1" smtClean="0"/>
              <a:t>miskin</a:t>
            </a:r>
            <a:r>
              <a:rPr lang="en-ID" dirty="0" smtClean="0"/>
              <a:t> 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mempunyai</a:t>
            </a:r>
            <a:r>
              <a:rPr lang="en-ID" dirty="0" smtClean="0"/>
              <a:t> </a:t>
            </a:r>
            <a:r>
              <a:rPr lang="en-ID" dirty="0" err="1" smtClean="0"/>
              <a:t>akibat</a:t>
            </a:r>
            <a:r>
              <a:rPr lang="en-ID" dirty="0" smtClean="0"/>
              <a:t> </a:t>
            </a:r>
            <a:r>
              <a:rPr lang="en-ID" dirty="0" err="1" smtClean="0"/>
              <a:t>sebelum</a:t>
            </a:r>
            <a:r>
              <a:rPr lang="en-ID" dirty="0" smtClean="0"/>
              <a:t> </a:t>
            </a:r>
            <a:r>
              <a:rPr lang="en-ID" dirty="0" err="1" smtClean="0"/>
              <a:t>pemerintah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penguasa</a:t>
            </a:r>
            <a:r>
              <a:rPr lang="en-ID" dirty="0" smtClean="0"/>
              <a:t> yang </a:t>
            </a:r>
            <a:r>
              <a:rPr lang="en-ID" dirty="0" err="1" smtClean="0"/>
              <a:t>ditunjuk</a:t>
            </a:r>
            <a:r>
              <a:rPr lang="en-ID" dirty="0" smtClean="0"/>
              <a:t> </a:t>
            </a:r>
            <a:r>
              <a:rPr lang="en-ID" dirty="0" err="1" smtClean="0"/>
              <a:t>oleh</a:t>
            </a:r>
            <a:r>
              <a:rPr lang="en-ID" dirty="0" smtClean="0"/>
              <a:t> </a:t>
            </a:r>
            <a:r>
              <a:rPr lang="en-ID" dirty="0" err="1" smtClean="0"/>
              <a:t>pemerintah</a:t>
            </a:r>
            <a:r>
              <a:rPr lang="en-ID" dirty="0" smtClean="0"/>
              <a:t> </a:t>
            </a:r>
            <a:r>
              <a:rPr lang="en-ID" dirty="0" err="1" smtClean="0"/>
              <a:t>memberi</a:t>
            </a:r>
            <a:r>
              <a:rPr lang="en-ID" dirty="0" smtClean="0"/>
              <a:t> </a:t>
            </a:r>
            <a:r>
              <a:rPr lang="en-ID" dirty="0" err="1" smtClean="0"/>
              <a:t>kuasa</a:t>
            </a:r>
            <a:r>
              <a:rPr lang="en-ID" dirty="0" smtClean="0"/>
              <a:t> </a:t>
            </a:r>
            <a:r>
              <a:rPr lang="en-ID" dirty="0" err="1" smtClean="0"/>
              <a:t>kepada</a:t>
            </a:r>
            <a:r>
              <a:rPr lang="en-ID" dirty="0" smtClean="0"/>
              <a:t> para </a:t>
            </a:r>
            <a:r>
              <a:rPr lang="en-ID" dirty="0" err="1" smtClean="0"/>
              <a:t>pengelola</a:t>
            </a:r>
            <a:r>
              <a:rPr lang="en-ID" dirty="0" smtClean="0"/>
              <a:t> </a:t>
            </a:r>
            <a:r>
              <a:rPr lang="en-ID" dirty="0" err="1" smtClean="0"/>
              <a:t>lembagalembaga</a:t>
            </a:r>
            <a:r>
              <a:rPr lang="en-ID" dirty="0" smtClean="0"/>
              <a:t> </a:t>
            </a:r>
            <a:r>
              <a:rPr lang="en-ID" dirty="0" err="1" smtClean="0"/>
              <a:t>itu</a:t>
            </a:r>
            <a:r>
              <a:rPr lang="en-ID" dirty="0" smtClean="0"/>
              <a:t>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menerimanya</a:t>
            </a:r>
            <a:endParaRPr lang="en-ID" dirty="0" smtClean="0"/>
          </a:p>
          <a:p>
            <a:pPr algn="just"/>
            <a:r>
              <a:rPr lang="en-ID" dirty="0" err="1"/>
              <a:t>Pasal</a:t>
            </a:r>
            <a:r>
              <a:rPr lang="en-ID" dirty="0"/>
              <a:t> 1680 : </a:t>
            </a:r>
            <a:r>
              <a:rPr lang="en-ID" dirty="0" err="1"/>
              <a:t>Hibah-hibah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keagamaan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berakibat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, </a:t>
            </a:r>
            <a:r>
              <a:rPr lang="en-ID" dirty="0" err="1"/>
              <a:t>kecuali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Presiden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pembesar</a:t>
            </a:r>
            <a:r>
              <a:rPr lang="en-ID" dirty="0"/>
              <a:t> yang </a:t>
            </a:r>
            <a:r>
              <a:rPr lang="en-ID" dirty="0" err="1"/>
              <a:t>ditunjuknya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kuasa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para </a:t>
            </a:r>
            <a:r>
              <a:rPr lang="en-ID" dirty="0" err="1"/>
              <a:t>pengurus</a:t>
            </a:r>
            <a:r>
              <a:rPr lang="en-ID" dirty="0"/>
              <a:t> </a:t>
            </a:r>
            <a:r>
              <a:rPr lang="en-ID" dirty="0" err="1"/>
              <a:t>lembaga-lembaga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menerimanya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65555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875"/>
            <a:ext cx="10515600" cy="6034088"/>
          </a:xfrm>
        </p:spPr>
        <p:txBody>
          <a:bodyPr>
            <a:normAutofit/>
          </a:bodyPr>
          <a:lstStyle/>
          <a:p>
            <a:r>
              <a:rPr lang="en-ID" dirty="0" err="1"/>
              <a:t>Sedangkan</a:t>
            </a:r>
            <a:r>
              <a:rPr lang="en-ID" dirty="0"/>
              <a:t> </a:t>
            </a:r>
            <a:r>
              <a:rPr lang="en-ID" dirty="0" err="1"/>
              <a:t>Rv</a:t>
            </a:r>
            <a:r>
              <a:rPr lang="en-ID" dirty="0"/>
              <a:t> </a:t>
            </a:r>
            <a:r>
              <a:rPr lang="en-ID" dirty="0" err="1"/>
              <a:t>menyebut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badan-badan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Pasal</a:t>
            </a:r>
            <a:r>
              <a:rPr lang="en-ID" dirty="0"/>
              <a:t> 6 </a:t>
            </a:r>
            <a:r>
              <a:rPr lang="en-ID" dirty="0" smtClean="0"/>
              <a:t> </a:t>
            </a:r>
            <a:r>
              <a:rPr lang="en-ID" dirty="0" err="1" smtClean="0"/>
              <a:t>ayat</a:t>
            </a:r>
            <a:r>
              <a:rPr lang="en-ID" dirty="0" smtClean="0"/>
              <a:t> </a:t>
            </a:r>
            <a:r>
              <a:rPr lang="en-ID" dirty="0"/>
              <a:t>(3) yang </a:t>
            </a:r>
            <a:r>
              <a:rPr lang="en-ID" dirty="0" err="1"/>
              <a:t>bunyinya</a:t>
            </a:r>
            <a:r>
              <a:rPr lang="en-ID" dirty="0"/>
              <a:t> "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badan-badan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 </a:t>
            </a:r>
            <a:r>
              <a:rPr lang="en-ID" dirty="0" err="1"/>
              <a:t>disampaikan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 smtClean="0"/>
              <a:t>pimpinan</a:t>
            </a:r>
            <a:r>
              <a:rPr lang="en-ID" dirty="0" smtClean="0"/>
              <a:t> </a:t>
            </a:r>
            <a:r>
              <a:rPr lang="en-ID" dirty="0" err="1"/>
              <a:t>pengurus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di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tinggalnya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di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pengurus</a:t>
            </a:r>
            <a:r>
              <a:rPr lang="en-ID" dirty="0"/>
              <a:t> </a:t>
            </a:r>
            <a:r>
              <a:rPr lang="en-ID" dirty="0" err="1"/>
              <a:t>biasa</a:t>
            </a:r>
            <a:r>
              <a:rPr lang="en-ID" dirty="0"/>
              <a:t> </a:t>
            </a:r>
            <a:r>
              <a:rPr lang="en-ID" dirty="0" err="1" smtClean="0"/>
              <a:t>bersidang</a:t>
            </a:r>
            <a:r>
              <a:rPr lang="en-ID" dirty="0" smtClean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mempunyai</a:t>
            </a:r>
            <a:r>
              <a:rPr lang="en-ID" dirty="0"/>
              <a:t> </a:t>
            </a:r>
            <a:r>
              <a:rPr lang="en-ID" dirty="0" err="1"/>
              <a:t>kantornya</a:t>
            </a:r>
            <a:r>
              <a:rPr lang="en-ID" dirty="0" smtClean="0"/>
              <a:t>.“</a:t>
            </a:r>
          </a:p>
          <a:p>
            <a:r>
              <a:rPr lang="en-ID" dirty="0" err="1"/>
              <a:t>Kitab</a:t>
            </a:r>
            <a:r>
              <a:rPr lang="en-ID" dirty="0"/>
              <a:t>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Dagang</a:t>
            </a:r>
            <a:r>
              <a:rPr lang="en-ID" dirty="0"/>
              <a:t> </a:t>
            </a:r>
            <a:r>
              <a:rPr lang="en-ID" dirty="0" smtClean="0"/>
              <a:t>(</a:t>
            </a:r>
            <a:r>
              <a:rPr lang="en-ID" dirty="0"/>
              <a:t>KUHD)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menyebutkan</a:t>
            </a:r>
            <a:r>
              <a:rPr lang="en-ID" dirty="0"/>
              <a:t> kata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amal</a:t>
            </a:r>
            <a:r>
              <a:rPr lang="en-ID" dirty="0"/>
              <a:t>, </a:t>
            </a:r>
            <a:r>
              <a:rPr lang="en-ID" dirty="0" err="1"/>
              <a:t>namun</a:t>
            </a:r>
            <a:r>
              <a:rPr lang="en-ID" dirty="0"/>
              <a:t> kata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disebutkan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 smtClean="0"/>
              <a:t>Pasal</a:t>
            </a:r>
            <a:r>
              <a:rPr lang="en-ID" dirty="0" smtClean="0"/>
              <a:t> </a:t>
            </a:r>
            <a:r>
              <a:rPr lang="en-ID" dirty="0"/>
              <a:t>229a.bis yang </a:t>
            </a:r>
            <a:r>
              <a:rPr lang="en-ID" dirty="0" err="1"/>
              <a:t>berbunyi</a:t>
            </a:r>
            <a:r>
              <a:rPr lang="en-ID" dirty="0"/>
              <a:t> "</a:t>
            </a:r>
            <a:r>
              <a:rPr lang="en-ID" dirty="0" err="1"/>
              <a:t>bankir</a:t>
            </a:r>
            <a:r>
              <a:rPr lang="en-ID" dirty="0"/>
              <a:t>, yang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bagian-bagian</a:t>
            </a:r>
            <a:r>
              <a:rPr lang="en-ID" dirty="0"/>
              <a:t> </a:t>
            </a:r>
            <a:r>
              <a:rPr lang="en-ID" dirty="0" err="1"/>
              <a:t>bab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</a:t>
            </a:r>
            <a:r>
              <a:rPr lang="en-ID" dirty="0" err="1" smtClean="0"/>
              <a:t>disamakan</a:t>
            </a:r>
            <a:r>
              <a:rPr lang="en-ID" dirty="0" smtClean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orang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yang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 smtClean="0"/>
              <a:t>secara</a:t>
            </a:r>
            <a:r>
              <a:rPr lang="en-ID" dirty="0" smtClean="0"/>
              <a:t> </a:t>
            </a:r>
            <a:r>
              <a:rPr lang="en-ID" dirty="0" err="1" smtClean="0"/>
              <a:t>tertib</a:t>
            </a:r>
            <a:r>
              <a:rPr lang="en-ID" dirty="0" smtClean="0"/>
              <a:t> </a:t>
            </a:r>
            <a:r>
              <a:rPr lang="en-ID" dirty="0" err="1"/>
              <a:t>memegang</a:t>
            </a:r>
            <a:r>
              <a:rPr lang="en-ID" dirty="0"/>
              <a:t> </a:t>
            </a:r>
            <a:r>
              <a:rPr lang="en-ID" dirty="0" err="1"/>
              <a:t>uang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penggunaan</a:t>
            </a:r>
            <a:r>
              <a:rPr lang="en-ID" dirty="0"/>
              <a:t> </a:t>
            </a:r>
            <a:r>
              <a:rPr lang="en-ID" dirty="0" err="1"/>
              <a:t>langsung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orang lain."  </a:t>
            </a:r>
          </a:p>
        </p:txBody>
      </p:sp>
    </p:spTree>
    <p:extLst>
      <p:ext uri="{BB962C8B-B14F-4D97-AF65-F5344CB8AC3E}">
        <p14:creationId xmlns:p14="http://schemas.microsoft.com/office/powerpoint/2010/main" val="153795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176963"/>
          </a:xfrm>
        </p:spPr>
        <p:txBody>
          <a:bodyPr>
            <a:normAutofit/>
          </a:bodyPr>
          <a:lstStyle/>
          <a:p>
            <a:pPr algn="just"/>
            <a:r>
              <a:rPr lang="en-ID" dirty="0" err="1"/>
              <a:t>Setelah</a:t>
            </a:r>
            <a:r>
              <a:rPr lang="en-ID" dirty="0"/>
              <a:t> Indonesia </a:t>
            </a:r>
            <a:r>
              <a:rPr lang="en-ID" dirty="0" err="1"/>
              <a:t>merdeka</a:t>
            </a:r>
            <a:r>
              <a:rPr lang="en-ID" dirty="0"/>
              <a:t>,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undang-undang</a:t>
            </a:r>
            <a:r>
              <a:rPr lang="en-ID" dirty="0"/>
              <a:t> yang </a:t>
            </a:r>
            <a:r>
              <a:rPr lang="en-ID" dirty="0" err="1"/>
              <a:t>diterbitkan</a:t>
            </a:r>
            <a:r>
              <a:rPr lang="en-ID" dirty="0"/>
              <a:t>  </a:t>
            </a:r>
            <a:r>
              <a:rPr lang="en-ID" dirty="0" err="1"/>
              <a:t>turut</a:t>
            </a:r>
            <a:r>
              <a:rPr lang="en-ID" dirty="0"/>
              <a:t> </a:t>
            </a:r>
            <a:r>
              <a:rPr lang="en-ID" dirty="0" err="1" smtClean="0"/>
              <a:t>mencantumkan</a:t>
            </a:r>
            <a:r>
              <a:rPr lang="en-ID" dirty="0" smtClean="0"/>
              <a:t> </a:t>
            </a:r>
            <a:r>
              <a:rPr lang="en-ID" dirty="0"/>
              <a:t>kata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salah</a:t>
            </a:r>
            <a:r>
              <a:rPr lang="en-ID" dirty="0"/>
              <a:t> </a:t>
            </a:r>
            <a:r>
              <a:rPr lang="en-ID" dirty="0" err="1"/>
              <a:t>satunya</a:t>
            </a:r>
            <a:r>
              <a:rPr lang="en-ID" dirty="0"/>
              <a:t>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err="1"/>
              <a:t>Nomor</a:t>
            </a:r>
            <a:r>
              <a:rPr lang="en-ID" dirty="0"/>
              <a:t> 17 </a:t>
            </a:r>
            <a:r>
              <a:rPr lang="en-ID" dirty="0" err="1"/>
              <a:t>Tahun</a:t>
            </a:r>
            <a:r>
              <a:rPr lang="en-ID" dirty="0"/>
              <a:t> 2000 </a:t>
            </a:r>
            <a:r>
              <a:rPr lang="en-ID" dirty="0" err="1" smtClean="0"/>
              <a:t>tentang</a:t>
            </a:r>
            <a:r>
              <a:rPr lang="en-ID" dirty="0" smtClean="0"/>
              <a:t> </a:t>
            </a:r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Ketiga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err="1"/>
              <a:t>Nomor</a:t>
            </a:r>
            <a:r>
              <a:rPr lang="en-ID" dirty="0"/>
              <a:t> 7 </a:t>
            </a:r>
            <a:r>
              <a:rPr lang="en-ID" dirty="0" err="1"/>
              <a:t>Tahun</a:t>
            </a:r>
            <a:r>
              <a:rPr lang="en-ID" dirty="0"/>
              <a:t> 1983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Pajak</a:t>
            </a:r>
            <a:r>
              <a:rPr lang="en-ID" dirty="0"/>
              <a:t> </a:t>
            </a:r>
            <a:r>
              <a:rPr lang="en-ID" dirty="0" smtClean="0"/>
              <a:t> </a:t>
            </a:r>
            <a:r>
              <a:rPr lang="en-ID" dirty="0" err="1" smtClean="0"/>
              <a:t>Penghasilan</a:t>
            </a:r>
            <a:r>
              <a:rPr lang="en-ID" dirty="0" smtClean="0"/>
              <a:t> </a:t>
            </a:r>
            <a:r>
              <a:rPr lang="en-ID" dirty="0"/>
              <a:t>yang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Pasal</a:t>
            </a:r>
            <a:r>
              <a:rPr lang="en-ID" dirty="0"/>
              <a:t> 4 </a:t>
            </a:r>
            <a:r>
              <a:rPr lang="en-ID" dirty="0" err="1"/>
              <a:t>ayat</a:t>
            </a:r>
            <a:r>
              <a:rPr lang="en-ID" dirty="0"/>
              <a:t> (1) </a:t>
            </a:r>
            <a:r>
              <a:rPr lang="en-ID" dirty="0" err="1"/>
              <a:t>menyebutkan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keuntungan</a:t>
            </a:r>
            <a:r>
              <a:rPr lang="en-ID" dirty="0"/>
              <a:t> </a:t>
            </a:r>
            <a:r>
              <a:rPr lang="en-ID" dirty="0" err="1" smtClean="0"/>
              <a:t>karena</a:t>
            </a:r>
            <a:r>
              <a:rPr lang="en-ID" dirty="0" smtClean="0"/>
              <a:t> </a:t>
            </a:r>
            <a:r>
              <a:rPr lang="en-ID" dirty="0" err="1" smtClean="0"/>
              <a:t>pengalihan</a:t>
            </a:r>
            <a:r>
              <a:rPr lang="en-ID" dirty="0" smtClean="0"/>
              <a:t> </a:t>
            </a:r>
            <a:r>
              <a:rPr lang="en-ID" dirty="0" err="1"/>
              <a:t>harta</a:t>
            </a:r>
            <a:r>
              <a:rPr lang="en-ID" dirty="0"/>
              <a:t> </a:t>
            </a:r>
            <a:r>
              <a:rPr lang="en-ID" dirty="0" err="1"/>
              <a:t>berupa</a:t>
            </a:r>
            <a:r>
              <a:rPr lang="en-ID" dirty="0"/>
              <a:t> </a:t>
            </a:r>
            <a:r>
              <a:rPr lang="en-ID" dirty="0" err="1"/>
              <a:t>hibah</a:t>
            </a:r>
            <a:r>
              <a:rPr lang="en-ID" dirty="0"/>
              <a:t>, </a:t>
            </a:r>
            <a:r>
              <a:rPr lang="en-ID" dirty="0" err="1"/>
              <a:t>bantuan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sumbangan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 smtClean="0"/>
              <a:t>menjadi</a:t>
            </a:r>
            <a:r>
              <a:rPr lang="en-ID" dirty="0" smtClean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 smtClean="0"/>
              <a:t>pajak</a:t>
            </a:r>
            <a:r>
              <a:rPr lang="en-ID" dirty="0" smtClean="0"/>
              <a:t>.</a:t>
            </a:r>
          </a:p>
          <a:p>
            <a:pPr algn="just"/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periode</a:t>
            </a:r>
            <a:r>
              <a:rPr lang="en-ID" dirty="0"/>
              <a:t> </a:t>
            </a:r>
            <a:r>
              <a:rPr lang="en-ID" dirty="0" err="1"/>
              <a:t>sebelum</a:t>
            </a:r>
            <a:r>
              <a:rPr lang="en-ID" dirty="0"/>
              <a:t> UU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berlaku</a:t>
            </a:r>
            <a:r>
              <a:rPr lang="en-ID" dirty="0"/>
              <a:t>, </a:t>
            </a:r>
            <a:r>
              <a:rPr lang="en-ID" dirty="0" err="1"/>
              <a:t>pendirian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smtClean="0"/>
              <a:t> </a:t>
            </a:r>
            <a:r>
              <a:rPr lang="en-ID" dirty="0" err="1" smtClean="0"/>
              <a:t>dilaksanakan</a:t>
            </a:r>
            <a:r>
              <a:rPr lang="en-ID" dirty="0" smtClean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kebiasaan-kebiasaan</a:t>
            </a:r>
            <a:r>
              <a:rPr lang="en-ID" dirty="0"/>
              <a:t> di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yurisprudensi</a:t>
            </a:r>
            <a:r>
              <a:rPr lang="en-ID" dirty="0"/>
              <a:t> </a:t>
            </a:r>
            <a:r>
              <a:rPr lang="en-ID" dirty="0" smtClean="0"/>
              <a:t> </a:t>
            </a:r>
            <a:r>
              <a:rPr lang="en-ID" dirty="0" err="1" smtClean="0"/>
              <a:t>Mahkamah</a:t>
            </a:r>
            <a:r>
              <a:rPr lang="en-ID" dirty="0" smtClean="0"/>
              <a:t> </a:t>
            </a:r>
            <a:r>
              <a:rPr lang="en-ID" dirty="0" err="1"/>
              <a:t>Agung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ketentuan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positif</a:t>
            </a:r>
            <a:r>
              <a:rPr lang="en-ID" dirty="0"/>
              <a:t> yang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khusus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 smtClean="0"/>
              <a:t>yayasan</a:t>
            </a:r>
            <a:r>
              <a:rPr lang="en-ID" dirty="0"/>
              <a:t>. Salah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yurisprudensi</a:t>
            </a:r>
            <a:r>
              <a:rPr lang="en-ID" dirty="0"/>
              <a:t> yang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acuan</a:t>
            </a:r>
            <a:r>
              <a:rPr lang="en-ID" dirty="0"/>
              <a:t>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Putusan</a:t>
            </a:r>
            <a:r>
              <a:rPr lang="en-ID" dirty="0"/>
              <a:t> </a:t>
            </a:r>
            <a:r>
              <a:rPr lang="en-ID" dirty="0" err="1"/>
              <a:t>Mahkamah</a:t>
            </a:r>
            <a:r>
              <a:rPr lang="en-ID" dirty="0"/>
              <a:t> </a:t>
            </a:r>
            <a:r>
              <a:rPr lang="en-ID" dirty="0" err="1" smtClean="0"/>
              <a:t>Agung</a:t>
            </a:r>
            <a:r>
              <a:rPr lang="en-ID" dirty="0" smtClean="0"/>
              <a:t> </a:t>
            </a:r>
            <a:r>
              <a:rPr lang="en-ID" dirty="0" err="1" smtClean="0"/>
              <a:t>pada</a:t>
            </a:r>
            <a:r>
              <a:rPr lang="en-ID" dirty="0" smtClean="0"/>
              <a:t> </a:t>
            </a:r>
            <a:r>
              <a:rPr lang="en-ID" dirty="0" err="1"/>
              <a:t>kasus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Perguruan</a:t>
            </a:r>
            <a:r>
              <a:rPr lang="en-ID" dirty="0"/>
              <a:t> Tinggi Dharma </a:t>
            </a:r>
            <a:r>
              <a:rPr lang="en-ID" dirty="0" err="1"/>
              <a:t>Agung</a:t>
            </a:r>
            <a:r>
              <a:rPr lang="en-ID" dirty="0"/>
              <a:t>  </a:t>
            </a:r>
            <a:r>
              <a:rPr lang="en-ID" dirty="0" err="1"/>
              <a:t>tanggal</a:t>
            </a:r>
            <a:r>
              <a:rPr lang="en-ID" dirty="0"/>
              <a:t> 14 </a:t>
            </a:r>
            <a:r>
              <a:rPr lang="en-ID" dirty="0" err="1"/>
              <a:t>Desember</a:t>
            </a:r>
            <a:r>
              <a:rPr lang="en-ID" dirty="0"/>
              <a:t> 2000 </a:t>
            </a:r>
            <a:r>
              <a:rPr lang="en-ID" dirty="0" smtClean="0"/>
              <a:t> </a:t>
            </a:r>
            <a:r>
              <a:rPr lang="en-ID" dirty="0" err="1" smtClean="0"/>
              <a:t>Nomor</a:t>
            </a:r>
            <a:r>
              <a:rPr lang="en-ID" dirty="0" smtClean="0"/>
              <a:t> </a:t>
            </a:r>
            <a:r>
              <a:rPr lang="en-ID" dirty="0"/>
              <a:t>283 K/TUN/1998. </a:t>
            </a:r>
          </a:p>
        </p:txBody>
      </p:sp>
    </p:spTree>
    <p:extLst>
      <p:ext uri="{BB962C8B-B14F-4D97-AF65-F5344CB8AC3E}">
        <p14:creationId xmlns:p14="http://schemas.microsoft.com/office/powerpoint/2010/main" val="1280627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"/>
            <a:ext cx="10515600" cy="6062663"/>
          </a:xfrm>
        </p:spPr>
        <p:txBody>
          <a:bodyPr>
            <a:normAutofit/>
          </a:bodyPr>
          <a:lstStyle/>
          <a:p>
            <a:pPr algn="just"/>
            <a:r>
              <a:rPr lang="en-ID" dirty="0" err="1"/>
              <a:t>Ketiadaan</a:t>
            </a:r>
            <a:r>
              <a:rPr lang="en-ID" dirty="0"/>
              <a:t> </a:t>
            </a:r>
            <a:r>
              <a:rPr lang="en-ID" dirty="0" err="1"/>
              <a:t>undang-undang</a:t>
            </a:r>
            <a:r>
              <a:rPr lang="en-ID" dirty="0"/>
              <a:t> yang </a:t>
            </a:r>
            <a:r>
              <a:rPr lang="en-ID" dirty="0" err="1"/>
              <a:t>khusus</a:t>
            </a:r>
            <a:r>
              <a:rPr lang="en-ID" dirty="0"/>
              <a:t>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menimbulkan</a:t>
            </a:r>
            <a:r>
              <a:rPr lang="en-ID" dirty="0"/>
              <a:t> </a:t>
            </a:r>
            <a:r>
              <a:rPr lang="en-ID" dirty="0" smtClean="0"/>
              <a:t> </a:t>
            </a:r>
            <a:r>
              <a:rPr lang="en-ID" dirty="0" err="1" smtClean="0"/>
              <a:t>ketidakpastian</a:t>
            </a:r>
            <a:r>
              <a:rPr lang="en-ID" dirty="0" smtClean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pengertian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,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 </a:t>
            </a:r>
            <a:r>
              <a:rPr lang="en-ID" dirty="0" err="1"/>
              <a:t>batasan</a:t>
            </a:r>
            <a:r>
              <a:rPr lang="en-ID" dirty="0"/>
              <a:t> yang </a:t>
            </a:r>
            <a:r>
              <a:rPr lang="en-ID" dirty="0" err="1"/>
              <a:t>tegas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 smtClean="0"/>
              <a:t>kegiatan</a:t>
            </a:r>
            <a:r>
              <a:rPr lang="en-ID" dirty="0" smtClean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maksud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pendirian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. </a:t>
            </a:r>
            <a:r>
              <a:rPr lang="en-ID" dirty="0" err="1"/>
              <a:t>Akibatnya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 </a:t>
            </a:r>
            <a:r>
              <a:rPr lang="en-ID" dirty="0" err="1" smtClean="0"/>
              <a:t>pendirian</a:t>
            </a:r>
            <a:r>
              <a:rPr lang="en-ID" dirty="0" smtClean="0"/>
              <a:t>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pengelolaannya</a:t>
            </a:r>
            <a:r>
              <a:rPr lang="en-ID" dirty="0"/>
              <a:t> </a:t>
            </a:r>
            <a:r>
              <a:rPr lang="en-ID" dirty="0" err="1"/>
              <a:t>cenderung</a:t>
            </a:r>
            <a:r>
              <a:rPr lang="en-ID" dirty="0"/>
              <a:t> </a:t>
            </a:r>
            <a:r>
              <a:rPr lang="en-ID" dirty="0" err="1"/>
              <a:t>menyimpang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 smtClean="0"/>
              <a:t>lembaga</a:t>
            </a:r>
            <a:r>
              <a:rPr lang="en-ID" dirty="0" smtClean="0"/>
              <a:t> </a:t>
            </a:r>
            <a:r>
              <a:rPr lang="en-ID" dirty="0" err="1"/>
              <a:t>nirlaba</a:t>
            </a:r>
            <a:r>
              <a:rPr lang="en-ID" dirty="0"/>
              <a:t> yang </a:t>
            </a:r>
            <a:r>
              <a:rPr lang="en-ID" dirty="0" err="1"/>
              <a:t>bergerak</a:t>
            </a:r>
            <a:r>
              <a:rPr lang="en-ID" dirty="0"/>
              <a:t> di </a:t>
            </a:r>
            <a:r>
              <a:rPr lang="en-ID" dirty="0" err="1"/>
              <a:t>bidang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, </a:t>
            </a:r>
            <a:r>
              <a:rPr lang="en-ID" dirty="0" err="1"/>
              <a:t>keagamaan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kemanusiaan</a:t>
            </a:r>
            <a:r>
              <a:rPr lang="en-ID" dirty="0"/>
              <a:t>. </a:t>
            </a:r>
            <a:endParaRPr lang="en-ID" dirty="0" smtClean="0"/>
          </a:p>
          <a:p>
            <a:pPr algn="just"/>
            <a:r>
              <a:rPr lang="en-ID" dirty="0" err="1" smtClean="0"/>
              <a:t>Atas</a:t>
            </a:r>
            <a:r>
              <a:rPr lang="en-ID" dirty="0" smtClean="0"/>
              <a:t> </a:t>
            </a:r>
            <a:r>
              <a:rPr lang="en-ID" dirty="0" err="1" smtClean="0"/>
              <a:t>sebab</a:t>
            </a:r>
            <a:r>
              <a:rPr lang="en-ID" dirty="0" smtClean="0"/>
              <a:t> </a:t>
            </a:r>
            <a:r>
              <a:rPr lang="en-ID" dirty="0" err="1"/>
              <a:t>ini</a:t>
            </a:r>
            <a:r>
              <a:rPr lang="en-ID" dirty="0"/>
              <a:t> pula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tanggal</a:t>
            </a:r>
            <a:r>
              <a:rPr lang="en-ID" dirty="0"/>
              <a:t> 6 </a:t>
            </a:r>
            <a:r>
              <a:rPr lang="en-ID" dirty="0" err="1"/>
              <a:t>Agustus</a:t>
            </a:r>
            <a:r>
              <a:rPr lang="en-ID" dirty="0"/>
              <a:t> 2001 </a:t>
            </a:r>
            <a:r>
              <a:rPr lang="en-ID" dirty="0" err="1"/>
              <a:t>diterbitkan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smtClean="0"/>
              <a:t>yang </a:t>
            </a:r>
            <a:r>
              <a:rPr lang="en-ID" dirty="0" err="1" smtClean="0"/>
              <a:t>khusus</a:t>
            </a:r>
            <a:r>
              <a:rPr lang="en-ID" dirty="0" smtClean="0"/>
              <a:t>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yaitu</a:t>
            </a:r>
            <a:r>
              <a:rPr lang="en-ID" dirty="0"/>
              <a:t> 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err="1"/>
              <a:t>Nomor</a:t>
            </a:r>
            <a:r>
              <a:rPr lang="en-ID" dirty="0"/>
              <a:t> 16 </a:t>
            </a:r>
            <a:r>
              <a:rPr lang="en-ID" dirty="0" err="1"/>
              <a:t>Tahun</a:t>
            </a:r>
            <a:r>
              <a:rPr lang="en-ID" dirty="0"/>
              <a:t> 2001 </a:t>
            </a:r>
            <a:r>
              <a:rPr lang="en-ID" dirty="0" err="1" smtClean="0"/>
              <a:t>tentang</a:t>
            </a:r>
            <a:r>
              <a:rPr lang="en-ID" dirty="0" smtClean="0"/>
              <a:t> </a:t>
            </a:r>
            <a:r>
              <a:rPr lang="en-ID" dirty="0" err="1"/>
              <a:t>Yayasan</a:t>
            </a:r>
            <a:r>
              <a:rPr lang="en-ID" dirty="0" smtClean="0"/>
              <a:t>.</a:t>
            </a:r>
          </a:p>
          <a:p>
            <a:pPr algn="just"/>
            <a:r>
              <a:rPr lang="en-ID" dirty="0" err="1"/>
              <a:t>Berlakunya</a:t>
            </a:r>
            <a:r>
              <a:rPr lang="en-ID" dirty="0"/>
              <a:t> UU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membawa</a:t>
            </a:r>
            <a:r>
              <a:rPr lang="en-ID" dirty="0"/>
              <a:t> </a:t>
            </a:r>
            <a:r>
              <a:rPr lang="en-ID" dirty="0" err="1"/>
              <a:t>dampak</a:t>
            </a:r>
            <a:r>
              <a:rPr lang="en-ID" dirty="0"/>
              <a:t> </a:t>
            </a:r>
            <a:r>
              <a:rPr lang="en-ID" dirty="0" err="1"/>
              <a:t>signifikan</a:t>
            </a:r>
            <a:r>
              <a:rPr lang="en-ID" dirty="0"/>
              <a:t>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keberadaan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 smtClean="0"/>
              <a:t>yaitu</a:t>
            </a:r>
            <a:r>
              <a:rPr lang="en-ID" dirty="0" smtClean="0"/>
              <a:t> </a:t>
            </a:r>
            <a:r>
              <a:rPr lang="en-ID" dirty="0"/>
              <a:t>status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yang </a:t>
            </a:r>
            <a:r>
              <a:rPr lang="en-ID" dirty="0" err="1"/>
              <a:t>sebelumnya</a:t>
            </a:r>
            <a:r>
              <a:rPr lang="en-ID" dirty="0"/>
              <a:t> </a:t>
            </a:r>
            <a:r>
              <a:rPr lang="en-ID" dirty="0" err="1"/>
              <a:t>rancu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pasti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 smtClean="0"/>
              <a:t>berbadan</a:t>
            </a:r>
            <a:r>
              <a:rPr lang="en-ID" dirty="0" smtClean="0"/>
              <a:t> </a:t>
            </a:r>
            <a:r>
              <a:rPr lang="en-ID" dirty="0" err="1"/>
              <a:t>hukum</a:t>
            </a:r>
            <a:r>
              <a:rPr lang="en-ID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46223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20738"/>
          </a:xfrm>
        </p:spPr>
        <p:txBody>
          <a:bodyPr/>
          <a:lstStyle/>
          <a:p>
            <a:r>
              <a:rPr lang="en-ID" dirty="0" err="1" smtClean="0"/>
              <a:t>Definisi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891214"/>
          </a:xfrm>
        </p:spPr>
        <p:txBody>
          <a:bodyPr>
            <a:normAutofit/>
          </a:bodyPr>
          <a:lstStyle/>
          <a:p>
            <a:pPr algn="just"/>
            <a:r>
              <a:rPr lang="en-ID" dirty="0" err="1" smtClean="0"/>
              <a:t>Pasal</a:t>
            </a:r>
            <a:r>
              <a:rPr lang="en-ID" dirty="0" smtClean="0"/>
              <a:t> 1 </a:t>
            </a:r>
            <a:r>
              <a:rPr lang="en-ID" dirty="0" err="1" smtClean="0"/>
              <a:t>angka</a:t>
            </a:r>
            <a:r>
              <a:rPr lang="en-ID" dirty="0" smtClean="0"/>
              <a:t> 1 UU No. 28 </a:t>
            </a:r>
            <a:r>
              <a:rPr lang="en-ID" dirty="0" err="1" smtClean="0"/>
              <a:t>Tahun</a:t>
            </a:r>
            <a:r>
              <a:rPr lang="en-ID" dirty="0" smtClean="0"/>
              <a:t> 2004 </a:t>
            </a:r>
            <a:r>
              <a:rPr lang="en-ID" dirty="0" err="1" smtClean="0"/>
              <a:t>tentang</a:t>
            </a:r>
            <a:r>
              <a:rPr lang="en-ID" dirty="0" smtClean="0"/>
              <a:t> </a:t>
            </a:r>
            <a:r>
              <a:rPr lang="en-ID" dirty="0" err="1" smtClean="0"/>
              <a:t>Yayasan</a:t>
            </a:r>
            <a:r>
              <a:rPr lang="en-ID" dirty="0" smtClean="0"/>
              <a:t>, </a:t>
            </a:r>
            <a:r>
              <a:rPr lang="en-ID" dirty="0" err="1" smtClean="0"/>
              <a:t>bahwa</a:t>
            </a:r>
            <a:r>
              <a:rPr lang="en-ID" dirty="0" smtClean="0"/>
              <a:t> </a:t>
            </a:r>
            <a:r>
              <a:rPr lang="en-ID" dirty="0" err="1" smtClean="0"/>
              <a:t>yayasan</a:t>
            </a:r>
            <a:r>
              <a:rPr lang="en-ID" dirty="0" smtClean="0"/>
              <a:t> </a:t>
            </a:r>
            <a:r>
              <a:rPr lang="en-ID" dirty="0" err="1" smtClean="0"/>
              <a:t>adalah</a:t>
            </a:r>
            <a:r>
              <a:rPr lang="en-ID" dirty="0" smtClean="0"/>
              <a:t> </a:t>
            </a:r>
            <a:r>
              <a:rPr lang="en-ID" dirty="0" err="1" smtClean="0"/>
              <a:t>badan</a:t>
            </a:r>
            <a:r>
              <a:rPr lang="en-ID" dirty="0" smtClean="0"/>
              <a:t> </a:t>
            </a:r>
            <a:r>
              <a:rPr lang="en-ID" dirty="0" err="1" smtClean="0"/>
              <a:t>hukum</a:t>
            </a:r>
            <a:r>
              <a:rPr lang="en-ID" dirty="0" smtClean="0"/>
              <a:t> yang </a:t>
            </a:r>
            <a:r>
              <a:rPr lang="en-ID" dirty="0" err="1" smtClean="0"/>
              <a:t>terdiri</a:t>
            </a:r>
            <a:r>
              <a:rPr lang="en-ID" dirty="0" smtClean="0"/>
              <a:t> </a:t>
            </a:r>
            <a:r>
              <a:rPr lang="en-ID" dirty="0" err="1" smtClean="0"/>
              <a:t>atas</a:t>
            </a:r>
            <a:r>
              <a:rPr lang="en-ID" dirty="0" smtClean="0"/>
              <a:t> </a:t>
            </a:r>
            <a:r>
              <a:rPr lang="en-ID" dirty="0" err="1" smtClean="0"/>
              <a:t>kekayaan</a:t>
            </a:r>
            <a:r>
              <a:rPr lang="en-ID" dirty="0" smtClean="0"/>
              <a:t> yang </a:t>
            </a:r>
            <a:r>
              <a:rPr lang="en-ID" dirty="0" err="1" smtClean="0"/>
              <a:t>dipisahkan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diperuntukkan</a:t>
            </a:r>
            <a:r>
              <a:rPr lang="en-ID" dirty="0" smtClean="0"/>
              <a:t>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mencapai</a:t>
            </a:r>
            <a:r>
              <a:rPr lang="en-ID" dirty="0" smtClean="0"/>
              <a:t> </a:t>
            </a:r>
            <a:r>
              <a:rPr lang="en-ID" dirty="0" err="1" smtClean="0"/>
              <a:t>tujuan</a:t>
            </a:r>
            <a:r>
              <a:rPr lang="en-ID" dirty="0" smtClean="0"/>
              <a:t> </a:t>
            </a:r>
            <a:r>
              <a:rPr lang="en-ID" dirty="0" err="1" smtClean="0"/>
              <a:t>tertentu</a:t>
            </a:r>
            <a:r>
              <a:rPr lang="en-ID" dirty="0" smtClean="0"/>
              <a:t> di </a:t>
            </a:r>
            <a:r>
              <a:rPr lang="en-ID" dirty="0" err="1" smtClean="0"/>
              <a:t>bidang</a:t>
            </a:r>
            <a:r>
              <a:rPr lang="en-ID" dirty="0" smtClean="0"/>
              <a:t> </a:t>
            </a:r>
            <a:r>
              <a:rPr lang="en-ID" dirty="0" err="1" smtClean="0"/>
              <a:t>sosial</a:t>
            </a:r>
            <a:r>
              <a:rPr lang="en-ID" dirty="0" smtClean="0"/>
              <a:t>, </a:t>
            </a:r>
            <a:r>
              <a:rPr lang="en-ID" dirty="0" err="1" smtClean="0"/>
              <a:t>keagamaan</a:t>
            </a:r>
            <a:r>
              <a:rPr lang="en-ID" dirty="0" smtClean="0"/>
              <a:t>,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kemanusiaan</a:t>
            </a:r>
            <a:r>
              <a:rPr lang="en-ID" dirty="0" smtClean="0"/>
              <a:t>, yang 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mempunyai</a:t>
            </a:r>
            <a:r>
              <a:rPr lang="en-ID" dirty="0" smtClean="0"/>
              <a:t> </a:t>
            </a:r>
            <a:r>
              <a:rPr lang="en-ID" dirty="0" err="1" smtClean="0"/>
              <a:t>anggota</a:t>
            </a:r>
            <a:r>
              <a:rPr lang="en-ID" dirty="0" smtClean="0"/>
              <a:t>.</a:t>
            </a:r>
          </a:p>
          <a:p>
            <a:pPr algn="just"/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err="1"/>
              <a:t>Nomor</a:t>
            </a:r>
            <a:r>
              <a:rPr lang="en-ID" dirty="0"/>
              <a:t> 16 </a:t>
            </a:r>
            <a:r>
              <a:rPr lang="en-ID" dirty="0" err="1"/>
              <a:t>Tahun</a:t>
            </a:r>
            <a:r>
              <a:rPr lang="en-ID" dirty="0"/>
              <a:t> 2001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, </a:t>
            </a:r>
            <a:r>
              <a:rPr lang="en-ID" dirty="0" err="1"/>
              <a:t>landasan</a:t>
            </a:r>
            <a:r>
              <a:rPr lang="en-ID" dirty="0"/>
              <a:t> </a:t>
            </a:r>
            <a:r>
              <a:rPr lang="en-ID" dirty="0" err="1"/>
              <a:t>murni</a:t>
            </a:r>
            <a:r>
              <a:rPr lang="en-ID" dirty="0"/>
              <a:t> </a:t>
            </a:r>
            <a:r>
              <a:rPr lang="en-ID" dirty="0" err="1" smtClean="0"/>
              <a:t>nirlaba</a:t>
            </a:r>
            <a:r>
              <a:rPr lang="en-ID" dirty="0" smtClean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mendirikan</a:t>
            </a:r>
            <a:r>
              <a:rPr lang="en-ID" dirty="0"/>
              <a:t>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dipertegas</a:t>
            </a:r>
            <a:r>
              <a:rPr lang="en-ID" dirty="0"/>
              <a:t>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Pasal</a:t>
            </a:r>
            <a:r>
              <a:rPr lang="en-ID" dirty="0"/>
              <a:t> 3 </a:t>
            </a:r>
            <a:r>
              <a:rPr lang="en-ID" dirty="0" err="1"/>
              <a:t>ayat</a:t>
            </a:r>
            <a:r>
              <a:rPr lang="en-ID" dirty="0"/>
              <a:t> (1) </a:t>
            </a:r>
            <a:r>
              <a:rPr lang="en-ID" dirty="0" err="1"/>
              <a:t>dan</a:t>
            </a:r>
            <a:r>
              <a:rPr lang="en-ID" dirty="0"/>
              <a:t> (2)  yang </a:t>
            </a:r>
            <a:r>
              <a:rPr lang="en-ID" dirty="0" err="1" smtClean="0"/>
              <a:t>berbunyi</a:t>
            </a:r>
            <a:r>
              <a:rPr lang="en-ID" dirty="0" smtClean="0"/>
              <a:t> </a:t>
            </a:r>
            <a:r>
              <a:rPr lang="en-ID" dirty="0"/>
              <a:t>"(1)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menunjang</a:t>
            </a:r>
            <a:r>
              <a:rPr lang="en-ID" dirty="0"/>
              <a:t> </a:t>
            </a:r>
            <a:r>
              <a:rPr lang="en-ID" dirty="0" err="1"/>
              <a:t>pencapaian</a:t>
            </a:r>
            <a:r>
              <a:rPr lang="en-ID" dirty="0"/>
              <a:t> </a:t>
            </a:r>
            <a:r>
              <a:rPr lang="en-ID" dirty="0" err="1" smtClean="0"/>
              <a:t>maksud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/>
              <a:t>tujuannya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mendirikan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/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ikut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 smtClean="0"/>
              <a:t>badan</a:t>
            </a:r>
            <a:r>
              <a:rPr lang="en-ID" dirty="0" smtClean="0"/>
              <a:t> </a:t>
            </a:r>
            <a:r>
              <a:rPr lang="en-ID" dirty="0" err="1"/>
              <a:t>usaha</a:t>
            </a:r>
            <a:r>
              <a:rPr lang="en-ID" dirty="0"/>
              <a:t>." (2) </a:t>
            </a:r>
            <a:r>
              <a:rPr lang="en-ID" dirty="0" err="1"/>
              <a:t>yayasan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membagikan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 smtClean="0"/>
              <a:t>kepada</a:t>
            </a:r>
            <a:r>
              <a:rPr lang="en-ID" dirty="0" smtClean="0"/>
              <a:t> Pembina</a:t>
            </a:r>
            <a:r>
              <a:rPr lang="en-ID" dirty="0"/>
              <a:t>, </a:t>
            </a:r>
            <a:r>
              <a:rPr lang="en-ID" dirty="0" err="1"/>
              <a:t>Pengurus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Pengawas</a:t>
            </a:r>
            <a:r>
              <a:rPr lang="en-ID" dirty="0"/>
              <a:t>."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68129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1659</TotalTime>
  <Words>2972</Words>
  <Application>Microsoft Office PowerPoint</Application>
  <PresentationFormat>Widescreen</PresentationFormat>
  <Paragraphs>93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8" baseType="lpstr">
      <vt:lpstr>Arial</vt:lpstr>
      <vt:lpstr>Calibri</vt:lpstr>
      <vt:lpstr>Calibri Light</vt:lpstr>
      <vt:lpstr>Office Theme</vt:lpstr>
      <vt:lpstr>Aspek Hukum Yayasan</vt:lpstr>
      <vt:lpstr>Sejarah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Definisi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Organ Yayasan</vt:lpstr>
      <vt:lpstr>Organ-organ dalam yayasan adalah sebagai berikut :</vt:lpstr>
      <vt:lpstr>PowerPoint Presentation</vt:lpstr>
      <vt:lpstr>PowerPoint Presentation</vt:lpstr>
      <vt:lpstr>PowerPoint Presentation</vt:lpstr>
      <vt:lpstr>syarat-syarat materiil pendirian notaris</vt:lpstr>
      <vt:lpstr>1. Kekayaan yang Dipisahkan </vt:lpstr>
      <vt:lpstr>PowerPoint Presentation</vt:lpstr>
      <vt:lpstr>PowerPoint Presentation</vt:lpstr>
      <vt:lpstr>PowerPoint Presentation</vt:lpstr>
      <vt:lpstr>2. Tujuan Pendirian Yayasan </vt:lpstr>
      <vt:lpstr>PowerPoint Presentation</vt:lpstr>
      <vt:lpstr>3. Organisasi yang Teratur  </vt:lpstr>
      <vt:lpstr>4. Akta Pendirian Yayasan </vt:lpstr>
      <vt:lpstr>PowerPoint Presentation</vt:lpstr>
      <vt:lpstr>PowerPoint Presentation</vt:lpstr>
      <vt:lpstr>PowerPoint Presentation</vt:lpstr>
      <vt:lpstr>Pembubaran Yayasan 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Aspek Hukum Yayasan</dc:title>
  <dc:creator>Asus</dc:creator>
  <cp:lastModifiedBy>Asus</cp:lastModifiedBy>
  <cp:revision>22</cp:revision>
  <dcterms:created xsi:type="dcterms:W3CDTF">2021-05-03T03:12:31Z</dcterms:created>
  <dcterms:modified xsi:type="dcterms:W3CDTF">2021-05-04T07:03:12Z</dcterms:modified>
</cp:coreProperties>
</file>