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1535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892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49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259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2248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592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162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680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1623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31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700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0817D-DDD8-4A4B-9C3A-76C2869B2712}" type="datetimeFigureOut">
              <a:rPr lang="en-ID" smtClean="0"/>
              <a:t>02/06/2020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02D91-D2B6-45F2-9AB0-6153FBBD639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5470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Aspek</a:t>
            </a:r>
            <a:r>
              <a:rPr lang="en-ID" dirty="0" smtClean="0"/>
              <a:t> </a:t>
            </a:r>
            <a:r>
              <a:rPr lang="en-ID" dirty="0" err="1"/>
              <a:t>H</a:t>
            </a:r>
            <a:r>
              <a:rPr lang="en-ID" dirty="0" err="1" smtClean="0"/>
              <a:t>ukum</a:t>
            </a:r>
            <a:r>
              <a:rPr lang="en-ID" dirty="0" smtClean="0"/>
              <a:t> BUMN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833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Badan</a:t>
            </a:r>
            <a:r>
              <a:rPr lang="en-ID" dirty="0" smtClean="0"/>
              <a:t> Usaha </a:t>
            </a:r>
            <a:r>
              <a:rPr lang="en-ID" dirty="0" err="1" smtClean="0"/>
              <a:t>Milik</a:t>
            </a:r>
            <a:r>
              <a:rPr lang="en-ID" dirty="0" smtClean="0"/>
              <a:t> Negara, yang </a:t>
            </a:r>
            <a:r>
              <a:rPr lang="en-ID" dirty="0" err="1" smtClean="0"/>
              <a:t>selanjutnya</a:t>
            </a:r>
            <a:r>
              <a:rPr lang="en-ID" dirty="0" smtClean="0"/>
              <a:t> </a:t>
            </a:r>
            <a:r>
              <a:rPr lang="en-ID" dirty="0" err="1" smtClean="0"/>
              <a:t>disebut</a:t>
            </a:r>
            <a:r>
              <a:rPr lang="en-ID" dirty="0" smtClean="0"/>
              <a:t> BUMN,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yang </a:t>
            </a:r>
            <a:r>
              <a:rPr lang="en-ID" dirty="0" err="1" smtClean="0"/>
              <a:t>seluruh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sebagian</a:t>
            </a:r>
            <a:r>
              <a:rPr lang="en-ID" dirty="0" smtClean="0"/>
              <a:t> </a:t>
            </a:r>
            <a:r>
              <a:rPr lang="en-ID" dirty="0" err="1" smtClean="0"/>
              <a:t>besar</a:t>
            </a:r>
            <a:r>
              <a:rPr lang="en-ID" dirty="0" smtClean="0"/>
              <a:t> </a:t>
            </a:r>
            <a:r>
              <a:rPr lang="en-ID" dirty="0" err="1" smtClean="0"/>
              <a:t>modalnya</a:t>
            </a:r>
            <a:r>
              <a:rPr lang="en-ID" dirty="0" smtClean="0"/>
              <a:t> </a:t>
            </a:r>
            <a:r>
              <a:rPr lang="en-ID" dirty="0" err="1" smtClean="0"/>
              <a:t>dimiliki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melalui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langsung</a:t>
            </a:r>
            <a:r>
              <a:rPr lang="en-ID" dirty="0" smtClean="0"/>
              <a:t> yang </a:t>
            </a:r>
            <a:r>
              <a:rPr lang="en-ID" dirty="0" err="1" smtClean="0"/>
              <a:t>berasal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yang </a:t>
            </a:r>
            <a:r>
              <a:rPr lang="en-ID" dirty="0" err="1" smtClean="0"/>
              <a:t>dipisahkan</a:t>
            </a:r>
            <a:r>
              <a:rPr lang="en-ID" dirty="0" smtClean="0"/>
              <a:t>. (UU No. 19 </a:t>
            </a:r>
            <a:r>
              <a:rPr lang="en-ID" dirty="0" err="1" smtClean="0"/>
              <a:t>Tahun</a:t>
            </a:r>
            <a:r>
              <a:rPr lang="en-ID" dirty="0" smtClean="0"/>
              <a:t> 2003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Usaha </a:t>
            </a:r>
            <a:r>
              <a:rPr lang="en-ID" dirty="0" err="1" smtClean="0"/>
              <a:t>Milik</a:t>
            </a:r>
            <a:r>
              <a:rPr lang="en-ID" dirty="0" smtClean="0"/>
              <a:t> Negara, </a:t>
            </a:r>
            <a:r>
              <a:rPr lang="en-ID" dirty="0" err="1" smtClean="0"/>
              <a:t>Pasal</a:t>
            </a:r>
            <a:r>
              <a:rPr lang="en-ID" dirty="0" smtClean="0"/>
              <a:t> 1, </a:t>
            </a:r>
            <a:r>
              <a:rPr lang="en-ID" dirty="0" err="1" smtClean="0"/>
              <a:t>Ayat</a:t>
            </a:r>
            <a:r>
              <a:rPr lang="en-ID" dirty="0" smtClean="0"/>
              <a:t> 1)</a:t>
            </a:r>
            <a:r>
              <a:rPr lang="en-ID" dirty="0" err="1" smtClean="0"/>
              <a:t>Undang-Undang</a:t>
            </a:r>
            <a:r>
              <a:rPr lang="en-ID" dirty="0" smtClean="0"/>
              <a:t> No. 19 </a:t>
            </a:r>
            <a:r>
              <a:rPr lang="en-ID" dirty="0" err="1" smtClean="0"/>
              <a:t>Tahun</a:t>
            </a:r>
            <a:r>
              <a:rPr lang="en-ID" dirty="0" smtClean="0"/>
              <a:t> 2003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Usaha </a:t>
            </a:r>
            <a:r>
              <a:rPr lang="en-ID" dirty="0" err="1" smtClean="0"/>
              <a:t>Milik</a:t>
            </a:r>
            <a:r>
              <a:rPr lang="en-ID" dirty="0" smtClean="0"/>
              <a:t> Negara </a:t>
            </a:r>
            <a:r>
              <a:rPr lang="en-ID" dirty="0" err="1" smtClean="0"/>
              <a:t>menyatakan</a:t>
            </a:r>
            <a:r>
              <a:rPr lang="en-ID" dirty="0" smtClean="0"/>
              <a:t> </a:t>
            </a:r>
            <a:r>
              <a:rPr lang="en-ID" dirty="0" err="1" smtClean="0"/>
              <a:t>bahwa</a:t>
            </a:r>
            <a:r>
              <a:rPr lang="en-ID" dirty="0" smtClean="0"/>
              <a:t> BUMN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yang </a:t>
            </a:r>
            <a:r>
              <a:rPr lang="en-ID" dirty="0" err="1" smtClean="0"/>
              <a:t>seluruh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sebagian</a:t>
            </a:r>
            <a:r>
              <a:rPr lang="en-ID" dirty="0" smtClean="0"/>
              <a:t> </a:t>
            </a:r>
            <a:r>
              <a:rPr lang="en-ID" dirty="0" err="1" smtClean="0"/>
              <a:t>besar</a:t>
            </a:r>
            <a:r>
              <a:rPr lang="en-ID" dirty="0" smtClean="0"/>
              <a:t> </a:t>
            </a:r>
            <a:r>
              <a:rPr lang="en-ID" dirty="0" err="1" smtClean="0"/>
              <a:t>modalnya</a:t>
            </a:r>
            <a:r>
              <a:rPr lang="en-ID" dirty="0" smtClean="0"/>
              <a:t> </a:t>
            </a:r>
            <a:r>
              <a:rPr lang="en-ID" dirty="0" err="1" smtClean="0"/>
              <a:t>dimiliki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melalui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langsung</a:t>
            </a:r>
            <a:r>
              <a:rPr lang="en-ID" dirty="0" smtClean="0"/>
              <a:t> yang </a:t>
            </a:r>
            <a:r>
              <a:rPr lang="en-ID" dirty="0" err="1" smtClean="0"/>
              <a:t>berasal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yang </a:t>
            </a:r>
            <a:r>
              <a:rPr lang="en-ID" dirty="0" err="1" smtClean="0"/>
              <a:t>dipisahkan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93406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738"/>
            <a:ext cx="10515600" cy="5991225"/>
          </a:xfrm>
        </p:spPr>
        <p:txBody>
          <a:bodyPr>
            <a:normAutofit/>
          </a:bodyPr>
          <a:lstStyle/>
          <a:p>
            <a:pPr algn="just"/>
            <a:r>
              <a:rPr lang="en-ID" dirty="0" err="1" smtClean="0"/>
              <a:t>Dalam</a:t>
            </a:r>
            <a:r>
              <a:rPr lang="en-ID" dirty="0" smtClean="0"/>
              <a:t> UU BUMN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</a:t>
            </a:r>
            <a:r>
              <a:rPr lang="en-ID" dirty="0" err="1" smtClean="0"/>
              <a:t>milik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, </a:t>
            </a:r>
            <a:r>
              <a:rPr lang="en-ID" dirty="0" err="1" smtClean="0"/>
              <a:t>terbagi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,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umum</a:t>
            </a:r>
            <a:r>
              <a:rPr lang="en-ID" dirty="0" smtClean="0"/>
              <a:t> (</a:t>
            </a:r>
            <a:r>
              <a:rPr lang="en-ID" dirty="0" err="1" smtClean="0"/>
              <a:t>Perum</a:t>
            </a:r>
            <a:r>
              <a:rPr lang="en-ID" dirty="0" smtClean="0"/>
              <a:t>)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(</a:t>
            </a:r>
            <a:r>
              <a:rPr lang="en-ID" dirty="0" err="1" smtClean="0"/>
              <a:t>Persero</a:t>
            </a:r>
            <a:r>
              <a:rPr lang="en-ID" dirty="0" smtClean="0"/>
              <a:t>). </a:t>
            </a:r>
          </a:p>
          <a:p>
            <a:pPr algn="just"/>
            <a:r>
              <a:rPr lang="en-ID" dirty="0" smtClean="0"/>
              <a:t>Modal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Perum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terbagi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saham-saham</a:t>
            </a:r>
            <a:r>
              <a:rPr lang="en-ID" dirty="0" smtClean="0"/>
              <a:t>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seluruh</a:t>
            </a:r>
            <a:r>
              <a:rPr lang="en-ID" dirty="0" smtClean="0"/>
              <a:t> </a:t>
            </a:r>
            <a:r>
              <a:rPr lang="en-ID" dirty="0" err="1" smtClean="0"/>
              <a:t>modalnya</a:t>
            </a:r>
            <a:r>
              <a:rPr lang="en-ID" dirty="0" smtClean="0"/>
              <a:t> </a:t>
            </a:r>
            <a:r>
              <a:rPr lang="en-ID" dirty="0" err="1" smtClean="0"/>
              <a:t>dimiliki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. </a:t>
            </a:r>
            <a:r>
              <a:rPr lang="en-ID" dirty="0" err="1" smtClean="0"/>
              <a:t>Sedangkan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Persero</a:t>
            </a:r>
            <a:r>
              <a:rPr lang="en-ID" dirty="0" smtClean="0"/>
              <a:t> modal </a:t>
            </a:r>
            <a:r>
              <a:rPr lang="en-ID" dirty="0" err="1" smtClean="0"/>
              <a:t>terbagi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sahamsaham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modalnya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seluruhnya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paling </a:t>
            </a:r>
            <a:r>
              <a:rPr lang="en-ID" dirty="0" err="1" smtClean="0"/>
              <a:t>sedikit</a:t>
            </a:r>
            <a:r>
              <a:rPr lang="en-ID" dirty="0" smtClean="0"/>
              <a:t> 51% </a:t>
            </a:r>
            <a:r>
              <a:rPr lang="en-ID" dirty="0" err="1" smtClean="0"/>
              <a:t>dimiliki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Republik</a:t>
            </a:r>
            <a:r>
              <a:rPr lang="en-ID" dirty="0" smtClean="0"/>
              <a:t> Indonesia yang </a:t>
            </a:r>
            <a:r>
              <a:rPr lang="en-ID" dirty="0" err="1" smtClean="0"/>
              <a:t>tujuan</a:t>
            </a:r>
            <a:r>
              <a:rPr lang="en-ID" dirty="0" smtClean="0"/>
              <a:t> </a:t>
            </a:r>
            <a:r>
              <a:rPr lang="en-ID" dirty="0" err="1" smtClean="0"/>
              <a:t>utamanya</a:t>
            </a:r>
            <a:r>
              <a:rPr lang="en-ID" dirty="0" smtClean="0"/>
              <a:t> </a:t>
            </a:r>
            <a:r>
              <a:rPr lang="en-ID" dirty="0" err="1" smtClean="0"/>
              <a:t>mengejar</a:t>
            </a:r>
            <a:r>
              <a:rPr lang="en-ID" dirty="0" smtClean="0"/>
              <a:t> </a:t>
            </a:r>
            <a:r>
              <a:rPr lang="en-ID" dirty="0" err="1" smtClean="0"/>
              <a:t>keuntungan</a:t>
            </a:r>
            <a:r>
              <a:rPr lang="en-ID" dirty="0" smtClean="0"/>
              <a:t>. </a:t>
            </a:r>
          </a:p>
          <a:p>
            <a:pPr algn="just"/>
            <a:r>
              <a:rPr lang="en-ID" dirty="0" err="1" smtClean="0"/>
              <a:t>Pasal</a:t>
            </a:r>
            <a:r>
              <a:rPr lang="en-ID" dirty="0" smtClean="0"/>
              <a:t> 11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Nomor</a:t>
            </a:r>
            <a:r>
              <a:rPr lang="en-ID" dirty="0" smtClean="0"/>
              <a:t> 19 </a:t>
            </a:r>
            <a:r>
              <a:rPr lang="en-ID" dirty="0" err="1" smtClean="0"/>
              <a:t>Tahun</a:t>
            </a:r>
            <a:r>
              <a:rPr lang="en-ID" dirty="0" smtClean="0"/>
              <a:t> 2003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Usaha </a:t>
            </a:r>
            <a:r>
              <a:rPr lang="en-ID" dirty="0" err="1" smtClean="0"/>
              <a:t>Milik</a:t>
            </a:r>
            <a:r>
              <a:rPr lang="en-ID" dirty="0" smtClean="0"/>
              <a:t> Negara </a:t>
            </a:r>
            <a:r>
              <a:rPr lang="en-ID" dirty="0" err="1" smtClean="0"/>
              <a:t>menyebutkan</a:t>
            </a:r>
            <a:r>
              <a:rPr lang="en-ID" dirty="0" smtClean="0"/>
              <a:t> </a:t>
            </a:r>
            <a:r>
              <a:rPr lang="en-ID" dirty="0" err="1" smtClean="0"/>
              <a:t>terhadap</a:t>
            </a:r>
            <a:r>
              <a:rPr lang="en-ID" dirty="0" smtClean="0"/>
              <a:t> </a:t>
            </a:r>
            <a:r>
              <a:rPr lang="en-ID" dirty="0" err="1" smtClean="0"/>
              <a:t>persero</a:t>
            </a:r>
            <a:r>
              <a:rPr lang="en-ID" dirty="0" smtClean="0"/>
              <a:t> </a:t>
            </a:r>
            <a:r>
              <a:rPr lang="en-ID" dirty="0" err="1" smtClean="0"/>
              <a:t>berlaku</a:t>
            </a:r>
            <a:r>
              <a:rPr lang="en-ID" dirty="0" smtClean="0"/>
              <a:t> </a:t>
            </a:r>
            <a:r>
              <a:rPr lang="en-ID" dirty="0" err="1" smtClean="0"/>
              <a:t>segala</a:t>
            </a:r>
            <a:r>
              <a:rPr lang="en-ID" dirty="0" smtClean="0"/>
              <a:t> </a:t>
            </a:r>
            <a:r>
              <a:rPr lang="en-ID" dirty="0" err="1" smtClean="0"/>
              <a:t>ketentuan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prinsip-prinsip</a:t>
            </a:r>
            <a:r>
              <a:rPr lang="en-ID" dirty="0" smtClean="0"/>
              <a:t> yang </a:t>
            </a:r>
            <a:r>
              <a:rPr lang="en-ID" dirty="0" err="1" smtClean="0"/>
              <a:t>berlaku</a:t>
            </a:r>
            <a:r>
              <a:rPr lang="en-ID" dirty="0" smtClean="0"/>
              <a:t> </a:t>
            </a:r>
            <a:r>
              <a:rPr lang="en-ID" dirty="0" err="1" smtClean="0"/>
              <a:t>bagi</a:t>
            </a:r>
            <a:r>
              <a:rPr lang="en-ID" dirty="0" smtClean="0"/>
              <a:t> Perseroan </a:t>
            </a:r>
            <a:r>
              <a:rPr lang="en-ID" dirty="0" err="1" smtClean="0"/>
              <a:t>Terbatas</a:t>
            </a:r>
            <a:r>
              <a:rPr lang="en-ID" dirty="0" smtClean="0"/>
              <a:t> </a:t>
            </a:r>
            <a:r>
              <a:rPr lang="en-ID" dirty="0" err="1" smtClean="0"/>
              <a:t>sebagaimana</a:t>
            </a:r>
            <a:r>
              <a:rPr lang="en-ID" dirty="0" smtClean="0"/>
              <a:t> </a:t>
            </a:r>
            <a:r>
              <a:rPr lang="en-ID" dirty="0" err="1" smtClean="0"/>
              <a:t>diatur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No. 40 </a:t>
            </a:r>
            <a:r>
              <a:rPr lang="en-ID" dirty="0" err="1" smtClean="0"/>
              <a:t>Tahun</a:t>
            </a:r>
            <a:r>
              <a:rPr lang="en-ID" dirty="0" smtClean="0"/>
              <a:t> 2007 </a:t>
            </a:r>
            <a:r>
              <a:rPr lang="en-ID" dirty="0" err="1" smtClean="0"/>
              <a:t>tentang</a:t>
            </a:r>
            <a:r>
              <a:rPr lang="en-ID" dirty="0" smtClean="0"/>
              <a:t> Perseroan </a:t>
            </a:r>
            <a:r>
              <a:rPr lang="en-ID" dirty="0" err="1" smtClean="0"/>
              <a:t>Terbatas</a:t>
            </a:r>
            <a:r>
              <a:rPr lang="en-ID" dirty="0" smtClean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15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Pemisahaan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dijadikan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modal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modal BUMN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cara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</a:t>
            </a:r>
            <a:r>
              <a:rPr lang="en-ID" dirty="0" err="1" smtClean="0"/>
              <a:t>langsung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BUMN </a:t>
            </a:r>
            <a:r>
              <a:rPr lang="en-ID" dirty="0" err="1" smtClean="0"/>
              <a:t>tersebut</a:t>
            </a:r>
            <a:r>
              <a:rPr lang="en-ID" dirty="0" smtClean="0"/>
              <a:t>, </a:t>
            </a:r>
            <a:r>
              <a:rPr lang="en-ID" dirty="0" err="1" smtClean="0"/>
              <a:t>sehingga</a:t>
            </a:r>
            <a:r>
              <a:rPr lang="en-ID" dirty="0" smtClean="0"/>
              <a:t> </a:t>
            </a:r>
            <a:r>
              <a:rPr lang="en-ID" dirty="0" err="1" smtClean="0"/>
              <a:t>setiap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perlu</a:t>
            </a:r>
            <a:r>
              <a:rPr lang="en-ID" dirty="0" smtClean="0"/>
              <a:t> </a:t>
            </a:r>
            <a:r>
              <a:rPr lang="en-ID" dirty="0" err="1" smtClean="0"/>
              <a:t>ditetapkan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peraturan</a:t>
            </a:r>
            <a:r>
              <a:rPr lang="en-ID" dirty="0" smtClean="0"/>
              <a:t> </a:t>
            </a:r>
            <a:r>
              <a:rPr lang="en-ID" dirty="0" err="1" smtClean="0"/>
              <a:t>pemerintah</a:t>
            </a:r>
            <a:r>
              <a:rPr lang="en-ID" dirty="0" smtClean="0"/>
              <a:t>.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memonitor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penatausahaan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yang </a:t>
            </a:r>
            <a:r>
              <a:rPr lang="en-ID" dirty="0" err="1" smtClean="0"/>
              <a:t>tertanam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BUMN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, </a:t>
            </a:r>
            <a:r>
              <a:rPr lang="en-ID" dirty="0" err="1" smtClean="0"/>
              <a:t>termasuk</a:t>
            </a:r>
            <a:r>
              <a:rPr lang="en-ID" dirty="0" smtClean="0"/>
              <a:t> </a:t>
            </a:r>
            <a:r>
              <a:rPr lang="en-ID" dirty="0" err="1" smtClean="0"/>
              <a:t>penambahan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pengurangan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Negara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 smtClean="0"/>
              <a:t>perubahan</a:t>
            </a:r>
            <a:r>
              <a:rPr lang="en-ID" dirty="0" smtClean="0"/>
              <a:t> </a:t>
            </a:r>
            <a:r>
              <a:rPr lang="en-ID" dirty="0" err="1" smtClean="0"/>
              <a:t>struktur</a:t>
            </a:r>
            <a:r>
              <a:rPr lang="en-ID" dirty="0" smtClean="0"/>
              <a:t> </a:t>
            </a:r>
            <a:r>
              <a:rPr lang="en-ID" dirty="0" err="1" smtClean="0"/>
              <a:t>kepemilikan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akibat</a:t>
            </a:r>
            <a:r>
              <a:rPr lang="en-ID" dirty="0" smtClean="0"/>
              <a:t> </a:t>
            </a:r>
            <a:r>
              <a:rPr lang="en-ID" dirty="0" err="1" smtClean="0"/>
              <a:t>adanya</a:t>
            </a:r>
            <a:r>
              <a:rPr lang="en-ID" dirty="0" smtClean="0"/>
              <a:t> </a:t>
            </a:r>
            <a:r>
              <a:rPr lang="en-ID" dirty="0" err="1" smtClean="0"/>
              <a:t>pengalihan</a:t>
            </a:r>
            <a:r>
              <a:rPr lang="en-ID" dirty="0" smtClean="0"/>
              <a:t> </a:t>
            </a:r>
            <a:r>
              <a:rPr lang="en-ID" dirty="0" err="1" smtClean="0"/>
              <a:t>saham</a:t>
            </a:r>
            <a:r>
              <a:rPr lang="en-ID" dirty="0" smtClean="0"/>
              <a:t> </a:t>
            </a:r>
            <a:r>
              <a:rPr lang="en-ID" dirty="0" err="1" smtClean="0"/>
              <a:t>milik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penerbitan</a:t>
            </a:r>
            <a:r>
              <a:rPr lang="en-ID" dirty="0" smtClean="0"/>
              <a:t> </a:t>
            </a:r>
            <a:r>
              <a:rPr lang="en-ID" dirty="0" err="1" smtClean="0"/>
              <a:t>saham</a:t>
            </a:r>
            <a:r>
              <a:rPr lang="en-ID" dirty="0" smtClean="0"/>
              <a:t> </a:t>
            </a:r>
            <a:r>
              <a:rPr lang="en-ID" dirty="0" err="1" smtClean="0"/>
              <a:t>baru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diambil</a:t>
            </a:r>
            <a:r>
              <a:rPr lang="en-ID" dirty="0" smtClean="0"/>
              <a:t> </a:t>
            </a:r>
            <a:r>
              <a:rPr lang="en-ID" dirty="0" err="1" smtClean="0"/>
              <a:t>bagian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, </a:t>
            </a:r>
            <a:r>
              <a:rPr lang="en-ID" dirty="0" err="1" smtClean="0"/>
              <a:t>perlu</a:t>
            </a:r>
            <a:r>
              <a:rPr lang="en-ID" dirty="0" smtClean="0"/>
              <a:t> </a:t>
            </a:r>
            <a:r>
              <a:rPr lang="en-ID" dirty="0" err="1" smtClean="0"/>
              <a:t>ditetapkan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peraturan</a:t>
            </a:r>
            <a:r>
              <a:rPr lang="en-ID" dirty="0" smtClean="0"/>
              <a:t> </a:t>
            </a:r>
            <a:r>
              <a:rPr lang="en-ID" dirty="0" err="1" smtClean="0"/>
              <a:t>pemerintah</a:t>
            </a:r>
            <a:r>
              <a:rPr lang="en-ID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035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Maksud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dipisahkan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pemisahan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Anggaran</a:t>
            </a:r>
            <a:r>
              <a:rPr lang="en-ID" dirty="0" smtClean="0"/>
              <a:t> </a:t>
            </a:r>
            <a:r>
              <a:rPr lang="en-ID" dirty="0" err="1" smtClean="0"/>
              <a:t>Pendapatan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Belanja</a:t>
            </a:r>
            <a:r>
              <a:rPr lang="en-ID" dirty="0" smtClean="0"/>
              <a:t> Negara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dijadikan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modal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BUMN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selanjutnya</a:t>
            </a:r>
            <a:r>
              <a:rPr lang="en-ID" dirty="0" smtClean="0"/>
              <a:t> </a:t>
            </a:r>
            <a:r>
              <a:rPr lang="en-ID" dirty="0" err="1" smtClean="0"/>
              <a:t>pembinaan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pengelolaannya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lagi</a:t>
            </a:r>
            <a:r>
              <a:rPr lang="en-ID" dirty="0" smtClean="0"/>
              <a:t> </a:t>
            </a:r>
            <a:r>
              <a:rPr lang="en-ID" dirty="0" err="1" smtClean="0"/>
              <a:t>didasarkan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sistem</a:t>
            </a:r>
            <a:r>
              <a:rPr lang="en-ID" dirty="0" smtClean="0"/>
              <a:t> </a:t>
            </a:r>
            <a:r>
              <a:rPr lang="en-ID" dirty="0" err="1" smtClean="0"/>
              <a:t>Anggaran</a:t>
            </a:r>
            <a:r>
              <a:rPr lang="en-ID" dirty="0" smtClean="0"/>
              <a:t> </a:t>
            </a:r>
            <a:r>
              <a:rPr lang="en-ID" dirty="0" err="1" smtClean="0"/>
              <a:t>Pendapatan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Belanja</a:t>
            </a:r>
            <a:r>
              <a:rPr lang="en-ID" dirty="0" smtClean="0"/>
              <a:t> Negara, </a:t>
            </a:r>
            <a:r>
              <a:rPr lang="en-ID" dirty="0" err="1" smtClean="0"/>
              <a:t>namun</a:t>
            </a:r>
            <a:r>
              <a:rPr lang="en-ID" dirty="0" smtClean="0"/>
              <a:t> </a:t>
            </a:r>
            <a:r>
              <a:rPr lang="en-ID" dirty="0" err="1" smtClean="0"/>
              <a:t>pembinaan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pengelolaannya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prinsip-prinsip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yang </a:t>
            </a:r>
            <a:r>
              <a:rPr lang="en-ID" dirty="0" err="1" smtClean="0"/>
              <a:t>sehat</a:t>
            </a:r>
            <a:r>
              <a:rPr lang="en-ID" dirty="0" smtClean="0"/>
              <a:t>. </a:t>
            </a:r>
            <a:r>
              <a:rPr lang="en-ID" dirty="0" err="1" smtClean="0"/>
              <a:t>Termasuk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Anggaran</a:t>
            </a:r>
            <a:r>
              <a:rPr lang="en-ID" dirty="0" smtClean="0"/>
              <a:t> </a:t>
            </a:r>
            <a:r>
              <a:rPr lang="en-ID" dirty="0" err="1" smtClean="0"/>
              <a:t>Pendapatan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Belanja</a:t>
            </a:r>
            <a:r>
              <a:rPr lang="en-ID" dirty="0" smtClean="0"/>
              <a:t> Negara, </a:t>
            </a:r>
            <a:r>
              <a:rPr lang="en-ID" dirty="0" err="1" smtClean="0"/>
              <a:t>yaitu</a:t>
            </a:r>
            <a:r>
              <a:rPr lang="en-ID" dirty="0" smtClean="0"/>
              <a:t> </a:t>
            </a:r>
            <a:r>
              <a:rPr lang="en-ID" dirty="0" err="1" smtClean="0"/>
              <a:t>meliputi</a:t>
            </a:r>
            <a:r>
              <a:rPr lang="en-ID" dirty="0" smtClean="0"/>
              <a:t> pula </a:t>
            </a:r>
            <a:r>
              <a:rPr lang="en-ID" dirty="0" err="1" smtClean="0"/>
              <a:t>proyek-proyek</a:t>
            </a:r>
            <a:r>
              <a:rPr lang="en-ID" dirty="0" smtClean="0"/>
              <a:t> </a:t>
            </a:r>
            <a:r>
              <a:rPr lang="en-ID" dirty="0" err="1" smtClean="0"/>
              <a:t>Anggaran</a:t>
            </a:r>
            <a:r>
              <a:rPr lang="en-ID" dirty="0" smtClean="0"/>
              <a:t> </a:t>
            </a:r>
            <a:r>
              <a:rPr lang="en-ID" dirty="0" err="1" smtClean="0"/>
              <a:t>Pendapatan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Belanja</a:t>
            </a:r>
            <a:r>
              <a:rPr lang="en-ID" dirty="0" smtClean="0"/>
              <a:t> Negara yang </a:t>
            </a:r>
            <a:r>
              <a:rPr lang="en-ID" dirty="0" err="1" smtClean="0"/>
              <a:t>dikelola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BUMN </a:t>
            </a:r>
            <a:r>
              <a:rPr lang="en-ID" dirty="0" err="1" smtClean="0"/>
              <a:t>dan</a:t>
            </a:r>
            <a:r>
              <a:rPr lang="en-ID" dirty="0" smtClean="0"/>
              <a:t>/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piutang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BUMN yang </a:t>
            </a:r>
            <a:r>
              <a:rPr lang="en-ID" dirty="0" err="1" smtClean="0"/>
              <a:t>dijadikan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penyertaan</a:t>
            </a:r>
            <a:r>
              <a:rPr lang="en-ID" dirty="0" smtClean="0"/>
              <a:t> modal </a:t>
            </a:r>
            <a:r>
              <a:rPr lang="en-ID" dirty="0" err="1" smtClean="0"/>
              <a:t>negara</a:t>
            </a:r>
            <a:r>
              <a:rPr lang="en-ID" dirty="0" smtClean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6239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Fatwa MA No. WKMA/</a:t>
            </a:r>
            <a:r>
              <a:rPr lang="en-ID" dirty="0" err="1"/>
              <a:t>Yud</a:t>
            </a:r>
            <a:r>
              <a:rPr lang="en-ID" dirty="0"/>
              <a:t>/20/VIII/2006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Menteri</a:t>
            </a:r>
            <a:r>
              <a:rPr lang="en-ID" dirty="0" smtClean="0"/>
              <a:t> </a:t>
            </a:r>
            <a:r>
              <a:rPr lang="en-ID" dirty="0" err="1" smtClean="0"/>
              <a:t>Keuangan</a:t>
            </a:r>
            <a:r>
              <a:rPr lang="en-ID" dirty="0" smtClean="0"/>
              <a:t> </a:t>
            </a:r>
            <a:r>
              <a:rPr lang="en-ID" dirty="0" err="1" smtClean="0"/>
              <a:t>meminta</a:t>
            </a:r>
            <a:r>
              <a:rPr lang="en-ID" dirty="0" smtClean="0"/>
              <a:t> Fatwa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Agung</a:t>
            </a:r>
            <a:r>
              <a:rPr lang="en-ID" dirty="0" smtClean="0"/>
              <a:t>.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Agung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Fatwanya</a:t>
            </a:r>
            <a:r>
              <a:rPr lang="en-ID" dirty="0" smtClean="0"/>
              <a:t> </a:t>
            </a:r>
            <a:r>
              <a:rPr lang="en-ID" dirty="0" err="1" smtClean="0"/>
              <a:t>menyatakan</a:t>
            </a:r>
            <a:r>
              <a:rPr lang="en-ID" dirty="0" smtClean="0"/>
              <a:t>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tagihan</a:t>
            </a:r>
            <a:r>
              <a:rPr lang="en-ID" dirty="0" smtClean="0"/>
              <a:t> bank BUMN </a:t>
            </a:r>
            <a:r>
              <a:rPr lang="en-ID" dirty="0" err="1" smtClean="0"/>
              <a:t>bukan</a:t>
            </a:r>
            <a:r>
              <a:rPr lang="en-ID" dirty="0" smtClean="0"/>
              <a:t> </a:t>
            </a:r>
            <a:r>
              <a:rPr lang="en-ID" dirty="0" err="1" smtClean="0"/>
              <a:t>tagihan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bank BUMN </a:t>
            </a:r>
            <a:r>
              <a:rPr lang="en-ID" dirty="0" err="1" smtClean="0"/>
              <a:t>Persero</a:t>
            </a:r>
            <a:r>
              <a:rPr lang="en-ID" dirty="0" smtClean="0"/>
              <a:t> </a:t>
            </a:r>
            <a:r>
              <a:rPr lang="en-ID" dirty="0" err="1" smtClean="0"/>
              <a:t>tunduk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UU PT.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demikian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Agung</a:t>
            </a:r>
            <a:r>
              <a:rPr lang="en-ID" dirty="0" smtClean="0"/>
              <a:t> </a:t>
            </a:r>
            <a:r>
              <a:rPr lang="en-ID" dirty="0" err="1" smtClean="0"/>
              <a:t>berpendapat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 </a:t>
            </a:r>
            <a:r>
              <a:rPr lang="en-ID" dirty="0" err="1" smtClean="0"/>
              <a:t>terpisah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BUMN </a:t>
            </a:r>
            <a:r>
              <a:rPr lang="en-ID" dirty="0" err="1" smtClean="0"/>
              <a:t>Persero</a:t>
            </a:r>
            <a:r>
              <a:rPr lang="en-ID" dirty="0" smtClean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023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1463"/>
            <a:ext cx="10515600" cy="59055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D" dirty="0" err="1" smtClean="0"/>
              <a:t>Selanjutnya</a:t>
            </a:r>
            <a:r>
              <a:rPr lang="en-ID" dirty="0" smtClean="0"/>
              <a:t> </a:t>
            </a:r>
            <a:r>
              <a:rPr lang="en-ID" dirty="0" err="1" smtClean="0"/>
              <a:t>keuangan</a:t>
            </a:r>
            <a:r>
              <a:rPr lang="en-ID" dirty="0" smtClean="0"/>
              <a:t> BUMN </a:t>
            </a:r>
            <a:r>
              <a:rPr lang="en-ID" dirty="0" err="1" smtClean="0"/>
              <a:t>Persero</a:t>
            </a:r>
            <a:r>
              <a:rPr lang="en-ID" dirty="0" smtClean="0"/>
              <a:t> </a:t>
            </a:r>
            <a:r>
              <a:rPr lang="en-ID" dirty="0" err="1" smtClean="0"/>
              <a:t>bukan</a:t>
            </a:r>
            <a:r>
              <a:rPr lang="en-ID" dirty="0" smtClean="0"/>
              <a:t> </a:t>
            </a:r>
            <a:r>
              <a:rPr lang="en-ID" dirty="0" err="1" smtClean="0"/>
              <a:t>keuangan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, </a:t>
            </a:r>
            <a:r>
              <a:rPr lang="en-ID" dirty="0" err="1" smtClean="0"/>
              <a:t>Pasal</a:t>
            </a:r>
            <a:r>
              <a:rPr lang="en-ID" dirty="0" smtClean="0"/>
              <a:t> 56 UU PT </a:t>
            </a:r>
            <a:r>
              <a:rPr lang="en-ID" dirty="0" err="1" smtClean="0"/>
              <a:t>menyatakan</a:t>
            </a:r>
            <a:r>
              <a:rPr lang="en-ID" dirty="0" smtClean="0"/>
              <a:t>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waktu</a:t>
            </a:r>
            <a:r>
              <a:rPr lang="en-ID" dirty="0" smtClean="0"/>
              <a:t> lima </a:t>
            </a:r>
            <a:r>
              <a:rPr lang="en-ID" dirty="0" err="1" smtClean="0"/>
              <a:t>bulan</a:t>
            </a:r>
            <a:r>
              <a:rPr lang="en-ID" dirty="0" smtClean="0"/>
              <a:t> </a:t>
            </a:r>
            <a:r>
              <a:rPr lang="en-ID" dirty="0" err="1" smtClean="0"/>
              <a:t>setelah</a:t>
            </a:r>
            <a:r>
              <a:rPr lang="en-ID" dirty="0" smtClean="0"/>
              <a:t> </a:t>
            </a:r>
            <a:r>
              <a:rPr lang="en-ID" dirty="0" err="1" smtClean="0"/>
              <a:t>tahun</a:t>
            </a:r>
            <a:r>
              <a:rPr lang="en-ID" dirty="0" smtClean="0"/>
              <a:t> </a:t>
            </a:r>
            <a:r>
              <a:rPr lang="en-ID" dirty="0" err="1" smtClean="0"/>
              <a:t>buku</a:t>
            </a:r>
            <a:r>
              <a:rPr lang="en-ID" dirty="0" smtClean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</a:t>
            </a:r>
            <a:r>
              <a:rPr lang="en-ID" dirty="0" err="1" smtClean="0"/>
              <a:t>ditutup</a:t>
            </a:r>
            <a:r>
              <a:rPr lang="en-ID" dirty="0" smtClean="0"/>
              <a:t>, </a:t>
            </a:r>
            <a:r>
              <a:rPr lang="en-ID" dirty="0" err="1" smtClean="0"/>
              <a:t>Direksi</a:t>
            </a:r>
            <a:r>
              <a:rPr lang="en-ID" dirty="0" smtClean="0"/>
              <a:t> </a:t>
            </a:r>
            <a:r>
              <a:rPr lang="en-ID" dirty="0" err="1" smtClean="0"/>
              <a:t>menyusun</a:t>
            </a:r>
            <a:r>
              <a:rPr lang="en-ID" dirty="0" smtClean="0"/>
              <a:t> </a:t>
            </a:r>
            <a:r>
              <a:rPr lang="en-ID" dirty="0" err="1" smtClean="0"/>
              <a:t>laporan</a:t>
            </a:r>
            <a:r>
              <a:rPr lang="en-ID" dirty="0" smtClean="0"/>
              <a:t> </a:t>
            </a:r>
            <a:r>
              <a:rPr lang="en-ID" dirty="0" err="1" smtClean="0"/>
              <a:t>tahunan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diajukan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RUPS, yang </a:t>
            </a:r>
            <a:r>
              <a:rPr lang="en-ID" dirty="0" err="1" smtClean="0"/>
              <a:t>memuat</a:t>
            </a:r>
            <a:r>
              <a:rPr lang="en-ID" dirty="0" smtClean="0"/>
              <a:t> </a:t>
            </a:r>
            <a:r>
              <a:rPr lang="en-ID" dirty="0" err="1" smtClean="0"/>
              <a:t>sekurang-kurangnya</a:t>
            </a:r>
            <a:r>
              <a:rPr lang="en-ID" dirty="0" smtClean="0"/>
              <a:t>, </a:t>
            </a:r>
            <a:r>
              <a:rPr lang="en-ID" dirty="0" err="1" smtClean="0"/>
              <a:t>antara</a:t>
            </a:r>
            <a:r>
              <a:rPr lang="en-ID" dirty="0" smtClean="0"/>
              <a:t> lain </a:t>
            </a:r>
            <a:r>
              <a:rPr lang="en-ID" dirty="0" err="1" smtClean="0"/>
              <a:t>perhitungan</a:t>
            </a:r>
            <a:r>
              <a:rPr lang="en-ID" dirty="0" smtClean="0"/>
              <a:t> </a:t>
            </a:r>
            <a:r>
              <a:rPr lang="en-ID" dirty="0" err="1" smtClean="0"/>
              <a:t>tahunan</a:t>
            </a:r>
            <a:r>
              <a:rPr lang="en-ID" dirty="0" smtClean="0"/>
              <a:t> yang </a:t>
            </a:r>
            <a:r>
              <a:rPr lang="en-ID" dirty="0" err="1" smtClean="0"/>
              <a:t>terdiri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neraca</a:t>
            </a:r>
            <a:r>
              <a:rPr lang="en-ID" dirty="0" smtClean="0"/>
              <a:t> </a:t>
            </a:r>
            <a:r>
              <a:rPr lang="en-ID" dirty="0" err="1" smtClean="0"/>
              <a:t>akhir</a:t>
            </a:r>
            <a:r>
              <a:rPr lang="en-ID" dirty="0" smtClean="0"/>
              <a:t> </a:t>
            </a:r>
            <a:r>
              <a:rPr lang="en-ID" dirty="0" err="1" smtClean="0"/>
              <a:t>tahun</a:t>
            </a:r>
            <a:r>
              <a:rPr lang="en-ID" dirty="0" smtClean="0"/>
              <a:t> </a:t>
            </a:r>
            <a:r>
              <a:rPr lang="en-ID" dirty="0" err="1" smtClean="0"/>
              <a:t>buku</a:t>
            </a:r>
            <a:r>
              <a:rPr lang="en-ID" dirty="0" smtClean="0"/>
              <a:t> yang </a:t>
            </a:r>
            <a:r>
              <a:rPr lang="en-ID" dirty="0" err="1" smtClean="0"/>
              <a:t>baru</a:t>
            </a:r>
            <a:r>
              <a:rPr lang="en-ID" dirty="0" smtClean="0"/>
              <a:t> </a:t>
            </a:r>
            <a:r>
              <a:rPr lang="en-ID" dirty="0" err="1" smtClean="0"/>
              <a:t>lampau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perhitungan</a:t>
            </a:r>
            <a:r>
              <a:rPr lang="en-ID" dirty="0" smtClean="0"/>
              <a:t> </a:t>
            </a:r>
            <a:r>
              <a:rPr lang="en-ID" dirty="0" err="1" smtClean="0"/>
              <a:t>laba</a:t>
            </a:r>
            <a:r>
              <a:rPr lang="en-ID" dirty="0" smtClean="0"/>
              <a:t>/</a:t>
            </a:r>
            <a:r>
              <a:rPr lang="en-ID" dirty="0" err="1" smtClean="0"/>
              <a:t>rugi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buku</a:t>
            </a:r>
            <a:r>
              <a:rPr lang="en-ID" dirty="0" smtClean="0"/>
              <a:t> </a:t>
            </a:r>
            <a:r>
              <a:rPr lang="en-ID" dirty="0" err="1" smtClean="0"/>
              <a:t>tahunan</a:t>
            </a:r>
            <a:r>
              <a:rPr lang="en-ID" dirty="0" smtClean="0"/>
              <a:t> yang </a:t>
            </a:r>
            <a:r>
              <a:rPr lang="en-ID" dirty="0" err="1" smtClean="0"/>
              <a:t>bersangkutan</a:t>
            </a:r>
            <a:r>
              <a:rPr lang="en-ID" dirty="0" smtClean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 smtClean="0"/>
              <a:t>penjelasan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dokumen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.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demikian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yang </a:t>
            </a:r>
            <a:r>
              <a:rPr lang="en-ID" dirty="0" err="1" smtClean="0"/>
              <a:t>diderita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transaksi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berarti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,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transaksi-transaksi</a:t>
            </a:r>
            <a:r>
              <a:rPr lang="en-ID" dirty="0" smtClean="0"/>
              <a:t> lain yang </a:t>
            </a:r>
            <a:r>
              <a:rPr lang="en-ID" dirty="0" err="1" smtClean="0"/>
              <a:t>menguntungkan</a:t>
            </a:r>
            <a:r>
              <a:rPr lang="en-ID" dirty="0" smtClean="0"/>
              <a:t>. </a:t>
            </a:r>
            <a:r>
              <a:rPr lang="en-ID" dirty="0" err="1" smtClean="0"/>
              <a:t>Andaikata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juga</a:t>
            </a:r>
            <a:r>
              <a:rPr lang="en-ID" dirty="0" smtClean="0"/>
              <a:t> </a:t>
            </a:r>
            <a:r>
              <a:rPr lang="en-ID" dirty="0" err="1" smtClean="0"/>
              <a:t>belum</a:t>
            </a:r>
            <a:r>
              <a:rPr lang="en-ID" dirty="0" smtClean="0"/>
              <a:t> </a:t>
            </a:r>
            <a:r>
              <a:rPr lang="en-ID" dirty="0" err="1" smtClean="0"/>
              <a:t>tentu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otomatis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,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mungkin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laba</a:t>
            </a:r>
            <a:r>
              <a:rPr lang="en-ID" dirty="0" smtClean="0"/>
              <a:t> yang </a:t>
            </a:r>
            <a:r>
              <a:rPr lang="en-ID" dirty="0" err="1" smtClean="0"/>
              <a:t>belum</a:t>
            </a:r>
            <a:r>
              <a:rPr lang="en-ID" dirty="0" smtClean="0"/>
              <a:t> </a:t>
            </a:r>
            <a:r>
              <a:rPr lang="en-ID" dirty="0" err="1" smtClean="0"/>
              <a:t>dibagi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tahun</a:t>
            </a:r>
            <a:r>
              <a:rPr lang="en-ID" dirty="0" smtClean="0"/>
              <a:t> yang </a:t>
            </a:r>
            <a:r>
              <a:rPr lang="en-ID" dirty="0" err="1" smtClean="0"/>
              <a:t>lampau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ditutup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dana </a:t>
            </a:r>
            <a:r>
              <a:rPr lang="en-ID" dirty="0" err="1" smtClean="0"/>
              <a:t>cadangan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.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demikian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benar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transaksi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. </a:t>
            </a:r>
            <a:r>
              <a:rPr lang="en-ID" dirty="0" err="1" smtClean="0"/>
              <a:t>Namun</a:t>
            </a:r>
            <a:r>
              <a:rPr lang="en-ID" dirty="0" smtClean="0"/>
              <a:t> </a:t>
            </a:r>
            <a:r>
              <a:rPr lang="en-ID" dirty="0" err="1" smtClean="0"/>
              <a:t>beberapa</a:t>
            </a:r>
            <a:r>
              <a:rPr lang="en-ID" dirty="0" smtClean="0"/>
              <a:t> </a:t>
            </a:r>
            <a:r>
              <a:rPr lang="en-ID" dirty="0" err="1" smtClean="0"/>
              <a:t>sidang</a:t>
            </a:r>
            <a:r>
              <a:rPr lang="en-ID" dirty="0" smtClean="0"/>
              <a:t> </a:t>
            </a:r>
            <a:r>
              <a:rPr lang="en-ID" dirty="0" err="1" smtClean="0"/>
              <a:t>pengadilan</a:t>
            </a:r>
            <a:r>
              <a:rPr lang="en-ID" dirty="0" smtClean="0"/>
              <a:t> </a:t>
            </a:r>
            <a:r>
              <a:rPr lang="en-ID" dirty="0" err="1" smtClean="0"/>
              <a:t>tindak</a:t>
            </a:r>
            <a:r>
              <a:rPr lang="en-ID" dirty="0" smtClean="0"/>
              <a:t> </a:t>
            </a:r>
            <a:r>
              <a:rPr lang="en-ID" dirty="0" err="1" smtClean="0"/>
              <a:t>pidana</a:t>
            </a:r>
            <a:r>
              <a:rPr lang="en-ID" dirty="0" smtClean="0"/>
              <a:t> </a:t>
            </a:r>
            <a:r>
              <a:rPr lang="en-ID" dirty="0" err="1" smtClean="0"/>
              <a:t>korupsi</a:t>
            </a:r>
            <a:r>
              <a:rPr lang="en-ID" dirty="0" smtClean="0"/>
              <a:t> </a:t>
            </a:r>
            <a:r>
              <a:rPr lang="en-ID" dirty="0" err="1" smtClean="0"/>
              <a:t>telah</a:t>
            </a:r>
            <a:r>
              <a:rPr lang="en-ID" dirty="0" smtClean="0"/>
              <a:t> </a:t>
            </a:r>
            <a:r>
              <a:rPr lang="en-ID" dirty="0" err="1" smtClean="0"/>
              <a:t>menuntut</a:t>
            </a:r>
            <a:r>
              <a:rPr lang="en-ID" dirty="0" smtClean="0"/>
              <a:t> </a:t>
            </a:r>
            <a:r>
              <a:rPr lang="en-ID" dirty="0" err="1" smtClean="0"/>
              <a:t>terdakwa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telah</a:t>
            </a:r>
            <a:r>
              <a:rPr lang="en-ID" dirty="0" smtClean="0"/>
              <a:t> </a:t>
            </a:r>
            <a:r>
              <a:rPr lang="en-ID" dirty="0" err="1" smtClean="0"/>
              <a:t>terjadinya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transaksi</a:t>
            </a:r>
            <a:r>
              <a:rPr lang="en-ID" dirty="0" smtClean="0"/>
              <a:t>. </a:t>
            </a:r>
            <a:r>
              <a:rPr lang="en-ID" dirty="0" err="1" smtClean="0"/>
              <a:t>perusahaan</a:t>
            </a:r>
            <a:r>
              <a:rPr lang="en-ID" dirty="0" smtClean="0"/>
              <a:t>.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demikian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benar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transaksi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negara</a:t>
            </a:r>
            <a:r>
              <a:rPr lang="en-ID" dirty="0" smtClean="0"/>
              <a:t>. </a:t>
            </a:r>
            <a:r>
              <a:rPr lang="en-ID" dirty="0" err="1" smtClean="0"/>
              <a:t>Namun</a:t>
            </a:r>
            <a:r>
              <a:rPr lang="en-ID" dirty="0" smtClean="0"/>
              <a:t> </a:t>
            </a:r>
            <a:r>
              <a:rPr lang="en-ID" dirty="0" err="1" smtClean="0"/>
              <a:t>beberapa</a:t>
            </a:r>
            <a:r>
              <a:rPr lang="en-ID" dirty="0" smtClean="0"/>
              <a:t> </a:t>
            </a:r>
            <a:r>
              <a:rPr lang="en-ID" dirty="0" err="1" smtClean="0"/>
              <a:t>sidang</a:t>
            </a:r>
            <a:r>
              <a:rPr lang="en-ID" dirty="0" smtClean="0"/>
              <a:t> </a:t>
            </a:r>
            <a:r>
              <a:rPr lang="en-ID" dirty="0" err="1" smtClean="0"/>
              <a:t>pengadilan</a:t>
            </a:r>
            <a:r>
              <a:rPr lang="en-ID" dirty="0" smtClean="0"/>
              <a:t> </a:t>
            </a:r>
            <a:r>
              <a:rPr lang="en-ID" dirty="0" err="1" smtClean="0"/>
              <a:t>tindak</a:t>
            </a:r>
            <a:r>
              <a:rPr lang="en-ID" dirty="0" smtClean="0"/>
              <a:t> </a:t>
            </a:r>
            <a:r>
              <a:rPr lang="en-ID" dirty="0" err="1" smtClean="0"/>
              <a:t>pidana</a:t>
            </a:r>
            <a:r>
              <a:rPr lang="en-ID" dirty="0" smtClean="0"/>
              <a:t> </a:t>
            </a:r>
            <a:r>
              <a:rPr lang="en-ID" dirty="0" err="1" smtClean="0"/>
              <a:t>korupsi</a:t>
            </a:r>
            <a:r>
              <a:rPr lang="en-ID" dirty="0" smtClean="0"/>
              <a:t> </a:t>
            </a:r>
            <a:r>
              <a:rPr lang="en-ID" dirty="0" err="1" smtClean="0"/>
              <a:t>telah</a:t>
            </a:r>
            <a:r>
              <a:rPr lang="en-ID" dirty="0" smtClean="0"/>
              <a:t> </a:t>
            </a:r>
            <a:r>
              <a:rPr lang="en-ID" dirty="0" err="1" smtClean="0"/>
              <a:t>menuntut</a:t>
            </a:r>
            <a:r>
              <a:rPr lang="en-ID" dirty="0" smtClean="0"/>
              <a:t> </a:t>
            </a:r>
            <a:r>
              <a:rPr lang="en-ID" dirty="0" err="1" smtClean="0"/>
              <a:t>terdakwa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telah</a:t>
            </a:r>
            <a:r>
              <a:rPr lang="en-ID" dirty="0" smtClean="0"/>
              <a:t> </a:t>
            </a:r>
            <a:r>
              <a:rPr lang="en-ID" dirty="0" err="1" smtClean="0"/>
              <a:t>terjadinya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transaksi</a:t>
            </a:r>
            <a:r>
              <a:rPr lang="en-ID" dirty="0" smtClean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23153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591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Aspek Hukum BUMN</vt:lpstr>
      <vt:lpstr>PowerPoint Presentation</vt:lpstr>
      <vt:lpstr>PowerPoint Presentation</vt:lpstr>
      <vt:lpstr>PowerPoint Presentation</vt:lpstr>
      <vt:lpstr>PowerPoint Presentation</vt:lpstr>
      <vt:lpstr>Fatwa MA No. WKMA/Yud/20/VIII/2006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 Hukum BUMN</dc:title>
  <dc:creator>Asus</dc:creator>
  <cp:lastModifiedBy>Asus</cp:lastModifiedBy>
  <cp:revision>4</cp:revision>
  <dcterms:created xsi:type="dcterms:W3CDTF">2020-06-02T11:39:42Z</dcterms:created>
  <dcterms:modified xsi:type="dcterms:W3CDTF">2020-06-02T12:52:28Z</dcterms:modified>
</cp:coreProperties>
</file>