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5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2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804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61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12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80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93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320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7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4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31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9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2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55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2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5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744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smtClean="0"/>
              <a:t>WASIAT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3892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9" y="620714"/>
            <a:ext cx="9001125" cy="56165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Jika pada saat testament dibuka, isi tidak lagi sesuai baik menyangkut: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Subjek	 </a:t>
            </a:r>
            <a:r>
              <a:rPr lang="en-US">
                <a:cs typeface="Arial" charset="0"/>
              </a:rPr>
              <a:t>→</a:t>
            </a:r>
            <a:r>
              <a:rPr lang="en-US"/>
              <a:t> yg bersangkutan menolak/meninggal dunia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Benda	 </a:t>
            </a:r>
            <a:r>
              <a:rPr lang="en-US">
                <a:cs typeface="Arial" charset="0"/>
              </a:rPr>
              <a:t>→</a:t>
            </a:r>
            <a:r>
              <a:rPr lang="en-US"/>
              <a:t> harta musnah/rusak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Pelaksanaannya sebagai berikut: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Ps 999(1) KUHPerdata, menyangkut benda musnah </a:t>
            </a:r>
            <a:r>
              <a:rPr lang="en-US">
                <a:cs typeface="Arial" charset="0"/>
              </a:rPr>
              <a:t>→</a:t>
            </a:r>
            <a:r>
              <a:rPr lang="en-US"/>
              <a:t> testament gugur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Ps 1000 KUHPerdata, hibah berupa tagihan yg sudah dilunasi </a:t>
            </a:r>
            <a:r>
              <a:rPr lang="en-US">
                <a:cs typeface="Arial" charset="0"/>
              </a:rPr>
              <a:t>→</a:t>
            </a:r>
            <a:r>
              <a:rPr lang="en-US"/>
              <a:t> testament gugur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Ps 1001 KUHPerdata, menyangkut orang/subjek, jika orang yg diberi hibah wasiat menolak atau tak cukup maka </a:t>
            </a:r>
            <a:r>
              <a:rPr lang="en-US">
                <a:cs typeface="Arial" charset="0"/>
              </a:rPr>
              <a:t>→</a:t>
            </a:r>
            <a:r>
              <a:rPr lang="en-US"/>
              <a:t> testament gugur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Ps 1002 &amp; 1003 KUHPerdata, jika hibah wasiat ditujukan pada beberapa orang, salah seorang menolak/meninggal dunia maka harta dibagi menurut pertimbangan pada AW yg ada. Dengan demikian bagiannya menjadi lebih besar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741E61F-CDDE-4D28-9571-A749B3A1BEFE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560388"/>
            <a:ext cx="8763000" cy="6905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/>
              <a:t>7. BENTUK-BENTUK TESTAMENT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341439"/>
            <a:ext cx="8915400" cy="49688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1800"/>
              <a:t>Ps 931 KUHPerdata		terbuka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1800"/>
              <a:t>					olographis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1800"/>
              <a:t>					rahasia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/>
              <a:t>Testament terbuka </a:t>
            </a:r>
            <a:r>
              <a:rPr lang="en-US" sz="1800">
                <a:cs typeface="Arial" charset="0"/>
              </a:rPr>
              <a:t>→</a:t>
            </a:r>
            <a:r>
              <a:rPr lang="en-US" sz="1800"/>
              <a:t> dibuat dlm bentuk akta autentik dihadapan notaris, dihadiri oleh 2 orang saksi </a:t>
            </a:r>
            <a:r>
              <a:rPr lang="en-US" sz="1800">
                <a:cs typeface="Arial" charset="0"/>
              </a:rPr>
              <a:t>→</a:t>
            </a:r>
            <a:r>
              <a:rPr lang="en-US" sz="1800"/>
              <a:t> ps 938 &amp; 939 KUHPerdata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1800" u="sng"/>
              <a:t>Proses pembuatannya: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 u="sng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1800"/>
              <a:t>Pewaris menjelaskan apa yg dikehendakinya pada notaris (bisa dgn saksi atau tanpa saksi)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1800"/>
              <a:t>Notaris mencatat apa yg disampaikan pewaris dgn kata-kata yg jelas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1800"/>
              <a:t>Jika tanpa saksi </a:t>
            </a:r>
            <a:r>
              <a:rPr lang="en-US" sz="1800">
                <a:cs typeface="Arial" charset="0"/>
              </a:rPr>
              <a:t>→</a:t>
            </a:r>
            <a:r>
              <a:rPr lang="en-US" sz="1800"/>
              <a:t> pada saat penandatanganan yg harus dihadiri oleh para saksi, pewaris harus menjelaskan kembali apa yg dikehendakinya pada para saksi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1800"/>
              <a:t>Kemudian notaris membacakan apa yg dikehendaki pewaris tersebut dan menuangkannya dalam akta dihadapan para saksi. Notaris mengkonfirmasi kembali pada pewaris apakah sudah sesuai dengan kehendak pewaris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1800"/>
              <a:t>Akta tersebut kemudian ditandatangani oleh pewaris, notaris, dan para saksi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5DE3128-AA67-4442-9471-DEC8AFC98910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grpSp>
        <p:nvGrpSpPr>
          <p:cNvPr id="12293" name="Group 7"/>
          <p:cNvGrpSpPr>
            <a:grpSpLocks/>
          </p:cNvGrpSpPr>
          <p:nvPr/>
        </p:nvGrpSpPr>
        <p:grpSpPr bwMode="auto">
          <a:xfrm>
            <a:off x="4440238" y="1484314"/>
            <a:ext cx="792162" cy="574675"/>
            <a:chOff x="2077" y="845"/>
            <a:chExt cx="499" cy="362"/>
          </a:xfrm>
        </p:grpSpPr>
        <p:sp>
          <p:nvSpPr>
            <p:cNvPr id="12294" name="Line 4"/>
            <p:cNvSpPr>
              <a:spLocks noChangeShapeType="1"/>
            </p:cNvSpPr>
            <p:nvPr/>
          </p:nvSpPr>
          <p:spPr bwMode="auto">
            <a:xfrm>
              <a:off x="2077" y="845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2295" name="Line 5"/>
            <p:cNvSpPr>
              <a:spLocks noChangeShapeType="1"/>
            </p:cNvSpPr>
            <p:nvPr/>
          </p:nvSpPr>
          <p:spPr bwMode="auto">
            <a:xfrm>
              <a:off x="2077" y="845"/>
              <a:ext cx="499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2296" name="Line 6"/>
            <p:cNvSpPr>
              <a:spLocks noChangeShapeType="1"/>
            </p:cNvSpPr>
            <p:nvPr/>
          </p:nvSpPr>
          <p:spPr bwMode="auto">
            <a:xfrm>
              <a:off x="2077" y="845"/>
              <a:ext cx="499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175779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87488" y="404814"/>
            <a:ext cx="9288462" cy="6048375"/>
          </a:xfrm>
        </p:spPr>
        <p:txBody>
          <a:bodyPr>
            <a:normAutofit lnSpcReduction="10000"/>
          </a:bodyPr>
          <a:lstStyle/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 startAt="2"/>
              <a:defRPr/>
            </a:pPr>
            <a:r>
              <a:rPr lang="en-US" sz="2200" dirty="0"/>
              <a:t>Testament </a:t>
            </a:r>
            <a:r>
              <a:rPr lang="en-US" sz="2200" dirty="0" err="1"/>
              <a:t>Olographis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 testament yang </a:t>
            </a:r>
            <a:r>
              <a:rPr lang="en-US" sz="2200" dirty="0" err="1"/>
              <a:t>dibuat</a:t>
            </a:r>
            <a:r>
              <a:rPr lang="en-US" sz="2200" dirty="0"/>
              <a:t>/</a:t>
            </a:r>
            <a:r>
              <a:rPr lang="en-US" sz="2200" dirty="0" err="1"/>
              <a:t>ditulis</a:t>
            </a:r>
            <a:r>
              <a:rPr lang="en-US" sz="2200" dirty="0"/>
              <a:t> </a:t>
            </a:r>
            <a:r>
              <a:rPr lang="en-US" sz="2200" dirty="0" err="1"/>
              <a:t>sendiri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pewaris</a:t>
            </a:r>
            <a:endParaRPr lang="en-US" sz="22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 startAt="2"/>
              <a:defRPr/>
            </a:pPr>
            <a:endParaRPr lang="en-US" sz="900" dirty="0"/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sz="2200" u="sng" dirty="0" err="1"/>
              <a:t>Proses</a:t>
            </a:r>
            <a:r>
              <a:rPr lang="en-US" sz="2200" u="sng" dirty="0"/>
              <a:t> </a:t>
            </a:r>
            <a:r>
              <a:rPr lang="en-US" sz="2200" u="sng" dirty="0" err="1"/>
              <a:t>pembuatannya</a:t>
            </a:r>
            <a:r>
              <a:rPr lang="en-US" sz="2200" dirty="0"/>
              <a:t>:</a:t>
            </a:r>
          </a:p>
          <a:p>
            <a:pPr marL="381000" indent="-381000">
              <a:lnSpc>
                <a:spcPct val="90000"/>
              </a:lnSpc>
              <a:buNone/>
              <a:defRPr/>
            </a:pPr>
            <a:endParaRPr lang="en-US" sz="8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ditulis</a:t>
            </a:r>
            <a:r>
              <a:rPr lang="en-US" sz="2200" dirty="0"/>
              <a:t> </a:t>
            </a:r>
            <a:r>
              <a:rPr lang="en-US" sz="2200" dirty="0" err="1"/>
              <a:t>sendiri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pewaris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</a:t>
            </a:r>
            <a:r>
              <a:rPr lang="en-US" sz="2200" dirty="0" err="1"/>
              <a:t>apa</a:t>
            </a:r>
            <a:r>
              <a:rPr lang="en-US" sz="2200" dirty="0"/>
              <a:t> yang </a:t>
            </a:r>
            <a:r>
              <a:rPr lang="en-US" sz="2200" dirty="0" err="1"/>
              <a:t>dikehendakinya</a:t>
            </a:r>
            <a:endParaRPr lang="en-US" sz="22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200" dirty="0" err="1"/>
              <a:t>Diserahkan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notaris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</a:t>
            </a:r>
            <a:r>
              <a:rPr lang="en-US" sz="2200" dirty="0"/>
              <a:t> </a:t>
            </a:r>
            <a:r>
              <a:rPr lang="en-US" sz="2200" dirty="0" err="1"/>
              <a:t>bisa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terbuka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tertutup</a:t>
            </a:r>
            <a:r>
              <a:rPr lang="en-US" sz="2200" dirty="0"/>
              <a:t> (</a:t>
            </a:r>
            <a:r>
              <a:rPr lang="en-US" sz="2200" dirty="0" err="1"/>
              <a:t>rahasia</a:t>
            </a:r>
            <a:r>
              <a:rPr lang="en-US" sz="2200" dirty="0"/>
              <a:t>)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dihadiri</a:t>
            </a:r>
            <a:r>
              <a:rPr lang="en-US" sz="2200" dirty="0"/>
              <a:t> </a:t>
            </a:r>
            <a:r>
              <a:rPr lang="en-US" sz="2200" dirty="0" err="1"/>
              <a:t>saksi-saksi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disimpan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notaris</a:t>
            </a:r>
            <a:r>
              <a:rPr lang="en-US" sz="2200" dirty="0"/>
              <a:t> yang </a:t>
            </a:r>
            <a:r>
              <a:rPr lang="en-US" sz="2200" dirty="0" err="1"/>
              <a:t>bersangkutan</a:t>
            </a:r>
            <a:endParaRPr lang="en-US" sz="22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testament </a:t>
            </a:r>
            <a:r>
              <a:rPr lang="en-US" sz="2200" dirty="0" err="1"/>
              <a:t>rahasia</a:t>
            </a:r>
            <a:r>
              <a:rPr lang="en-US" sz="2200" dirty="0"/>
              <a:t>, </a:t>
            </a:r>
            <a:r>
              <a:rPr lang="en-US" sz="2200" dirty="0" err="1"/>
              <a:t>notaris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membuat</a:t>
            </a:r>
            <a:r>
              <a:rPr lang="en-US" sz="2200" dirty="0"/>
              <a:t> </a:t>
            </a:r>
            <a:r>
              <a:rPr lang="en-US" sz="2200" dirty="0" err="1"/>
              <a:t>akta</a:t>
            </a:r>
            <a:r>
              <a:rPr lang="en-US" sz="2200" dirty="0"/>
              <a:t> </a:t>
            </a:r>
            <a:r>
              <a:rPr lang="en-US" sz="2200" dirty="0" err="1"/>
              <a:t>penyimpanan</a:t>
            </a:r>
            <a:r>
              <a:rPr lang="en-US" sz="2200" dirty="0"/>
              <a:t> testament </a:t>
            </a:r>
            <a:r>
              <a:rPr lang="en-US" sz="2200" dirty="0" err="1"/>
              <a:t>yg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ditandatangani</a:t>
            </a:r>
            <a:r>
              <a:rPr lang="en-US" sz="2200" dirty="0"/>
              <a:t> </a:t>
            </a:r>
            <a:r>
              <a:rPr lang="en-US" sz="2200" dirty="0" err="1"/>
              <a:t>pewaris</a:t>
            </a:r>
            <a:r>
              <a:rPr lang="en-US" sz="2200" dirty="0"/>
              <a:t>, </a:t>
            </a:r>
            <a:r>
              <a:rPr lang="en-US" sz="2200" dirty="0" err="1"/>
              <a:t>notaris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saksi</a:t>
            </a:r>
            <a:r>
              <a:rPr lang="en-US" sz="2200" dirty="0"/>
              <a:t>.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saksi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4 </a:t>
            </a:r>
            <a:r>
              <a:rPr lang="en-US" sz="2200" dirty="0" err="1"/>
              <a:t>orang</a:t>
            </a:r>
            <a:endParaRPr lang="en-US" sz="22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200" dirty="0"/>
              <a:t>Testament </a:t>
            </a:r>
            <a:r>
              <a:rPr lang="en-US" sz="2200" dirty="0" err="1"/>
              <a:t>Olographis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dicabut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</a:t>
            </a:r>
            <a:r>
              <a:rPr lang="en-US" sz="2200" dirty="0" err="1"/>
              <a:t>meminta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 testament </a:t>
            </a:r>
            <a:r>
              <a:rPr lang="en-US" sz="2200" dirty="0" err="1"/>
              <a:t>tersebut</a:t>
            </a:r>
            <a:r>
              <a:rPr lang="en-US" sz="2200" dirty="0"/>
              <a:t>, </a:t>
            </a:r>
            <a:r>
              <a:rPr lang="en-US" sz="2200" dirty="0" err="1"/>
              <a:t>pencabutannya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akta</a:t>
            </a:r>
            <a:r>
              <a:rPr lang="en-US" sz="2200" dirty="0"/>
              <a:t> </a:t>
            </a:r>
            <a:r>
              <a:rPr lang="en-US" sz="2200" dirty="0" err="1"/>
              <a:t>autentik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</a:t>
            </a:r>
            <a:r>
              <a:rPr lang="en-US" sz="2200" dirty="0"/>
              <a:t> </a:t>
            </a:r>
            <a:r>
              <a:rPr lang="en-US" sz="2200" dirty="0" err="1"/>
              <a:t>ps</a:t>
            </a:r>
            <a:r>
              <a:rPr lang="en-US" sz="2200" dirty="0"/>
              <a:t> 934 </a:t>
            </a:r>
            <a:r>
              <a:rPr lang="en-US" sz="2200" dirty="0" err="1"/>
              <a:t>KUHPerdata</a:t>
            </a:r>
            <a:endParaRPr lang="en-US" sz="2200" dirty="0"/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testament </a:t>
            </a:r>
            <a:r>
              <a:rPr lang="en-US" sz="2200" dirty="0" err="1"/>
              <a:t>rahasia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pembukaan</a:t>
            </a:r>
            <a:r>
              <a:rPr lang="en-US" sz="2200" dirty="0"/>
              <a:t> testament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hanya</a:t>
            </a:r>
            <a:r>
              <a:rPr lang="en-US" sz="2200" dirty="0"/>
              <a:t> </a:t>
            </a:r>
            <a:r>
              <a:rPr lang="en-US" sz="2200" dirty="0" err="1"/>
              <a:t>boleh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B.H.P,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dibuatkan</a:t>
            </a:r>
            <a:r>
              <a:rPr lang="en-US" sz="2200" dirty="0"/>
              <a:t> </a:t>
            </a:r>
            <a:r>
              <a:rPr lang="en-US" sz="2200" dirty="0" err="1"/>
              <a:t>Berita</a:t>
            </a:r>
            <a:r>
              <a:rPr lang="en-US" sz="2200" dirty="0"/>
              <a:t> </a:t>
            </a:r>
            <a:r>
              <a:rPr lang="en-US" sz="2200" dirty="0" err="1"/>
              <a:t>Acara</a:t>
            </a:r>
            <a:r>
              <a:rPr lang="en-US" sz="2200" dirty="0"/>
              <a:t> </a:t>
            </a:r>
            <a:r>
              <a:rPr lang="en-US" sz="2200" dirty="0" err="1"/>
              <a:t>Pembukaan</a:t>
            </a:r>
            <a:r>
              <a:rPr lang="en-US" sz="2200" dirty="0"/>
              <a:t>. </a:t>
            </a:r>
            <a:r>
              <a:rPr lang="en-US" sz="2200" dirty="0" err="1"/>
              <a:t>Setelah</a:t>
            </a:r>
            <a:r>
              <a:rPr lang="en-US" sz="2200" dirty="0"/>
              <a:t> </a:t>
            </a:r>
            <a:r>
              <a:rPr lang="en-US" sz="2200" dirty="0" err="1"/>
              <a:t>dibuka</a:t>
            </a:r>
            <a:r>
              <a:rPr lang="en-US" sz="2200" dirty="0"/>
              <a:t> </a:t>
            </a:r>
            <a:r>
              <a:rPr lang="en-US" sz="2200" dirty="0" err="1"/>
              <a:t>diserahkan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pewaris</a:t>
            </a:r>
            <a:r>
              <a:rPr lang="en-US" sz="2200" dirty="0"/>
              <a:t>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n-US" sz="2200" dirty="0">
                <a:cs typeface="Arial" charset="0"/>
              </a:rPr>
              <a:t>	→</a:t>
            </a:r>
            <a:r>
              <a:rPr lang="en-US" sz="2200" dirty="0"/>
              <a:t> </a:t>
            </a:r>
            <a:r>
              <a:rPr lang="en-US" sz="2200" dirty="0" err="1"/>
              <a:t>ps</a:t>
            </a:r>
            <a:r>
              <a:rPr lang="en-US" sz="2200" dirty="0"/>
              <a:t> 937 </a:t>
            </a:r>
            <a:r>
              <a:rPr lang="en-US" sz="2200" dirty="0" err="1"/>
              <a:t>KUHPerdata</a:t>
            </a:r>
            <a:r>
              <a:rPr lang="en-US" sz="2200" dirty="0"/>
              <a:t> 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FB0BB3-C77E-495E-A485-0B8EC33B6DEF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5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85913" y="1028700"/>
            <a:ext cx="9118600" cy="5424488"/>
          </a:xfrm>
        </p:spPr>
        <p:txBody>
          <a:bodyPr>
            <a:normAutofit fontScale="92500" lnSpcReduction="10000"/>
          </a:bodyPr>
          <a:lstStyle/>
          <a:p>
            <a:pPr marL="741363" indent="-381000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sz="2400" dirty="0"/>
              <a:t>Testament </a:t>
            </a:r>
            <a:r>
              <a:rPr lang="en-US" sz="2400" dirty="0" err="1"/>
              <a:t>rahasia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testament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(</a:t>
            </a:r>
            <a:r>
              <a:rPr lang="en-US" sz="2400" dirty="0" err="1"/>
              <a:t>olographis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ditandatangani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ps</a:t>
            </a:r>
            <a:r>
              <a:rPr lang="en-US" sz="2400" dirty="0"/>
              <a:t> 940 &amp; 941 </a:t>
            </a:r>
            <a:r>
              <a:rPr lang="en-US" sz="2400" dirty="0" err="1"/>
              <a:t>KUHPerdata</a:t>
            </a:r>
            <a:endParaRPr lang="en-US" sz="2400" dirty="0"/>
          </a:p>
          <a:p>
            <a:pPr marL="741363" indent="-381000">
              <a:buNone/>
              <a:defRPr/>
            </a:pPr>
            <a:r>
              <a:rPr lang="en-US" sz="1800" dirty="0"/>
              <a:t> 	</a:t>
            </a:r>
            <a:r>
              <a:rPr lang="en-US" u="sng" dirty="0" err="1"/>
              <a:t>proses</a:t>
            </a:r>
            <a:r>
              <a:rPr lang="en-US" u="sng" dirty="0"/>
              <a:t> </a:t>
            </a:r>
            <a:r>
              <a:rPr lang="en-US" u="sng" dirty="0" err="1"/>
              <a:t>pembuatannya</a:t>
            </a:r>
            <a:r>
              <a:rPr lang="en-US" dirty="0"/>
              <a:t>:</a:t>
            </a:r>
          </a:p>
          <a:p>
            <a:pPr marL="979488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 err="1"/>
              <a:t>Pewaris</a:t>
            </a:r>
            <a:r>
              <a:rPr lang="en-US" sz="2000" dirty="0"/>
              <a:t> </a:t>
            </a:r>
            <a:r>
              <a:rPr lang="en-US" sz="2000" dirty="0" err="1"/>
              <a:t>menulis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menyuruh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 </a:t>
            </a:r>
            <a:r>
              <a:rPr lang="en-US" sz="2000" dirty="0" err="1"/>
              <a:t>menulis</a:t>
            </a:r>
            <a:r>
              <a:rPr lang="en-US" sz="2000" dirty="0"/>
              <a:t> </a:t>
            </a:r>
            <a:r>
              <a:rPr lang="en-US" sz="2000" dirty="0" err="1"/>
              <a:t>kehendaknya</a:t>
            </a:r>
            <a:r>
              <a:rPr lang="en-US" sz="2000" dirty="0"/>
              <a:t>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ditandatangani</a:t>
            </a:r>
            <a:endParaRPr lang="en-US" sz="2000" dirty="0"/>
          </a:p>
          <a:p>
            <a:pPr marL="979488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/>
              <a:t>Testament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disegel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diserahkan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notaris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dihadiri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4 </a:t>
            </a:r>
            <a:r>
              <a:rPr lang="en-US" sz="2000" dirty="0" err="1"/>
              <a:t>orang</a:t>
            </a:r>
            <a:r>
              <a:rPr lang="en-US" sz="2000" dirty="0"/>
              <a:t> </a:t>
            </a:r>
            <a:r>
              <a:rPr lang="en-US" sz="2000" dirty="0" err="1"/>
              <a:t>saksi</a:t>
            </a:r>
            <a:r>
              <a:rPr lang="en-US" sz="2000" dirty="0"/>
              <a:t>. </a:t>
            </a:r>
            <a:r>
              <a:rPr lang="en-US" sz="2000" dirty="0" err="1"/>
              <a:t>Penyerahannya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</a:t>
            </a:r>
            <a:r>
              <a:rPr lang="en-US" sz="2000" dirty="0" err="1"/>
              <a:t>penyimpanan</a:t>
            </a:r>
            <a:endParaRPr lang="en-US" sz="2000" dirty="0"/>
          </a:p>
          <a:p>
            <a:pPr marL="979488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 err="1"/>
              <a:t>Pembukaan</a:t>
            </a:r>
            <a:r>
              <a:rPr lang="en-US" sz="2000" dirty="0"/>
              <a:t> testament </a:t>
            </a:r>
            <a:r>
              <a:rPr lang="en-US" sz="2000" dirty="0" err="1"/>
              <a:t>rahasia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BHP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dibuatkan</a:t>
            </a:r>
            <a:r>
              <a:rPr lang="en-US" sz="2000" dirty="0"/>
              <a:t> </a:t>
            </a:r>
            <a:r>
              <a:rPr lang="en-US" sz="2000" dirty="0" err="1"/>
              <a:t>berita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pembukaan</a:t>
            </a:r>
            <a:r>
              <a:rPr lang="en-US" sz="2000" dirty="0"/>
              <a:t> testament</a:t>
            </a:r>
          </a:p>
          <a:p>
            <a:pPr marL="741363" indent="-381000">
              <a:buNone/>
              <a:defRPr/>
            </a:pPr>
            <a:endParaRPr lang="en-US" dirty="0"/>
          </a:p>
          <a:p>
            <a:pPr marL="741363" indent="-381000">
              <a:buClr>
                <a:schemeClr val="tx1"/>
              </a:buClr>
              <a:buFontTx/>
              <a:buAutoNum type="arabicPeriod" startAt="4"/>
              <a:defRPr/>
            </a:pPr>
            <a:r>
              <a:rPr lang="en-US" sz="2400" dirty="0"/>
              <a:t>Testament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ps</a:t>
            </a:r>
            <a:r>
              <a:rPr lang="en-US" sz="2400" dirty="0"/>
              <a:t> 945 </a:t>
            </a:r>
            <a:r>
              <a:rPr lang="en-US" sz="2400" dirty="0" err="1"/>
              <a:t>KUHPerdata</a:t>
            </a:r>
            <a:endParaRPr lang="en-US" sz="2400" dirty="0"/>
          </a:p>
          <a:p>
            <a:pPr marL="979488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/>
              <a:t>akta</a:t>
            </a:r>
            <a:r>
              <a:rPr lang="en-US" sz="2400" dirty="0"/>
              <a:t> </a:t>
            </a:r>
            <a:r>
              <a:rPr lang="en-US" sz="2400" dirty="0" err="1"/>
              <a:t>autentik</a:t>
            </a:r>
            <a:endParaRPr lang="en-US" sz="2400" dirty="0"/>
          </a:p>
          <a:p>
            <a:pPr marL="979488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yang </a:t>
            </a:r>
            <a:r>
              <a:rPr lang="en-US" sz="2400" dirty="0" err="1"/>
              <a:t>lazim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testament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endParaRPr lang="en-US" sz="2400" dirty="0"/>
          </a:p>
          <a:p>
            <a:pPr marL="741363" indent="-381000">
              <a:buClr>
                <a:schemeClr val="tx1"/>
              </a:buClr>
              <a:buNone/>
              <a:defRPr/>
            </a:pPr>
            <a:endParaRPr lang="en-US" sz="240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300ACD-B786-467A-B86D-F97DAB420308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2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57338" y="1000125"/>
            <a:ext cx="9147175" cy="5453064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5"/>
              <a:defRPr/>
            </a:pPr>
            <a:r>
              <a:rPr lang="en-US" sz="2400" dirty="0"/>
              <a:t>Testament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r>
              <a:rPr lang="en-US" sz="2400" dirty="0"/>
              <a:t> (</a:t>
            </a:r>
            <a:r>
              <a:rPr lang="en-US" sz="2400" dirty="0" err="1"/>
              <a:t>ps</a:t>
            </a:r>
            <a:r>
              <a:rPr lang="en-US" sz="2400" dirty="0"/>
              <a:t> 946, 947, 948 </a:t>
            </a:r>
            <a:r>
              <a:rPr lang="en-US" sz="2400" dirty="0" err="1"/>
              <a:t>KUHPerdata</a:t>
            </a:r>
            <a:r>
              <a:rPr lang="en-US" sz="2400" dirty="0"/>
              <a:t>)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ps</a:t>
            </a:r>
            <a:r>
              <a:rPr lang="en-US" sz="2400" dirty="0"/>
              <a:t> 946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peperangan</a:t>
            </a:r>
            <a:endParaRPr lang="en-US" sz="2400" dirty="0"/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ps</a:t>
            </a:r>
            <a:r>
              <a:rPr lang="en-US" sz="2400" dirty="0"/>
              <a:t> 947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 err="1"/>
              <a:t>perjalanan</a:t>
            </a:r>
            <a:r>
              <a:rPr lang="en-US" sz="2400" dirty="0"/>
              <a:t> </a:t>
            </a:r>
            <a:r>
              <a:rPr lang="en-US" sz="2400" dirty="0" err="1"/>
              <a:t>laut</a:t>
            </a:r>
            <a:endParaRPr lang="en-US" sz="2400" dirty="0"/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ps</a:t>
            </a:r>
            <a:r>
              <a:rPr lang="en-US" sz="2400" dirty="0"/>
              <a:t> 948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terjangkit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menular</a:t>
            </a:r>
            <a:endParaRPr lang="en-US" sz="2400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2400" dirty="0"/>
          </a:p>
          <a:p>
            <a:pPr marL="609600" indent="-609600">
              <a:buClr>
                <a:schemeClr val="tx1"/>
              </a:buClr>
              <a:buFontTx/>
              <a:buAutoNum type="arabicPeriod" startAt="6"/>
              <a:defRPr/>
            </a:pPr>
            <a:r>
              <a:rPr lang="en-US" sz="2400" dirty="0"/>
              <a:t>Testament </a:t>
            </a:r>
            <a:r>
              <a:rPr lang="en-US" sz="2400" dirty="0" err="1"/>
              <a:t>dibawah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codicil testament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dihadapan</a:t>
            </a:r>
            <a:r>
              <a:rPr lang="en-US" sz="2400" dirty="0"/>
              <a:t> </a:t>
            </a:r>
            <a:r>
              <a:rPr lang="en-US" sz="2400" dirty="0" err="1"/>
              <a:t>notaris</a:t>
            </a:r>
            <a:r>
              <a:rPr lang="en-US" sz="2400" dirty="0"/>
              <a:t>,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harta</a:t>
            </a:r>
            <a:r>
              <a:rPr lang="en-US" sz="2400" dirty="0"/>
              <a:t> </a:t>
            </a:r>
            <a:r>
              <a:rPr lang="en-US" sz="2400" dirty="0" err="1"/>
              <a:t>warisan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ditandatangani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endParaRPr lang="en-US" sz="2400" dirty="0"/>
          </a:p>
          <a:p>
            <a:pPr marL="609600" indent="-609600">
              <a:buNone/>
              <a:defRPr/>
            </a:pPr>
            <a:r>
              <a:rPr lang="en-US" sz="2400" dirty="0"/>
              <a:t>	</a:t>
            </a:r>
            <a:r>
              <a:rPr lang="en-US" sz="2400" u="sng" dirty="0" err="1"/>
              <a:t>isi</a:t>
            </a:r>
            <a:r>
              <a:rPr lang="en-US" sz="2400" u="sng" dirty="0"/>
              <a:t> testament </a:t>
            </a:r>
            <a:r>
              <a:rPr lang="en-US" sz="2400" u="sng" dirty="0" err="1"/>
              <a:t>dibawah</a:t>
            </a:r>
            <a:r>
              <a:rPr lang="en-US" sz="2400" u="sng" dirty="0"/>
              <a:t> </a:t>
            </a:r>
            <a:r>
              <a:rPr lang="en-US" sz="2400" u="sng" dirty="0" err="1"/>
              <a:t>tangan</a:t>
            </a:r>
            <a:r>
              <a:rPr lang="en-US" sz="2400" u="sng" dirty="0"/>
              <a:t> (codicil):</a:t>
            </a:r>
          </a:p>
          <a:p>
            <a:pPr marL="1371600" lvl="2" indent="-4572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wasiat</a:t>
            </a:r>
            <a:r>
              <a:rPr lang="en-US" dirty="0" smtClean="0"/>
              <a:t> (</a:t>
            </a:r>
            <a:r>
              <a:rPr lang="en-US" i="1" dirty="0" smtClean="0"/>
              <a:t>executor </a:t>
            </a:r>
            <a:r>
              <a:rPr lang="en-US" i="1" dirty="0" err="1" smtClean="0"/>
              <a:t>testamentair</a:t>
            </a:r>
            <a:r>
              <a:rPr lang="en-US" dirty="0" smtClean="0"/>
              <a:t>)</a:t>
            </a:r>
          </a:p>
          <a:p>
            <a:pPr marL="1371600" lvl="2" indent="-4572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penguburan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endParaRPr lang="en-US" dirty="0" smtClean="0"/>
          </a:p>
          <a:p>
            <a:pPr marL="1371600" lvl="2" indent="-4572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mebel-mebel</a:t>
            </a:r>
            <a:endParaRPr lang="en-US" dirty="0" smtClean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5BE0535-07BC-478B-990C-6BB542D7FBBD}" type="slidenum">
              <a:rPr lang="en-US" altLang="en-US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8. PEMBATASAN THD ASAS KEBEBASAN PEWARIS (PEMBUAT TESTAMENT)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628776"/>
            <a:ext cx="8915400" cy="4824413"/>
          </a:xfrm>
        </p:spPr>
        <p:txBody>
          <a:bodyPr>
            <a:normAutofit fontScale="92500" lnSpcReduction="10000"/>
          </a:bodyPr>
          <a:lstStyle/>
          <a:p>
            <a:pPr marL="381000" indent="-381000">
              <a:buNone/>
              <a:defRPr/>
            </a:pPr>
            <a:r>
              <a:rPr lang="en-US" sz="2100"/>
              <a:t>Isi testament  </a:t>
            </a:r>
            <a:r>
              <a:rPr lang="en-US" sz="2100">
                <a:cs typeface="Arial" charset="0"/>
              </a:rPr>
              <a:t>→ </a:t>
            </a:r>
            <a:r>
              <a:rPr lang="en-US" sz="2100"/>
              <a:t>bebas menurut kehendak pewaris</a:t>
            </a:r>
          </a:p>
          <a:p>
            <a:pPr marL="381000" indent="-381000">
              <a:buNone/>
              <a:defRPr/>
            </a:pPr>
            <a:r>
              <a:rPr lang="en-US" sz="2100"/>
              <a:t>Konsekuensinya  </a:t>
            </a:r>
            <a:r>
              <a:rPr lang="en-US" sz="2100">
                <a:cs typeface="Arial" charset="0"/>
              </a:rPr>
              <a:t>→ </a:t>
            </a:r>
            <a:r>
              <a:rPr lang="en-US" sz="2100"/>
              <a:t>dapat menimbulkan kerugian bagi ahli waris tertentu. Oleh karena itu “perlu dibatasi”</a:t>
            </a:r>
          </a:p>
          <a:p>
            <a:pPr marL="381000" indent="-381000">
              <a:buNone/>
              <a:defRPr/>
            </a:pPr>
            <a:endParaRPr lang="en-US" sz="800"/>
          </a:p>
          <a:p>
            <a:pPr marL="381000" indent="-381000">
              <a:buNone/>
              <a:defRPr/>
            </a:pPr>
            <a:r>
              <a:rPr lang="en-US" sz="2100"/>
              <a:t>Pembatasan berupa:</a:t>
            </a:r>
          </a:p>
          <a:p>
            <a:pPr marL="381000" indent="-381000">
              <a:buClr>
                <a:schemeClr val="tx1"/>
              </a:buClr>
              <a:buFontTx/>
              <a:buAutoNum type="arabicPeriod"/>
              <a:defRPr/>
            </a:pPr>
            <a:r>
              <a:rPr lang="en-US" sz="2100"/>
              <a:t>Sifat testament  </a:t>
            </a:r>
            <a:r>
              <a:rPr lang="en-US" sz="2100">
                <a:cs typeface="Arial" charset="0"/>
              </a:rPr>
              <a:t>→ </a:t>
            </a:r>
            <a:r>
              <a:rPr lang="en-US" sz="2100"/>
              <a:t>isi tidak boleh bertentangan dengan norma-norma kesusilaan atau UU, jika bertentangan testament “batal”</a:t>
            </a:r>
          </a:p>
          <a:p>
            <a:pPr marL="381000" indent="-381000">
              <a:buClr>
                <a:schemeClr val="tx1"/>
              </a:buClr>
              <a:buNone/>
              <a:defRPr/>
            </a:pPr>
            <a:endParaRPr lang="en-US" sz="800"/>
          </a:p>
          <a:p>
            <a:pPr marL="800100" lvl="1" indent="-342900">
              <a:buNone/>
              <a:defRPr/>
            </a:pPr>
            <a:r>
              <a:rPr lang="en-US" sz="2100"/>
              <a:t>Termasuk batal adalah:</a:t>
            </a:r>
          </a:p>
          <a:p>
            <a:pPr marL="800100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100"/>
              <a:t>Apabila ketentuan dalam testament mengandung syarat yg bertentangan dengan UU atau norma kesusilaan</a:t>
            </a:r>
          </a:p>
          <a:p>
            <a:pPr marL="800100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100"/>
              <a:t>Mengandung “isi” yg dianggap bertentangan dengan norma kesusilaan/UU</a:t>
            </a:r>
          </a:p>
          <a:p>
            <a:pPr marL="800100" lvl="1" indent="-342900">
              <a:buClr>
                <a:schemeClr val="tx1"/>
              </a:buClr>
              <a:buFontTx/>
              <a:buAutoNum type="alphaLcPeriod"/>
              <a:defRPr/>
            </a:pPr>
            <a:r>
              <a:rPr lang="en-US" sz="2100"/>
              <a:t>Apabila melampaui hak-hak ahli waris yg ditentukan UU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19FA60-75E9-477E-8EBA-E7F496BEC21C}" type="slidenum">
              <a:rPr lang="en-US" altLang="en-US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71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476250"/>
            <a:ext cx="8928100" cy="5905500"/>
          </a:xfrm>
        </p:spPr>
        <p:txBody>
          <a:bodyPr>
            <a:normAutofit/>
          </a:bodyPr>
          <a:lstStyle/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 startAt="2"/>
              <a:defRPr/>
            </a:pP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diberi</a:t>
            </a:r>
            <a:r>
              <a:rPr lang="en-US" dirty="0"/>
              <a:t>:</a:t>
            </a:r>
          </a:p>
          <a:p>
            <a:pPr marL="800100" lvl="1" indent="-342900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kasih</a:t>
            </a:r>
            <a:r>
              <a:rPr lang="en-US" sz="2000" dirty="0"/>
              <a:t> </a:t>
            </a:r>
            <a:r>
              <a:rPr lang="en-US" sz="2000" dirty="0" err="1"/>
              <a:t>sayang</a:t>
            </a:r>
            <a:r>
              <a:rPr lang="en-US" sz="2000" dirty="0"/>
              <a:t> yang </a:t>
            </a:r>
            <a:r>
              <a:rPr lang="en-US" sz="2000" dirty="0" err="1"/>
              <a:t>melampaui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r>
              <a:rPr lang="en-US" sz="2000" dirty="0"/>
              <a:t> </a:t>
            </a:r>
            <a:r>
              <a:rPr lang="en-US" sz="2000" dirty="0" err="1"/>
              <a:t>orang-orang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000" dirty="0"/>
          </a:p>
          <a:p>
            <a:pPr marL="800100" lvl="1" indent="-342900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kekhawatiran</a:t>
            </a:r>
            <a:r>
              <a:rPr lang="en-US" sz="2000" dirty="0"/>
              <a:t> </a:t>
            </a:r>
            <a:r>
              <a:rPr lang="en-US" sz="2000" dirty="0" err="1"/>
              <a:t>penyalahgunaan</a:t>
            </a:r>
            <a:endParaRPr lang="en-US" sz="2000" dirty="0"/>
          </a:p>
          <a:p>
            <a:pPr marL="800100" lvl="1" indent="-342900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tercela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pewaris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waris</a:t>
            </a:r>
            <a:r>
              <a:rPr lang="en-US" sz="2000" dirty="0"/>
              <a:t>/</a:t>
            </a:r>
            <a:r>
              <a:rPr lang="en-US" sz="2000" dirty="0" err="1"/>
              <a:t>penerima</a:t>
            </a:r>
            <a:r>
              <a:rPr lang="en-US" sz="2000" dirty="0"/>
              <a:t> </a:t>
            </a:r>
            <a:r>
              <a:rPr lang="en-US" sz="2000" dirty="0" err="1"/>
              <a:t>wasiat</a:t>
            </a:r>
            <a:endParaRPr lang="en-US" sz="2000" dirty="0"/>
          </a:p>
          <a:p>
            <a:pPr marL="800100" lvl="1" indent="-342900">
              <a:lnSpc>
                <a:spcPct val="80000"/>
              </a:lnSpc>
              <a:buClr>
                <a:schemeClr val="tx1"/>
              </a:buClr>
              <a:buFontTx/>
              <a:buAutoNum type="alphaLcPeriod"/>
              <a:defRPr/>
            </a:pPr>
            <a:endParaRPr lang="en-US" sz="2000" dirty="0"/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dihubahkan</a:t>
            </a:r>
            <a:r>
              <a:rPr lang="en-US" dirty="0"/>
              <a:t>:</a:t>
            </a:r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dirty="0"/>
              <a:t>	</a:t>
            </a:r>
            <a:r>
              <a:rPr lang="en-US" dirty="0" err="1"/>
              <a:t>Legitieme</a:t>
            </a:r>
            <a:r>
              <a:rPr lang="en-US" dirty="0"/>
              <a:t> </a:t>
            </a:r>
            <a:r>
              <a:rPr lang="en-US" dirty="0" err="1"/>
              <a:t>Portie</a:t>
            </a:r>
            <a:r>
              <a:rPr lang="en-US" dirty="0"/>
              <a:t> (LP) </a:t>
            </a:r>
            <a:r>
              <a:rPr lang="en-US" dirty="0">
                <a:cs typeface="Arial" charset="0"/>
              </a:rPr>
              <a:t>→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/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peninggalan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dihapuskan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warisan</a:t>
            </a:r>
            <a:endParaRPr lang="en-US" dirty="0"/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dirty="0"/>
              <a:t>	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LP </a:t>
            </a:r>
            <a:r>
              <a:rPr lang="en-US" dirty="0">
                <a:cs typeface="Arial" charset="0"/>
              </a:rPr>
              <a:t>→</a:t>
            </a:r>
            <a:r>
              <a:rPr lang="en-US" dirty="0"/>
              <a:t> </a:t>
            </a:r>
            <a:r>
              <a:rPr lang="en-US" dirty="0" err="1"/>
              <a:t>legitiemaris</a:t>
            </a:r>
            <a:r>
              <a:rPr lang="en-US" dirty="0"/>
              <a:t>  </a:t>
            </a:r>
            <a:r>
              <a:rPr lang="en-US" dirty="0">
                <a:cs typeface="Arial" charset="0"/>
              </a:rPr>
              <a:t>→ </a:t>
            </a:r>
            <a:r>
              <a:rPr lang="en-US" dirty="0" err="1"/>
              <a:t>dapat</a:t>
            </a:r>
            <a:r>
              <a:rPr lang="en-US" dirty="0"/>
              <a:t>:</a:t>
            </a:r>
          </a:p>
          <a:p>
            <a:pPr marL="800100" lvl="1" indent="-342900">
              <a:lnSpc>
                <a:spcPct val="90000"/>
              </a:lnSpc>
              <a:defRPr/>
            </a:pPr>
            <a:r>
              <a:rPr lang="en-US" sz="2000" dirty="0" err="1"/>
              <a:t>Minta</a:t>
            </a:r>
            <a:r>
              <a:rPr lang="en-US" sz="2000" dirty="0"/>
              <a:t> </a:t>
            </a:r>
            <a:r>
              <a:rPr lang="en-US" sz="2000" dirty="0" err="1"/>
              <a:t>pembatalan</a:t>
            </a:r>
            <a:r>
              <a:rPr lang="en-US" sz="2000" dirty="0"/>
              <a:t> testament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melanggar</a:t>
            </a:r>
            <a:r>
              <a:rPr lang="en-US" sz="2000" dirty="0"/>
              <a:t> </a:t>
            </a:r>
            <a:r>
              <a:rPr lang="en-US" sz="2000" dirty="0" err="1"/>
              <a:t>haknya</a:t>
            </a:r>
            <a:endParaRPr lang="en-US" sz="2000" dirty="0"/>
          </a:p>
          <a:p>
            <a:pPr marL="800100" lvl="1" indent="-342900">
              <a:lnSpc>
                <a:spcPct val="90000"/>
              </a:lnSpc>
              <a:defRPr/>
            </a:pP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minta</a:t>
            </a:r>
            <a:r>
              <a:rPr lang="en-US" sz="2000" dirty="0"/>
              <a:t> </a:t>
            </a:r>
            <a:r>
              <a:rPr lang="en-US" sz="2000" dirty="0" err="1"/>
              <a:t>inkorting</a:t>
            </a:r>
            <a:r>
              <a:rPr lang="en-US" sz="2000" dirty="0"/>
              <a:t>/ </a:t>
            </a:r>
            <a:r>
              <a:rPr lang="en-US" sz="2000" dirty="0" err="1"/>
              <a:t>pengurangan</a:t>
            </a:r>
            <a:r>
              <a:rPr lang="en-US" sz="2000" dirty="0"/>
              <a:t> </a:t>
            </a:r>
            <a:r>
              <a:rPr lang="en-US" sz="2000" dirty="0" err="1"/>
              <a:t>thd</a:t>
            </a:r>
            <a:r>
              <a:rPr lang="en-US" sz="2000" dirty="0"/>
              <a:t> </a:t>
            </a:r>
            <a:r>
              <a:rPr lang="en-US" sz="2000" dirty="0" err="1"/>
              <a:t>segala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pemberian</a:t>
            </a:r>
            <a:endParaRPr lang="en-US" sz="2000" dirty="0"/>
          </a:p>
          <a:p>
            <a:pPr marL="800100" lvl="1" indent="-342900">
              <a:lnSpc>
                <a:spcPct val="90000"/>
              </a:lnSpc>
              <a:buNone/>
              <a:defRPr/>
            </a:pPr>
            <a:endParaRPr lang="en-US" sz="2000" dirty="0"/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dirty="0"/>
              <a:t>	</a:t>
            </a:r>
            <a:r>
              <a:rPr lang="en-US" dirty="0" err="1"/>
              <a:t>Peraturan</a:t>
            </a:r>
            <a:r>
              <a:rPr lang="en-US" dirty="0"/>
              <a:t> LP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testament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pewaris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 </a:t>
            </a:r>
            <a:r>
              <a:rPr lang="en-US" dirty="0">
                <a:cs typeface="Arial" charset="0"/>
              </a:rPr>
              <a:t>→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LP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mewaris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testament</a:t>
            </a:r>
          </a:p>
          <a:p>
            <a:pPr marL="381000" indent="-381000">
              <a:lnSpc>
                <a:spcPct val="90000"/>
              </a:lnSpc>
              <a:buNone/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5EC6D56-6E40-4B53-97B0-12B7B928C7AF}" type="slidenum">
              <a:rPr lang="en-US" altLang="en-US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0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58925" y="476251"/>
            <a:ext cx="9145588" cy="5832475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80000"/>
              </a:lnSpc>
              <a:buNone/>
              <a:defRPr/>
            </a:pPr>
            <a:r>
              <a:rPr lang="en-US"/>
              <a:t>Dalam hal golongan I, masih ada golongan II tidak mendapat LP</a:t>
            </a:r>
          </a:p>
          <a:p>
            <a:pPr marL="457200" indent="-457200">
              <a:lnSpc>
                <a:spcPct val="80000"/>
              </a:lnSpc>
              <a:buNone/>
              <a:defRPr/>
            </a:pPr>
            <a:endParaRPr lang="en-US"/>
          </a:p>
          <a:p>
            <a:pPr marL="457200" indent="-457200">
              <a:lnSpc>
                <a:spcPct val="80000"/>
              </a:lnSpc>
              <a:buNone/>
              <a:defRPr/>
            </a:pPr>
            <a:r>
              <a:rPr lang="en-US"/>
              <a:t>Yang berhak atas LP dan bagiannya adalah:</a:t>
            </a:r>
          </a:p>
          <a:p>
            <a:pPr marL="457200" indent="-457200">
              <a:buClr>
                <a:schemeClr val="tx1"/>
              </a:buClr>
              <a:buFontTx/>
              <a:buAutoNum type="arabicPeriod"/>
              <a:defRPr/>
            </a:pPr>
            <a:r>
              <a:rPr lang="en-US"/>
              <a:t>Anak sah</a:t>
            </a:r>
          </a:p>
          <a:p>
            <a:pPr marL="1676400" lvl="3" indent="-304800">
              <a:buNone/>
              <a:defRPr/>
            </a:pPr>
            <a:r>
              <a:rPr lang="en-US" smtClean="0"/>
              <a:t>1 orang = </a:t>
            </a:r>
            <a:r>
              <a:rPr lang="en-US" smtClean="0">
                <a:cs typeface="Arial" charset="0"/>
              </a:rPr>
              <a:t>½ dari bagian yg seharusnya diterima</a:t>
            </a:r>
          </a:p>
          <a:p>
            <a:pPr marL="1676400" lvl="3" indent="-304800">
              <a:buNone/>
              <a:defRPr/>
            </a:pPr>
            <a:r>
              <a:rPr lang="en-US" smtClean="0">
                <a:cs typeface="Arial" charset="0"/>
              </a:rPr>
              <a:t>2 orang = ⅔ dari bagian yg seharusnya diterima</a:t>
            </a:r>
          </a:p>
          <a:p>
            <a:pPr marL="1676400" lvl="3" indent="-304800">
              <a:buNone/>
              <a:defRPr/>
            </a:pPr>
            <a:r>
              <a:rPr lang="en-US" smtClean="0">
                <a:cs typeface="Arial" charset="0"/>
              </a:rPr>
              <a:t>3 orang = ¾ dari bagian yg seharusnya diterima</a:t>
            </a:r>
          </a:p>
          <a:p>
            <a:pPr marL="457200" indent="-457200">
              <a:buClr>
                <a:schemeClr val="tx1"/>
              </a:buClr>
              <a:buFontTx/>
              <a:buAutoNum type="arabicPeriod" startAt="2"/>
              <a:defRPr/>
            </a:pPr>
            <a:r>
              <a:rPr lang="en-US">
                <a:cs typeface="Arial" charset="0"/>
              </a:rPr>
              <a:t>Orang tua/nenek &amp; kakek = ½ bagian dari bagiannya menurut UU (ps 915 KUHPerdata)</a:t>
            </a:r>
          </a:p>
          <a:p>
            <a:pPr marL="457200" indent="-457200">
              <a:buClr>
                <a:schemeClr val="tx1"/>
              </a:buClr>
              <a:buFontTx/>
              <a:buAutoNum type="arabicPeriod" startAt="2"/>
              <a:defRPr/>
            </a:pPr>
            <a:r>
              <a:rPr lang="en-US">
                <a:cs typeface="Arial" charset="0"/>
              </a:rPr>
              <a:t>Anak luar kawin = ½ bagian dari bagiannya menurut UU (ps 916 KUHPerdata)</a:t>
            </a:r>
          </a:p>
          <a:p>
            <a:pPr marL="457200" indent="-457200">
              <a:lnSpc>
                <a:spcPct val="80000"/>
              </a:lnSpc>
              <a:buNone/>
              <a:defRPr/>
            </a:pPr>
            <a:endParaRPr lang="en-US">
              <a:cs typeface="Arial" charset="0"/>
            </a:endParaRPr>
          </a:p>
          <a:p>
            <a:pPr marL="457200" indent="-457200">
              <a:lnSpc>
                <a:spcPct val="80000"/>
              </a:lnSpc>
              <a:buNone/>
              <a:defRPr/>
            </a:pPr>
            <a:r>
              <a:rPr lang="en-US">
                <a:cs typeface="Arial" charset="0"/>
              </a:rPr>
              <a:t>Syarat saksi dalam pembuatan testament:</a:t>
            </a:r>
          </a:p>
          <a:p>
            <a:pPr marL="457200" indent="-457200">
              <a:lnSpc>
                <a:spcPct val="80000"/>
              </a:lnSpc>
              <a:buNone/>
              <a:defRPr/>
            </a:pPr>
            <a:endParaRPr lang="en-US">
              <a:cs typeface="Arial" charset="0"/>
            </a:endParaRPr>
          </a:p>
          <a:p>
            <a:pPr marL="457200" indent="-457200">
              <a:lnSpc>
                <a:spcPct val="80000"/>
              </a:lnSpc>
              <a:buNone/>
              <a:defRPr/>
            </a:pPr>
            <a:r>
              <a:rPr lang="en-US">
                <a:cs typeface="Arial" charset="0"/>
              </a:rPr>
              <a:t>Ps 944 KUHPerdata, yg dapat menjadi saksi:</a:t>
            </a:r>
          </a:p>
          <a:p>
            <a:pPr marL="838200" lvl="1" indent="-381000">
              <a:lnSpc>
                <a:spcPct val="80000"/>
              </a:lnSpc>
              <a:defRPr/>
            </a:pPr>
            <a:r>
              <a:rPr lang="en-US" sz="2000">
                <a:cs typeface="Arial" charset="0"/>
              </a:rPr>
              <a:t>Harus dewasa</a:t>
            </a:r>
          </a:p>
          <a:p>
            <a:pPr marL="838200" lvl="1" indent="-381000">
              <a:lnSpc>
                <a:spcPct val="80000"/>
              </a:lnSpc>
              <a:defRPr/>
            </a:pPr>
            <a:r>
              <a:rPr lang="en-US" sz="2000">
                <a:cs typeface="Arial" charset="0"/>
              </a:rPr>
              <a:t>Penduduk Indonesia</a:t>
            </a:r>
          </a:p>
          <a:p>
            <a:pPr marL="838200" lvl="1" indent="-381000">
              <a:lnSpc>
                <a:spcPct val="80000"/>
              </a:lnSpc>
              <a:defRPr/>
            </a:pPr>
            <a:r>
              <a:rPr lang="en-US" sz="2000">
                <a:cs typeface="Arial" charset="0"/>
              </a:rPr>
              <a:t>Mengerti bahasa yg digunakan dalam testament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1899C48-B9BA-4E2C-9DA4-7A2E8C0FFF3D}" type="slidenum">
              <a:rPr lang="en-US" altLang="en-US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2279650" y="1844676"/>
            <a:ext cx="431800" cy="792163"/>
          </a:xfrm>
          <a:prstGeom prst="curvedRightArrow">
            <a:avLst>
              <a:gd name="adj1" fmla="val 37031"/>
              <a:gd name="adj2" fmla="val 73382"/>
              <a:gd name="adj3" fmla="val 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558926" y="620714"/>
            <a:ext cx="9217025" cy="56165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Tidak dapat menjadi saksi adalah: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mtClean="0"/>
              <a:t> AW, legataris atau keluarga semenda/sedarah   sampai derajat ke IV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mtClean="0"/>
              <a:t> Anak-anak, cucu-cucu atau keluarga sedarah/semenda sampai derajat ke IV dari notaris yg membuat testament tersebut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mtClean="0"/>
              <a:t> Pembantu notaris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Dalam hal formalitas di atas tidak dipenuhi maka testament tersebut diancam batal (ps 953 KUHPerdata)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9137F12-20B0-4055-BC89-7DB7A587CDA1}" type="slidenum">
              <a:rPr lang="en-US" altLang="en-US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9. PENCABUTAN KEMBALI TESTAMENT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412875"/>
            <a:ext cx="8915400" cy="48958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Pada asasnya testament dapat dicabut kembali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(ps 975 KUHPerdata):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2800"/>
              <a:t>Secara tegas </a:t>
            </a:r>
            <a:r>
              <a:rPr lang="en-US" sz="2800">
                <a:cs typeface="Arial" charset="0"/>
              </a:rPr>
              <a:t>→</a:t>
            </a:r>
            <a:r>
              <a:rPr lang="en-US" sz="2800"/>
              <a:t> akta khusus (ps 992 KUHPerdata)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2800"/>
              <a:t>Secara diam-diam:</a:t>
            </a:r>
          </a:p>
          <a:p>
            <a:pPr lvl="1" eaLnBrk="1" hangingPunct="1">
              <a:defRPr/>
            </a:pPr>
            <a:r>
              <a:rPr lang="en-US" smtClean="0"/>
              <a:t>Dibuat testament yg isinya bertentangan dengan testament terdahulu</a:t>
            </a:r>
          </a:p>
          <a:p>
            <a:pPr lvl="1" eaLnBrk="1" hangingPunct="1">
              <a:defRPr/>
            </a:pPr>
            <a:r>
              <a:rPr lang="en-US" smtClean="0"/>
              <a:t>Menjual benda yg dihibah-wasiatkan</a:t>
            </a:r>
          </a:p>
          <a:p>
            <a:pPr eaLnBrk="1" hangingPunct="1">
              <a:defRPr/>
            </a:pPr>
            <a:r>
              <a:rPr lang="en-US" sz="2800"/>
              <a:t>Meminta kembali testament olographis (ps 934 KUHPerdata)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B85D2DC-0BC7-4F9A-8B58-D84D29045B77}" type="slidenum">
              <a:rPr lang="en-US" altLang="en-US">
                <a:latin typeface="Arial" panose="020B0604020202020204" pitchFamily="34" charset="0"/>
              </a:rPr>
              <a:pPr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6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809625"/>
            <a:ext cx="87503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/>
              <a:t>Pewarisan Berdasarkan Testament (Wasiat)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27704C3-FD23-42EB-B245-AC4388A8995E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1804989" y="2924175"/>
            <a:ext cx="2497137" cy="1296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Sistem Pewarisan </a:t>
            </a:r>
          </a:p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Menurut </a:t>
            </a:r>
          </a:p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Testament (Wasiat)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5160963" y="1989138"/>
            <a:ext cx="5459412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Arti surat wasiat (testament)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Isi surat wasiat (testament)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Syarat-syarat untuk membuat surat wasiat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Pengaruh paksaan, kekhilafan, dan penipuan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Cara penafsiran surat wasiat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Bentuk-bentuk surat wasiat</a:t>
            </a:r>
          </a:p>
          <a:p>
            <a:pPr eaLnBrk="1" hangingPunct="1">
              <a:lnSpc>
                <a:spcPct val="120000"/>
              </a:lnSpc>
              <a:buFontTx/>
              <a:buAutoNum type="arabicParenR"/>
            </a:pPr>
            <a:r>
              <a:rPr lang="en-US" altLang="en-US">
                <a:latin typeface="Arial" panose="020B0604020202020204" pitchFamily="34" charset="0"/>
              </a:rPr>
              <a:t>Pembatasan terhadap kebebasan untuk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	membuat surat wasiat</a:t>
            </a:r>
          </a:p>
          <a:p>
            <a:pPr eaLnBrk="1" hangingPunct="1">
              <a:lnSpc>
                <a:spcPct val="120000"/>
              </a:lnSpc>
              <a:buFontTx/>
              <a:buAutoNum type="arabicParenR" startAt="8"/>
            </a:pPr>
            <a:r>
              <a:rPr lang="en-US" altLang="en-US">
                <a:latin typeface="Arial" panose="020B0604020202020204" pitchFamily="34" charset="0"/>
              </a:rPr>
              <a:t>Bagian mutlak (LP)</a:t>
            </a:r>
          </a:p>
          <a:p>
            <a:pPr eaLnBrk="1" hangingPunct="1">
              <a:lnSpc>
                <a:spcPct val="120000"/>
              </a:lnSpc>
              <a:buFontTx/>
              <a:buAutoNum type="arabicParenR" startAt="8"/>
            </a:pPr>
            <a:r>
              <a:rPr lang="en-US" altLang="en-US">
                <a:latin typeface="Arial" panose="020B0604020202020204" pitchFamily="34" charset="0"/>
              </a:rPr>
              <a:t>Pencabutan kembali dari wasiat</a:t>
            </a:r>
          </a:p>
          <a:p>
            <a:pPr eaLnBrk="1" hangingPunct="1">
              <a:lnSpc>
                <a:spcPct val="120000"/>
              </a:lnSpc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4302126" y="3573463"/>
            <a:ext cx="390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grpSp>
        <p:nvGrpSpPr>
          <p:cNvPr id="3080" name="Group 18"/>
          <p:cNvGrpSpPr>
            <a:grpSpLocks/>
          </p:cNvGrpSpPr>
          <p:nvPr/>
        </p:nvGrpSpPr>
        <p:grpSpPr bwMode="auto">
          <a:xfrm>
            <a:off x="4692651" y="2133601"/>
            <a:ext cx="468313" cy="2951163"/>
            <a:chOff x="2109" y="1344"/>
            <a:chExt cx="272" cy="1859"/>
          </a:xfrm>
        </p:grpSpPr>
        <p:sp>
          <p:nvSpPr>
            <p:cNvPr id="3081" name="Line 8"/>
            <p:cNvSpPr>
              <a:spLocks noChangeShapeType="1"/>
            </p:cNvSpPr>
            <p:nvPr/>
          </p:nvSpPr>
          <p:spPr bwMode="auto">
            <a:xfrm>
              <a:off x="2109" y="1344"/>
              <a:ext cx="0" cy="18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2" name="Line 9"/>
            <p:cNvSpPr>
              <a:spLocks noChangeShapeType="1"/>
            </p:cNvSpPr>
            <p:nvPr/>
          </p:nvSpPr>
          <p:spPr bwMode="auto">
            <a:xfrm>
              <a:off x="2109" y="134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3" name="Line 10"/>
            <p:cNvSpPr>
              <a:spLocks noChangeShapeType="1"/>
            </p:cNvSpPr>
            <p:nvPr/>
          </p:nvSpPr>
          <p:spPr bwMode="auto">
            <a:xfrm>
              <a:off x="2109" y="157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4" name="Line 11"/>
            <p:cNvSpPr>
              <a:spLocks noChangeShapeType="1"/>
            </p:cNvSpPr>
            <p:nvPr/>
          </p:nvSpPr>
          <p:spPr bwMode="auto">
            <a:xfrm>
              <a:off x="2109" y="175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5" name="Line 12"/>
            <p:cNvSpPr>
              <a:spLocks noChangeShapeType="1"/>
            </p:cNvSpPr>
            <p:nvPr/>
          </p:nvSpPr>
          <p:spPr bwMode="auto">
            <a:xfrm>
              <a:off x="2109" y="197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6" name="Line 13"/>
            <p:cNvSpPr>
              <a:spLocks noChangeShapeType="1"/>
            </p:cNvSpPr>
            <p:nvPr/>
          </p:nvSpPr>
          <p:spPr bwMode="auto">
            <a:xfrm>
              <a:off x="2109" y="216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7" name="Line 14"/>
            <p:cNvSpPr>
              <a:spLocks noChangeShapeType="1"/>
            </p:cNvSpPr>
            <p:nvPr/>
          </p:nvSpPr>
          <p:spPr bwMode="auto">
            <a:xfrm>
              <a:off x="2109" y="238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8" name="Line 15"/>
            <p:cNvSpPr>
              <a:spLocks noChangeShapeType="1"/>
            </p:cNvSpPr>
            <p:nvPr/>
          </p:nvSpPr>
          <p:spPr bwMode="auto">
            <a:xfrm>
              <a:off x="2109" y="256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89" name="Line 16"/>
            <p:cNvSpPr>
              <a:spLocks noChangeShapeType="1"/>
            </p:cNvSpPr>
            <p:nvPr/>
          </p:nvSpPr>
          <p:spPr bwMode="auto">
            <a:xfrm>
              <a:off x="2109" y="302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090" name="Line 17"/>
            <p:cNvSpPr>
              <a:spLocks noChangeShapeType="1"/>
            </p:cNvSpPr>
            <p:nvPr/>
          </p:nvSpPr>
          <p:spPr bwMode="auto">
            <a:xfrm>
              <a:off x="2109" y="3203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410800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3600" b="1" dirty="0" smtClean="0"/>
              <a:t>APAKAH WASIAT DAPAT DIBATASI ?</a:t>
            </a:r>
            <a:endParaRPr lang="en-ID" sz="3600" b="1" dirty="0"/>
          </a:p>
        </p:txBody>
      </p:sp>
    </p:spTree>
    <p:extLst>
      <p:ext uri="{BB962C8B-B14F-4D97-AF65-F5344CB8AC3E}">
        <p14:creationId xmlns:p14="http://schemas.microsoft.com/office/powerpoint/2010/main" val="2052514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A. LARANGAN YANG BERSIFAT UMUM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651000" y="1557339"/>
            <a:ext cx="8915400" cy="4897437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Clr>
                <a:schemeClr val="tx1"/>
              </a:buClr>
              <a:buFontTx/>
              <a:buAutoNum type="alphaLcPeriod"/>
            </a:pPr>
            <a:r>
              <a:rPr lang="en-US" sz="2200" i="1" u="sng"/>
              <a:t>Fidei Commis</a:t>
            </a:r>
          </a:p>
          <a:p>
            <a:pPr marL="457200" indent="-457200">
              <a:lnSpc>
                <a:spcPct val="80000"/>
              </a:lnSpc>
              <a:buNone/>
            </a:pPr>
            <a:endParaRPr lang="en-US" sz="800"/>
          </a:p>
          <a:p>
            <a:pPr marL="457200" indent="-457200">
              <a:lnSpc>
                <a:spcPct val="110000"/>
              </a:lnSpc>
              <a:buNone/>
            </a:pPr>
            <a:r>
              <a:rPr lang="en-US" sz="2200"/>
              <a:t>	Ps 879 KUHPerdata dgn tegas melarang pengangkatan waris (</a:t>
            </a:r>
            <a:r>
              <a:rPr lang="en-US" sz="2200" i="1"/>
              <a:t>erfstelling</a:t>
            </a:r>
            <a:r>
              <a:rPr lang="en-US" sz="2200"/>
              <a:t>) atau </a:t>
            </a:r>
            <a:r>
              <a:rPr lang="en-US" sz="2200" i="1"/>
              <a:t>hibah wasiat</a:t>
            </a:r>
            <a:r>
              <a:rPr lang="en-US" sz="2200"/>
              <a:t> </a:t>
            </a:r>
            <a:r>
              <a:rPr lang="en-US" sz="2200">
                <a:cs typeface="Arial" charset="0"/>
              </a:rPr>
              <a:t>→ </a:t>
            </a:r>
            <a:r>
              <a:rPr lang="en-US" sz="2200"/>
              <a:t>secara lompat tangan </a:t>
            </a:r>
            <a:r>
              <a:rPr lang="en-US" sz="2200">
                <a:cs typeface="Arial" charset="0"/>
              </a:rPr>
              <a:t>→ </a:t>
            </a:r>
            <a:r>
              <a:rPr lang="en-US" sz="2200"/>
              <a:t>dengan sanksi pemberian yg demikian adalah batal bagi yg diangkat/ penerima hibah</a:t>
            </a:r>
          </a:p>
          <a:p>
            <a:pPr marL="457200" indent="-457200">
              <a:lnSpc>
                <a:spcPct val="110000"/>
              </a:lnSpc>
              <a:buNone/>
            </a:pPr>
            <a:endParaRPr lang="en-US" sz="800"/>
          </a:p>
          <a:p>
            <a:pPr marL="457200" indent="-457200">
              <a:lnSpc>
                <a:spcPct val="110000"/>
              </a:lnSpc>
              <a:buNone/>
            </a:pPr>
            <a:r>
              <a:rPr lang="en-US" sz="2200"/>
              <a:t>	Ps 879 ayat (2) KUHPerdata </a:t>
            </a:r>
            <a:r>
              <a:rPr lang="en-US" sz="2200">
                <a:cs typeface="Arial" charset="0"/>
              </a:rPr>
              <a:t>→ </a:t>
            </a:r>
            <a:r>
              <a:rPr lang="en-US" sz="2200"/>
              <a:t>pengertian </a:t>
            </a:r>
            <a:r>
              <a:rPr lang="en-US" sz="2200" i="1"/>
              <a:t>Fidei Commis</a:t>
            </a:r>
            <a:r>
              <a:rPr lang="en-US" sz="2200"/>
              <a:t> yaitu “suatu ketetapan wasiat (testament) dimana si penerima, baik sebagai ahli waris (</a:t>
            </a:r>
            <a:r>
              <a:rPr lang="en-US" sz="2200" i="1"/>
              <a:t>erfgenaam</a:t>
            </a:r>
            <a:r>
              <a:rPr lang="en-US" sz="2200"/>
              <a:t>) atau penerima hibah (l</a:t>
            </a:r>
            <a:r>
              <a:rPr lang="en-US" sz="2200" i="1"/>
              <a:t>egetaris</a:t>
            </a:r>
            <a:r>
              <a:rPr lang="en-US" sz="2200"/>
              <a:t>) diwajibkan untuk menyimpan barang-barang warisan atau hibahnya untuk kemudian diserahkan pada orang lain yg ditentukan oleh pewaris (pihak ke-III)”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4C823A-0BD5-4978-AA91-477F79E86872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549276"/>
            <a:ext cx="8915400" cy="5688013"/>
          </a:xfrm>
        </p:spPr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buNone/>
            </a:pPr>
            <a:r>
              <a:rPr lang="en-US" sz="2800"/>
              <a:t>Dengan demikian dalam Fidei Commis ada 3 pihak: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i="1"/>
              <a:t>Testateur</a:t>
            </a:r>
            <a:r>
              <a:rPr lang="en-US" sz="2400"/>
              <a:t>/pewaris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i="1"/>
              <a:t>Bezwaarde</a:t>
            </a:r>
            <a:r>
              <a:rPr lang="en-US" sz="2400"/>
              <a:t>/pemikul beban – yg menyimpan beban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/>
              <a:t>Pihak ke III </a:t>
            </a:r>
            <a:r>
              <a:rPr lang="en-US" sz="2400">
                <a:cs typeface="Arial" charset="0"/>
              </a:rPr>
              <a:t>→ </a:t>
            </a:r>
            <a:r>
              <a:rPr lang="en-US" sz="2400" i="1"/>
              <a:t>verwachter</a:t>
            </a:r>
            <a:r>
              <a:rPr lang="en-US" sz="2400"/>
              <a:t>/penunggu</a:t>
            </a:r>
          </a:p>
          <a:p>
            <a:pPr marL="533400" indent="-533400">
              <a:lnSpc>
                <a:spcPct val="90000"/>
              </a:lnSpc>
              <a:buNone/>
            </a:pPr>
            <a:endParaRPr lang="en-US" sz="2800"/>
          </a:p>
          <a:p>
            <a:pPr marL="533400" indent="-533400">
              <a:lnSpc>
                <a:spcPct val="90000"/>
              </a:lnSpc>
              <a:buNone/>
            </a:pPr>
            <a:r>
              <a:rPr lang="en-US" sz="2800"/>
              <a:t>Maksud pembentuk UU </a:t>
            </a:r>
            <a:r>
              <a:rPr lang="en-US" sz="2800">
                <a:cs typeface="Arial" charset="0"/>
              </a:rPr>
              <a:t>→ </a:t>
            </a:r>
            <a:r>
              <a:rPr lang="en-US" sz="2800"/>
              <a:t>membuat aturan Fidei Commis </a:t>
            </a:r>
            <a:r>
              <a:rPr lang="en-US" sz="2800">
                <a:cs typeface="Arial" charset="0"/>
              </a:rPr>
              <a:t>→ </a:t>
            </a:r>
            <a:r>
              <a:rPr lang="en-US" sz="2800"/>
              <a:t>UU hendak melarang pewaris/</a:t>
            </a:r>
            <a:r>
              <a:rPr lang="en-US" sz="2800" i="1"/>
              <a:t>testateur</a:t>
            </a:r>
            <a:r>
              <a:rPr lang="en-US" sz="2800"/>
              <a:t> untuk membuat ketetapan yg mempunyai akibat hukum beruntun atas satu/ beberapa barang yang sama </a:t>
            </a:r>
            <a:r>
              <a:rPr lang="en-US" sz="2800">
                <a:cs typeface="Arial" charset="0"/>
              </a:rPr>
              <a:t>→ </a:t>
            </a:r>
            <a:r>
              <a:rPr lang="en-US" sz="2800"/>
              <a:t>terhadap beberapa orang secara berurutan dengan akibat barang-barang tersebut dalam suatu jangka waktu tertentu tidak dapat “dipindah-tangankan”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08C441-1249-45BA-BCF5-B33807A46E86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9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1638300" y="620714"/>
            <a:ext cx="8915400" cy="56165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Tujuan larangan tersebut: Fidei Commis berasal dari Hukum Romawi </a:t>
            </a:r>
            <a:r>
              <a:rPr lang="en-US" smtClean="0">
                <a:cs typeface="Arial" charset="0"/>
              </a:rPr>
              <a:t>→ </a:t>
            </a:r>
            <a:r>
              <a:rPr lang="en-US" smtClean="0"/>
              <a:t>yang tidak mengalami perkembangan sedemikian rupa, sehingga seseorang yg menghendaki barang-barang warisannya tetap utuh dapat menggunakan lembaga ini untuk mempertahankan agar warisan tidak dapat masuk dalam lalu lintas perdagangan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Pengecualian terhadap larangan Fidei Commis.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(Fidei Commis yang diperkenankan)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B68EC-3D76-4D4C-ACDC-D93AA6A3B2DE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8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1600199" y="1042988"/>
            <a:ext cx="9032875" cy="533876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lphaLcPeriod" startAt="2"/>
            </a:pPr>
            <a:r>
              <a:rPr lang="en-US" sz="2800" i="1" u="sng" dirty="0" err="1"/>
              <a:t>Fidei</a:t>
            </a:r>
            <a:r>
              <a:rPr lang="en-US" sz="2800" i="1" u="sng" dirty="0"/>
              <a:t> </a:t>
            </a:r>
            <a:r>
              <a:rPr lang="en-US" sz="2800" i="1" u="sng" dirty="0" err="1"/>
              <a:t>Commis</a:t>
            </a:r>
            <a:r>
              <a:rPr lang="en-US" sz="2800" i="1" u="sng" dirty="0"/>
              <a:t> de </a:t>
            </a:r>
            <a:r>
              <a:rPr lang="en-US" sz="2800" i="1" u="sng" dirty="0" err="1"/>
              <a:t>Residuo</a:t>
            </a:r>
            <a:endParaRPr lang="en-US" sz="2800" i="1" u="sng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endParaRPr lang="en-US" sz="2800" i="1" u="sng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800" dirty="0"/>
              <a:t>Ps 881 </a:t>
            </a:r>
            <a:r>
              <a:rPr lang="en-US" sz="2800" dirty="0" err="1"/>
              <a:t>KUHPerdata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→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ketetapan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ketiga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meninggal</a:t>
            </a:r>
            <a:r>
              <a:rPr lang="en-US" sz="2800" dirty="0"/>
              <a:t>, </a:t>
            </a:r>
            <a:r>
              <a:rPr lang="en-US" sz="2800" dirty="0" err="1"/>
              <a:t>sekalian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</a:t>
            </a:r>
            <a:r>
              <a:rPr lang="en-US" sz="2800" dirty="0" err="1"/>
              <a:t>sah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dilahirkan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menikmati</a:t>
            </a:r>
            <a:r>
              <a:rPr lang="en-US" sz="2800" dirty="0"/>
              <a:t> </a:t>
            </a:r>
            <a:r>
              <a:rPr lang="en-US" sz="2800" dirty="0" err="1"/>
              <a:t>harta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terhabiskan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penerima</a:t>
            </a:r>
            <a:r>
              <a:rPr lang="en-US" sz="2800" dirty="0"/>
              <a:t> </a:t>
            </a:r>
            <a:r>
              <a:rPr lang="en-US" sz="2800" dirty="0" err="1"/>
              <a:t>hibah</a:t>
            </a:r>
            <a:r>
              <a:rPr lang="en-US" sz="2800" dirty="0"/>
              <a:t>.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sisa</a:t>
            </a:r>
            <a:r>
              <a:rPr lang="en-US" sz="2800" dirty="0"/>
              <a:t> </a:t>
            </a:r>
            <a:r>
              <a:rPr lang="en-US" sz="2800" dirty="0" err="1"/>
              <a:t>harta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tertinggal</a:t>
            </a:r>
            <a:r>
              <a:rPr lang="en-US" sz="2800" dirty="0"/>
              <a:t> 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endParaRPr lang="en-US" sz="2800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800" dirty="0"/>
              <a:t>Ps 973 </a:t>
            </a:r>
            <a:r>
              <a:rPr lang="en-US" sz="2800" dirty="0" err="1"/>
              <a:t>KUHPerdata</a:t>
            </a:r>
            <a:r>
              <a:rPr lang="en-US" sz="2800" dirty="0"/>
              <a:t> </a:t>
            </a:r>
            <a:r>
              <a:rPr lang="en-US" sz="2800" dirty="0" err="1"/>
              <a:t>Fidei</a:t>
            </a:r>
            <a:r>
              <a:rPr lang="en-US" sz="2800" dirty="0"/>
              <a:t> </a:t>
            </a:r>
            <a:r>
              <a:rPr lang="en-US" sz="2800" dirty="0" err="1"/>
              <a:t>Commis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diperkenankan</a:t>
            </a:r>
            <a:r>
              <a:rPr lang="en-US" sz="2800" dirty="0"/>
              <a:t>: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/>
              <a:t>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bezwaarde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endParaRPr lang="en-US" sz="2400" dirty="0"/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/>
              <a:t>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verwachter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cucu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endParaRPr lang="en-US" sz="2400" dirty="0"/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dirty="0"/>
              <a:t>Yang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endParaRPr lang="en-US" sz="240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59CA2B-3C86-4FC3-BA47-E921E1605599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8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549275"/>
            <a:ext cx="8915400" cy="5759450"/>
          </a:xfrm>
        </p:spPr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A44A8-DCE1-4878-BDC7-824335D8BDC4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943476" y="1052513"/>
            <a:ext cx="936625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P</a:t>
            </a: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6454776" y="2781301"/>
            <a:ext cx="790575" cy="7921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B</a:t>
            </a:r>
          </a:p>
        </p:txBody>
      </p:sp>
      <p:sp>
        <p:nvSpPr>
          <p:cNvPr id="12294" name="Oval 7"/>
          <p:cNvSpPr>
            <a:spLocks noChangeArrowheads="1"/>
          </p:cNvSpPr>
          <p:nvPr/>
        </p:nvSpPr>
        <p:spPr bwMode="auto">
          <a:xfrm>
            <a:off x="3646489" y="2781301"/>
            <a:ext cx="790575" cy="7921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A</a:t>
            </a:r>
          </a:p>
        </p:txBody>
      </p:sp>
      <p:sp>
        <p:nvSpPr>
          <p:cNvPr id="12295" name="Oval 8"/>
          <p:cNvSpPr>
            <a:spLocks noChangeArrowheads="1"/>
          </p:cNvSpPr>
          <p:nvPr/>
        </p:nvSpPr>
        <p:spPr bwMode="auto">
          <a:xfrm>
            <a:off x="2351089" y="4652963"/>
            <a:ext cx="790575" cy="792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A1</a:t>
            </a:r>
          </a:p>
        </p:txBody>
      </p:sp>
      <p:sp>
        <p:nvSpPr>
          <p:cNvPr id="12296" name="Oval 9"/>
          <p:cNvSpPr>
            <a:spLocks noChangeArrowheads="1"/>
          </p:cNvSpPr>
          <p:nvPr/>
        </p:nvSpPr>
        <p:spPr bwMode="auto">
          <a:xfrm>
            <a:off x="4870451" y="4652963"/>
            <a:ext cx="790575" cy="792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A3</a:t>
            </a:r>
          </a:p>
        </p:txBody>
      </p:sp>
      <p:sp>
        <p:nvSpPr>
          <p:cNvPr id="12297" name="Oval 10"/>
          <p:cNvSpPr>
            <a:spLocks noChangeArrowheads="1"/>
          </p:cNvSpPr>
          <p:nvPr/>
        </p:nvSpPr>
        <p:spPr bwMode="auto">
          <a:xfrm>
            <a:off x="3575051" y="4652963"/>
            <a:ext cx="790575" cy="792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A2</a:t>
            </a:r>
          </a:p>
        </p:txBody>
      </p:sp>
      <p:sp>
        <p:nvSpPr>
          <p:cNvPr id="12298" name="Line 12"/>
          <p:cNvSpPr>
            <a:spLocks noChangeShapeType="1"/>
          </p:cNvSpPr>
          <p:nvPr/>
        </p:nvSpPr>
        <p:spPr bwMode="auto">
          <a:xfrm flipH="1">
            <a:off x="4151313" y="1844676"/>
            <a:ext cx="12239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3"/>
          <p:cNvSpPr>
            <a:spLocks noChangeShapeType="1"/>
          </p:cNvSpPr>
          <p:nvPr/>
        </p:nvSpPr>
        <p:spPr bwMode="auto">
          <a:xfrm>
            <a:off x="5375276" y="1844676"/>
            <a:ext cx="13684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4"/>
          <p:cNvSpPr>
            <a:spLocks noChangeShapeType="1"/>
          </p:cNvSpPr>
          <p:nvPr/>
        </p:nvSpPr>
        <p:spPr bwMode="auto">
          <a:xfrm>
            <a:off x="4006850" y="35734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5"/>
          <p:cNvSpPr>
            <a:spLocks noChangeShapeType="1"/>
          </p:cNvSpPr>
          <p:nvPr/>
        </p:nvSpPr>
        <p:spPr bwMode="auto">
          <a:xfrm flipH="1">
            <a:off x="2784476" y="3573463"/>
            <a:ext cx="122237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6"/>
          <p:cNvSpPr>
            <a:spLocks noChangeShapeType="1"/>
          </p:cNvSpPr>
          <p:nvPr/>
        </p:nvSpPr>
        <p:spPr bwMode="auto">
          <a:xfrm>
            <a:off x="4006851" y="3573463"/>
            <a:ext cx="11525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Rectangle 17"/>
          <p:cNvSpPr>
            <a:spLocks noChangeArrowheads="1"/>
          </p:cNvSpPr>
          <p:nvPr/>
        </p:nvSpPr>
        <p:spPr bwMode="auto">
          <a:xfrm>
            <a:off x="3143250" y="2565401"/>
            <a:ext cx="4464050" cy="1152525"/>
          </a:xfrm>
          <a:prstGeom prst="rect">
            <a:avLst/>
          </a:prstGeom>
          <a:noFill/>
          <a:ln w="9525">
            <a:solidFill>
              <a:srgbClr val="FF0000"/>
            </a:solidFill>
            <a:prstDash val="lg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Rectangle 18"/>
          <p:cNvSpPr>
            <a:spLocks noChangeArrowheads="1"/>
          </p:cNvSpPr>
          <p:nvPr/>
        </p:nvSpPr>
        <p:spPr bwMode="auto">
          <a:xfrm>
            <a:off x="1774825" y="4510089"/>
            <a:ext cx="4464050" cy="1152525"/>
          </a:xfrm>
          <a:prstGeom prst="rect">
            <a:avLst/>
          </a:prstGeom>
          <a:noFill/>
          <a:ln w="9525">
            <a:solidFill>
              <a:srgbClr val="FF0000"/>
            </a:solidFill>
            <a:prstDash val="lg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19"/>
          <p:cNvSpPr>
            <a:spLocks noChangeArrowheads="1"/>
          </p:cNvSpPr>
          <p:nvPr/>
        </p:nvSpPr>
        <p:spPr bwMode="auto">
          <a:xfrm>
            <a:off x="7751763" y="2781301"/>
            <a:ext cx="2235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i="1"/>
              <a:t>Bezwaarde</a:t>
            </a:r>
          </a:p>
        </p:txBody>
      </p:sp>
      <p:sp>
        <p:nvSpPr>
          <p:cNvPr id="12306" name="Rectangle 21"/>
          <p:cNvSpPr>
            <a:spLocks noChangeArrowheads="1"/>
          </p:cNvSpPr>
          <p:nvPr/>
        </p:nvSpPr>
        <p:spPr bwMode="auto">
          <a:xfrm>
            <a:off x="6313488" y="4652964"/>
            <a:ext cx="23749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i="1"/>
              <a:t>Verwachter </a:t>
            </a:r>
          </a:p>
        </p:txBody>
      </p:sp>
    </p:spTree>
    <p:extLst>
      <p:ext uri="{BB962C8B-B14F-4D97-AF65-F5344CB8AC3E}">
        <p14:creationId xmlns:p14="http://schemas.microsoft.com/office/powerpoint/2010/main" val="7155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1585913" y="842963"/>
            <a:ext cx="9047162" cy="5465763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lphaLcPeriod" startAt="3"/>
            </a:pPr>
            <a:r>
              <a:rPr lang="en-US" i="1" u="sng" dirty="0" err="1" smtClean="0"/>
              <a:t>Larangan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untuk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memindah-tangankan</a:t>
            </a:r>
            <a:endParaRPr lang="en-US" i="1" u="sng" dirty="0" smtClean="0"/>
          </a:p>
          <a:p>
            <a:pPr marL="609600" indent="-609600">
              <a:buNone/>
            </a:pPr>
            <a:endParaRPr lang="en-US" sz="1600" i="1" u="sng" dirty="0"/>
          </a:p>
          <a:p>
            <a:pPr marL="609600" indent="-609600">
              <a:buNone/>
            </a:pPr>
            <a:r>
              <a:rPr lang="en-US" dirty="0" smtClean="0"/>
              <a:t>	Ps 884 </a:t>
            </a:r>
            <a:r>
              <a:rPr lang="en-US" dirty="0" err="1" smtClean="0"/>
              <a:t>KUHPerdata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testament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dipindah-tangankan</a:t>
            </a:r>
            <a:endParaRPr lang="en-US" dirty="0" smtClean="0"/>
          </a:p>
          <a:p>
            <a:pPr marL="609600" indent="-609600">
              <a:buNone/>
            </a:pPr>
            <a:endParaRPr lang="en-US" sz="800" dirty="0"/>
          </a:p>
          <a:p>
            <a:pPr marL="609600" indent="-609600">
              <a:buNone/>
            </a:pPr>
            <a:r>
              <a:rPr lang="en-US" dirty="0" smtClean="0"/>
              <a:t>	</a:t>
            </a:r>
            <a:r>
              <a:rPr lang="en-US" u="sng" dirty="0" err="1" smtClean="0"/>
              <a:t>Maknanya</a:t>
            </a:r>
            <a:r>
              <a:rPr lang="en-US" u="sng" dirty="0" smtClean="0"/>
              <a:t>:</a:t>
            </a:r>
          </a:p>
          <a:p>
            <a:pPr marL="609600" indent="-609600">
              <a:buNone/>
            </a:pPr>
            <a:endParaRPr lang="en-US" sz="800" u="sng" dirty="0"/>
          </a:p>
          <a:p>
            <a:pPr marL="609600" indent="-609600"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peredaran</a:t>
            </a:r>
            <a:endParaRPr lang="en-US" dirty="0" smtClean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7A73C-A953-4188-A209-89DD0EFC04B0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72" y="703874"/>
            <a:ext cx="8761413" cy="5746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/>
              <a:t>B. LARANGAN YANG BERSIFAT KHUSUS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638300" y="1341438"/>
            <a:ext cx="8915400" cy="5040312"/>
          </a:xfrm>
        </p:spPr>
        <p:txBody>
          <a:bodyPr>
            <a:normAutofit/>
          </a:bodyPr>
          <a:lstStyle/>
          <a:p>
            <a:pPr marL="533400" indent="-533400">
              <a:buClr>
                <a:schemeClr val="tx1"/>
              </a:buClr>
              <a:buFontTx/>
              <a:buAutoNum type="alphaLcParenR"/>
            </a:pPr>
            <a:r>
              <a:rPr lang="en-US" sz="2800"/>
              <a:t>Larangan yang bersifat khusus ditujukan pada orang/ kelompok tertentu: </a:t>
            </a:r>
            <a:r>
              <a:rPr lang="en-US" sz="2800">
                <a:cs typeface="Arial" charset="0"/>
              </a:rPr>
              <a:t>→</a:t>
            </a:r>
            <a:r>
              <a:rPr lang="en-US" sz="2800"/>
              <a:t> ps 901 KUHPerdata</a:t>
            </a:r>
          </a:p>
          <a:p>
            <a:pPr marL="533400" indent="-533400">
              <a:buClr>
                <a:schemeClr val="tx1"/>
              </a:buClr>
              <a:buNone/>
            </a:pPr>
            <a:endParaRPr lang="en-US" sz="900"/>
          </a:p>
          <a:p>
            <a:pPr marL="914400" lvl="1" indent="-457200">
              <a:buFontTx/>
              <a:buAutoNum type="arabicPeriod"/>
            </a:pPr>
            <a:r>
              <a:rPr lang="en-US" sz="2400"/>
              <a:t>Ps 901 KUHPerdata </a:t>
            </a:r>
            <a:r>
              <a:rPr lang="en-US" sz="2400">
                <a:cs typeface="Arial" charset="0"/>
              </a:rPr>
              <a:t>→</a:t>
            </a:r>
            <a:r>
              <a:rPr lang="en-US" sz="2400"/>
              <a:t> suami-istri yg menikah tanpa ijin</a:t>
            </a:r>
          </a:p>
          <a:p>
            <a:pPr marL="914400" lvl="1" indent="-457200">
              <a:buFontTx/>
              <a:buAutoNum type="arabicPeriod"/>
            </a:pPr>
            <a:r>
              <a:rPr lang="en-US" sz="2400"/>
              <a:t>Ps 902 KUHPerdata istri dari perkawinan ke 2</a:t>
            </a:r>
          </a:p>
          <a:p>
            <a:pPr marL="914400" lvl="1" indent="-457200">
              <a:buNone/>
            </a:pPr>
            <a:r>
              <a:rPr lang="en-US" sz="2400"/>
              <a:t>	Ps 902 KUHPerdata </a:t>
            </a:r>
            <a:r>
              <a:rPr lang="en-US" sz="2400">
                <a:cs typeface="Arial" charset="0"/>
              </a:rPr>
              <a:t>→</a:t>
            </a:r>
            <a:r>
              <a:rPr lang="en-US" sz="2400"/>
              <a:t> istri kedua tidak boleh mendapat lebih dari yg diperkenankan </a:t>
            </a:r>
            <a:r>
              <a:rPr lang="en-US" sz="2400">
                <a:cs typeface="Arial" charset="0"/>
              </a:rPr>
              <a:t>→</a:t>
            </a:r>
            <a:r>
              <a:rPr lang="en-US" sz="2400"/>
              <a:t> lihat Bab XII Buku II KUHPerdata (ps 852 KUHPerdata)</a:t>
            </a:r>
          </a:p>
          <a:p>
            <a:pPr marL="914400" lvl="1" indent="-457200">
              <a:buClr>
                <a:schemeClr val="tx1"/>
              </a:buClr>
              <a:buFontTx/>
              <a:buAutoNum type="arabicPeriod" startAt="3"/>
            </a:pPr>
            <a:r>
              <a:rPr lang="en-US" sz="2400"/>
              <a:t>Ps 903 KUHPerdata </a:t>
            </a:r>
            <a:r>
              <a:rPr lang="en-US" sz="2400">
                <a:cs typeface="Arial" charset="0"/>
              </a:rPr>
              <a:t>→</a:t>
            </a:r>
            <a:r>
              <a:rPr lang="en-US" sz="2400"/>
              <a:t> suami/istri hanya boleh menghibah-wasiatkan dari barang kekayaan perusahaan mereka </a:t>
            </a:r>
            <a:r>
              <a:rPr lang="en-US" sz="2400">
                <a:cs typeface="Arial" charset="0"/>
              </a:rPr>
              <a:t>→</a:t>
            </a:r>
            <a:r>
              <a:rPr lang="en-US" sz="2400"/>
              <a:t> sekedar harta tersebut menjadi bagian dari mereka masing-masing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341514-851D-4B06-A737-D53F1EF45302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3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1528763" y="1085850"/>
            <a:ext cx="9175750" cy="52959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mtClean="0"/>
              <a:t>Ps 904 KUHPerdata </a:t>
            </a:r>
            <a:r>
              <a:rPr lang="en-US" smtClean="0">
                <a:cs typeface="Arial" charset="0"/>
              </a:rPr>
              <a:t>→</a:t>
            </a:r>
            <a:r>
              <a:rPr lang="en-US" smtClean="0"/>
              <a:t> anak dalam perwalian tidak boleh menghibah-wasiatkan pada walinya.</a:t>
            </a:r>
          </a:p>
          <a:p>
            <a:pPr marL="1322388" lvl="1" indent="-5334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mtClean="0"/>
              <a:t>Maksud ketentuan ini:</a:t>
            </a:r>
          </a:p>
          <a:p>
            <a:pPr marL="1627188" lvl="2" indent="-125413">
              <a:lnSpc>
                <a:spcPct val="90000"/>
              </a:lnSpc>
              <a:buClr>
                <a:schemeClr val="tx1"/>
              </a:buClr>
            </a:pPr>
            <a:r>
              <a:rPr lang="en-US" smtClean="0"/>
              <a:t>	Memberi perlindungan thd si belum dewasa, thd  	pengaruh kuat dari walinya </a:t>
            </a:r>
            <a:r>
              <a:rPr lang="en-US" smtClean="0">
                <a:cs typeface="Arial" charset="0"/>
              </a:rPr>
              <a:t>→</a:t>
            </a:r>
            <a:r>
              <a:rPr lang="en-US" smtClean="0"/>
              <a:t> yg merugikan dalam 	hal “orang lain yg ditunjuk sebagai wali”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mtClean="0"/>
              <a:t>Ps 905 KUHPerdata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mtClean="0"/>
              <a:t>Ps 906 KUHPerdata </a:t>
            </a:r>
            <a:r>
              <a:rPr lang="en-US" smtClean="0">
                <a:cs typeface="Arial" charset="0"/>
              </a:rPr>
              <a:t>→</a:t>
            </a:r>
            <a:r>
              <a:rPr lang="en-US" smtClean="0"/>
              <a:t> tabib dan guru agama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mtClean="0"/>
              <a:t>Ps 907 KUHPerdata Junto ps 21 Peraturan Jabatan Notaris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mtClean="0"/>
              <a:t>Ps 908 KUHPerdata </a:t>
            </a:r>
            <a:r>
              <a:rPr lang="en-US" smtClean="0">
                <a:cs typeface="Arial" charset="0"/>
              </a:rPr>
              <a:t>→</a:t>
            </a:r>
            <a:r>
              <a:rPr lang="en-US" smtClean="0"/>
              <a:t> anak luar kawin 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70C6-2674-4F7E-AC49-F966AE42529F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4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1543050" y="842963"/>
            <a:ext cx="9090026" cy="5286375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lphaLcParenR" startAt="2"/>
            </a:pPr>
            <a:r>
              <a:rPr lang="en-US" sz="2800" dirty="0" err="1"/>
              <a:t>Ditujukan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warisan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endParaRPr lang="en-US" sz="2800" dirty="0"/>
          </a:p>
          <a:p>
            <a:pPr marL="533400" indent="-533400">
              <a:lnSpc>
                <a:spcPct val="80000"/>
              </a:lnSpc>
              <a:buNone/>
            </a:pPr>
            <a:endParaRPr lang="en-US" sz="9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</a:t>
            </a:r>
            <a:r>
              <a:rPr lang="en-US" sz="2400" dirty="0" err="1"/>
              <a:t>Legitieme</a:t>
            </a:r>
            <a:r>
              <a:rPr lang="en-US" sz="2400" dirty="0"/>
              <a:t> </a:t>
            </a:r>
            <a:r>
              <a:rPr lang="en-US" sz="2400" dirty="0" err="1"/>
              <a:t>Portie</a:t>
            </a:r>
            <a:r>
              <a:rPr lang="en-US" sz="2400" dirty="0"/>
              <a:t> (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mutlak</a:t>
            </a:r>
            <a:r>
              <a:rPr lang="en-US" sz="2400" dirty="0"/>
              <a:t>)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sz="8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</a:t>
            </a:r>
            <a:r>
              <a:rPr lang="en-US" sz="2400" u="sng" dirty="0" err="1"/>
              <a:t>Pengertian</a:t>
            </a:r>
            <a:r>
              <a:rPr lang="en-US" sz="2400" u="sng" dirty="0"/>
              <a:t>: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sz="800" u="sng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“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asasnya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wewenang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barang-barang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semasa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miliknya</a:t>
            </a:r>
            <a:r>
              <a:rPr lang="en-US" sz="2400" dirty="0"/>
              <a:t>”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sz="8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Ps 874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(testament) </a:t>
            </a:r>
            <a:r>
              <a:rPr lang="en-US" sz="2400" dirty="0" err="1"/>
              <a:t>didahulukan</a:t>
            </a:r>
            <a:r>
              <a:rPr lang="en-US" sz="2400" dirty="0"/>
              <a:t> </a:t>
            </a:r>
            <a:r>
              <a:rPr lang="en-US" sz="2400" dirty="0" err="1"/>
              <a:t>thd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pewarisan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UU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sz="8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pengecualian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pembatasan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“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jaminan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waris</a:t>
            </a:r>
            <a:r>
              <a:rPr lang="en-US" sz="2400" dirty="0"/>
              <a:t> </a:t>
            </a:r>
            <a:r>
              <a:rPr lang="en-US" sz="2400" dirty="0" err="1"/>
              <a:t>tertentuterhadap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diganggu</a:t>
            </a:r>
            <a:r>
              <a:rPr lang="en-US" sz="2400" dirty="0"/>
              <a:t> </a:t>
            </a:r>
            <a:r>
              <a:rPr lang="en-US" sz="2400" dirty="0" err="1"/>
              <a:t>gugat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semasa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testament, 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persetujuan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bersangkutan</a:t>
            </a:r>
            <a:r>
              <a:rPr lang="en-US" sz="2400" dirty="0"/>
              <a:t> (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waris</a:t>
            </a:r>
            <a:r>
              <a:rPr lang="en-US" sz="2400" dirty="0"/>
              <a:t>)”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sz="8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/>
              <a:t>	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sebanding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dijamin</a:t>
            </a:r>
            <a:r>
              <a:rPr lang="en-US" sz="2400" dirty="0"/>
              <a:t> UU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Legitieme</a:t>
            </a:r>
            <a:r>
              <a:rPr lang="en-US" sz="2400" dirty="0"/>
              <a:t> </a:t>
            </a:r>
            <a:r>
              <a:rPr lang="en-US" sz="2400" dirty="0" err="1"/>
              <a:t>Portie</a:t>
            </a:r>
            <a:r>
              <a:rPr lang="en-US" sz="2400" dirty="0"/>
              <a:t> 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en-US" sz="2400" dirty="0">
                <a:cs typeface="Arial" charset="0"/>
              </a:rPr>
              <a:t>	→</a:t>
            </a:r>
            <a:r>
              <a:rPr lang="en-US" sz="2400" dirty="0"/>
              <a:t> </a:t>
            </a:r>
            <a:r>
              <a:rPr lang="en-US" sz="2400" dirty="0" err="1"/>
              <a:t>Legitimaris</a:t>
            </a:r>
            <a:endParaRPr lang="en-US" sz="240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704C3-E4A0-4F1D-A547-13E50A9606DA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8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300" y="381000"/>
            <a:ext cx="8915400" cy="9334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/>
              <a:t>1. ARTI SURAT WASIAT (TESTAMENT)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651000" y="1125539"/>
            <a:ext cx="8915400" cy="5183187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90000"/>
              </a:lnSpc>
              <a:buNone/>
              <a:defRPr/>
            </a:pPr>
            <a:r>
              <a:rPr lang="en-US" sz="2800">
                <a:cs typeface="Arial" charset="0"/>
              </a:rPr>
              <a:t>→ </a:t>
            </a:r>
            <a:r>
              <a:rPr lang="en-US" sz="2800"/>
              <a:t>Suatu akta yang membuat pernyataan seseorang tentang apa yang dikehendaki terhadap hartanya setelah ia meninggal.</a:t>
            </a:r>
          </a:p>
          <a:p>
            <a:pPr marL="533400" indent="-533400">
              <a:lnSpc>
                <a:spcPct val="90000"/>
              </a:lnSpc>
              <a:buNone/>
              <a:defRPr/>
            </a:pPr>
            <a:r>
              <a:rPr lang="en-US" sz="2800"/>
              <a:t>Merupakan pernyataan sepihak oleh karenanya dapat ditarik kembali, ps 875 KUHPerdata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en-US" sz="2800"/>
              <a:t>kesimpulan: </a:t>
            </a:r>
          </a:p>
          <a:p>
            <a:pPr marL="1295400" lvl="2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/>
              <a:t>Kehendak pewaris didahulukan</a:t>
            </a:r>
          </a:p>
          <a:p>
            <a:pPr marL="1295400" lvl="2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/>
              <a:t>Ketentuan mewaris menurut UU baru berlaku jika tidak ada ketetapan dalam surat wasiat</a:t>
            </a:r>
          </a:p>
          <a:p>
            <a:pPr marL="1295400" lvl="2" indent="-381000">
              <a:lnSpc>
                <a:spcPct val="90000"/>
              </a:lnSpc>
              <a:buClr>
                <a:schemeClr val="tx1"/>
              </a:buClr>
              <a:buFontTx/>
              <a:buAutoNum type="alphaLcPeriod"/>
              <a:defRPr/>
            </a:pPr>
            <a:r>
              <a:rPr lang="en-US" sz="2000"/>
              <a:t>Tidak dapat ditentukan lagi sebagai ahli waris kecuali menurut UU/wasiat</a:t>
            </a:r>
          </a:p>
          <a:p>
            <a:pPr marL="533400" indent="-533400">
              <a:lnSpc>
                <a:spcPct val="90000"/>
              </a:lnSpc>
              <a:buNone/>
              <a:defRPr/>
            </a:pPr>
            <a:r>
              <a:rPr lang="en-US" sz="2800"/>
              <a:t>Kehendak sepihak </a:t>
            </a:r>
            <a:r>
              <a:rPr lang="en-US" sz="2800">
                <a:cs typeface="Arial" charset="0"/>
              </a:rPr>
              <a:t>→ </a:t>
            </a:r>
            <a:r>
              <a:rPr lang="en-US" sz="2800"/>
              <a:t>selama pewaris hidup dapat dicabut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97663A-D033-4FE5-A95D-2493A7688DD3}" type="slidenum">
              <a:rPr lang="en-US" altLang="en-US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471613" y="1014413"/>
            <a:ext cx="9304337" cy="5438776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 dirty="0" err="1"/>
              <a:t>Jaminan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pembentuk</a:t>
            </a:r>
            <a:r>
              <a:rPr lang="en-US" sz="2400" dirty="0"/>
              <a:t> UU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waris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disingkirkan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endParaRPr lang="en-US" sz="2400" dirty="0"/>
          </a:p>
          <a:p>
            <a:pPr>
              <a:buFontTx/>
              <a:buNone/>
            </a:pPr>
            <a:endParaRPr lang="en-US" sz="800" dirty="0"/>
          </a:p>
          <a:p>
            <a:pPr>
              <a:buFontTx/>
              <a:buNone/>
            </a:pPr>
            <a:r>
              <a:rPr lang="en-US" sz="2400" dirty="0"/>
              <a:t>Ps 913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mutlak</a:t>
            </a:r>
            <a:r>
              <a:rPr lang="en-US" sz="2400" dirty="0"/>
              <a:t> (LP)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HP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AW</a:t>
            </a:r>
          </a:p>
          <a:p>
            <a:pPr>
              <a:buFontTx/>
              <a:buNone/>
            </a:pPr>
            <a:endParaRPr lang="en-US" sz="800" dirty="0"/>
          </a:p>
          <a:p>
            <a:pPr>
              <a:buFontTx/>
              <a:buNone/>
            </a:pP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persetujuan</a:t>
            </a:r>
            <a:r>
              <a:rPr lang="en-US" sz="2400" dirty="0"/>
              <a:t> </a:t>
            </a:r>
            <a:r>
              <a:rPr lang="en-US" sz="2400" dirty="0" err="1"/>
              <a:t>legitimaris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“</a:t>
            </a:r>
            <a:r>
              <a:rPr lang="en-US" sz="2400" dirty="0" err="1"/>
              <a:t>disingkirkan</a:t>
            </a:r>
            <a:r>
              <a:rPr lang="en-US" sz="2400" dirty="0"/>
              <a:t>”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endParaRPr lang="en-US" sz="2400" dirty="0"/>
          </a:p>
          <a:p>
            <a:pPr>
              <a:buFontTx/>
              <a:buNone/>
            </a:pPr>
            <a:endParaRPr lang="en-US" sz="800" dirty="0"/>
          </a:p>
          <a:p>
            <a:pPr>
              <a:buFontTx/>
              <a:buNone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</a:t>
            </a:r>
            <a:r>
              <a:rPr lang="en-US" sz="2400" dirty="0"/>
              <a:t> LP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bersangkutan</a:t>
            </a:r>
            <a:r>
              <a:rPr lang="en-US" sz="2400" dirty="0"/>
              <a:t> (AW)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menuntut</a:t>
            </a:r>
            <a:r>
              <a:rPr lang="en-US" sz="2400" dirty="0"/>
              <a:t> </a:t>
            </a:r>
            <a:r>
              <a:rPr lang="en-US" sz="2400" dirty="0" err="1"/>
              <a:t>LPnya</a:t>
            </a:r>
            <a:endParaRPr lang="en-US" sz="2400" dirty="0"/>
          </a:p>
          <a:p>
            <a:pPr>
              <a:buFontTx/>
              <a:buNone/>
            </a:pPr>
            <a:endParaRPr lang="en-US" sz="800" dirty="0"/>
          </a:p>
          <a:p>
            <a:pPr>
              <a:buFontTx/>
              <a:buNone/>
            </a:pPr>
            <a:r>
              <a:rPr lang="en-US" sz="2400" dirty="0"/>
              <a:t>Ps 920, 921, 967 </a:t>
            </a:r>
            <a:r>
              <a:rPr lang="en-US" sz="2400" dirty="0" err="1"/>
              <a:t>KUHPerdata</a:t>
            </a:r>
            <a:r>
              <a:rPr lang="en-US" sz="2400" dirty="0"/>
              <a:t> </a:t>
            </a:r>
            <a:r>
              <a:rPr lang="en-US" sz="2400" dirty="0">
                <a:cs typeface="Arial" charset="0"/>
              </a:rPr>
              <a:t>→ </a:t>
            </a:r>
            <a:r>
              <a:rPr lang="en-US" sz="2400" dirty="0"/>
              <a:t>“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semasa</a:t>
            </a:r>
            <a:r>
              <a:rPr lang="en-US" sz="2400" dirty="0"/>
              <a:t> </a:t>
            </a:r>
            <a:r>
              <a:rPr lang="en-US" sz="2400" dirty="0" err="1"/>
              <a:t>pewaris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(</a:t>
            </a:r>
            <a:r>
              <a:rPr lang="en-US" sz="2400" i="1" dirty="0" err="1"/>
              <a:t>schenking</a:t>
            </a:r>
            <a:r>
              <a:rPr lang="en-US" sz="2400" dirty="0"/>
              <a:t>)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testament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merugikan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legitimaris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LPnya</a:t>
            </a:r>
            <a:r>
              <a:rPr lang="en-US" sz="2400" dirty="0"/>
              <a:t>,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tuntutan</a:t>
            </a:r>
            <a:r>
              <a:rPr lang="en-US" sz="2400" dirty="0"/>
              <a:t> </a:t>
            </a:r>
            <a:r>
              <a:rPr lang="en-US" sz="2400" dirty="0" err="1"/>
              <a:t>legitimaris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dikurangi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LP </a:t>
            </a:r>
            <a:r>
              <a:rPr lang="en-US" sz="2400" dirty="0" err="1"/>
              <a:t>terpenuhi</a:t>
            </a:r>
            <a:r>
              <a:rPr lang="en-US" sz="2400" dirty="0"/>
              <a:t>”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A4149-8798-4042-812F-078F299FE7CE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8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614488" y="1071563"/>
            <a:ext cx="9090026" cy="5237163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LP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seakan-akan</a:t>
            </a:r>
            <a:r>
              <a:rPr lang="en-US" dirty="0" smtClean="0"/>
              <a:t> HW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:</a:t>
            </a:r>
          </a:p>
          <a:p>
            <a:pPr marL="914400" lvl="1" indent="-4572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LP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914400" lvl="1" indent="-4572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HP</a:t>
            </a:r>
          </a:p>
          <a:p>
            <a:pPr marL="533400" indent="-533400">
              <a:lnSpc>
                <a:spcPct val="90000"/>
              </a:lnSpc>
              <a:buNone/>
            </a:pPr>
            <a:endParaRPr lang="en-US" sz="1000" dirty="0"/>
          </a:p>
          <a:p>
            <a:pPr marL="533400" indent="-533400">
              <a:lnSpc>
                <a:spcPct val="90000"/>
              </a:lnSpc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HP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agar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533400" indent="-533400">
              <a:lnSpc>
                <a:spcPct val="90000"/>
              </a:lnSpc>
              <a:buNone/>
            </a:pPr>
            <a:endParaRPr lang="en-US" sz="900" dirty="0"/>
          </a:p>
          <a:p>
            <a:pPr marL="533400" indent="-533400">
              <a:lnSpc>
                <a:spcPct val="90000"/>
              </a:lnSpc>
              <a:buNone/>
            </a:pP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dirty="0" smtClean="0">
                <a:cs typeface="Arial" charset="0"/>
              </a:rPr>
              <a:t>	→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AW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A66374-71FD-4B7C-B389-7A4999D431E1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9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557338" y="1028700"/>
            <a:ext cx="9075737" cy="54244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Legitieme</a:t>
            </a:r>
            <a:r>
              <a:rPr lang="en-US" dirty="0" smtClean="0"/>
              <a:t> </a:t>
            </a:r>
            <a:r>
              <a:rPr lang="en-US" dirty="0" err="1" smtClean="0"/>
              <a:t>Portie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None/>
            </a:pPr>
            <a:endParaRPr lang="en-US" sz="2400" dirty="0"/>
          </a:p>
          <a:p>
            <a:pPr marL="609600" indent="-609600">
              <a:lnSpc>
                <a:spcPct val="90000"/>
              </a:lnSpc>
              <a:buNone/>
            </a:pPr>
            <a:r>
              <a:rPr lang="en-US" sz="2800" dirty="0" err="1"/>
              <a:t>Syarat-syarat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dipenuhi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legitimaris</a:t>
            </a:r>
            <a:r>
              <a:rPr lang="en-US" sz="2800" dirty="0"/>
              <a:t>: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dirty="0" smtClean="0"/>
              <a:t>Ahli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endParaRPr lang="en-US" dirty="0" smtClean="0"/>
          </a:p>
          <a:p>
            <a:pPr marL="1371600" lvl="2" indent="-457200">
              <a:lnSpc>
                <a:spcPct val="90000"/>
              </a:lnSpc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913 </a:t>
            </a:r>
            <a:r>
              <a:rPr lang="en-US" dirty="0" err="1" smtClean="0"/>
              <a:t>KUHPerdata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…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</a:t>
            </a:r>
          </a:p>
          <a:p>
            <a:pPr marL="1371600" lvl="2" indent="-457200">
              <a:lnSpc>
                <a:spcPct val="90000"/>
              </a:lnSpc>
              <a:buNone/>
            </a:pP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endParaRPr lang="en-US" dirty="0" smtClean="0"/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rabicPeriod" startAt="2"/>
            </a:pPr>
            <a:r>
              <a:rPr lang="en-US" dirty="0" smtClean="0"/>
              <a:t>“Ahli </a:t>
            </a:r>
            <a:r>
              <a:rPr lang="en-US" dirty="0" err="1" smtClean="0"/>
              <a:t>waris</a:t>
            </a:r>
            <a:r>
              <a:rPr lang="en-US" dirty="0" smtClean="0"/>
              <a:t>”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ps</a:t>
            </a:r>
            <a:r>
              <a:rPr lang="en-US" dirty="0" smtClean="0"/>
              <a:t> 913 </a:t>
            </a:r>
            <a:r>
              <a:rPr lang="en-US" dirty="0" err="1" smtClean="0"/>
              <a:t>KUHPerdata</a:t>
            </a:r>
            <a:r>
              <a:rPr lang="en-US" dirty="0" smtClean="0"/>
              <a:t> “orang-orang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terpanggil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mewaris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UU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matinya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”</a:t>
            </a:r>
          </a:p>
          <a:p>
            <a:pPr marL="990600" lvl="1" indent="-533400">
              <a:lnSpc>
                <a:spcPct val="90000"/>
              </a:lnSpc>
              <a:buNone/>
            </a:pPr>
            <a:r>
              <a:rPr lang="en-US" dirty="0" smtClean="0"/>
              <a:t>	Ahli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</a:rPr>
              <a:t>→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  <a:r>
              <a:rPr lang="en-US" i="1" dirty="0" smtClean="0"/>
              <a:t>ab </a:t>
            </a:r>
            <a:r>
              <a:rPr lang="en-US" i="1" dirty="0" err="1" smtClean="0"/>
              <a:t>intestato</a:t>
            </a:r>
            <a:r>
              <a:rPr lang="en-US" dirty="0" smtClean="0"/>
              <a:t> “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”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335120-D277-475C-9007-83582FD64CC2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6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1685925" y="985838"/>
            <a:ext cx="9018589" cy="546735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914 </a:t>
            </a:r>
            <a:r>
              <a:rPr lang="en-US" dirty="0" err="1" smtClean="0"/>
              <a:t>KUHPerdata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7B2FA-4088-41ED-BD71-41A25FF55FA6}" type="slidenum">
              <a:rPr lang="en-US"/>
              <a:pPr>
                <a:defRPr/>
              </a:pPr>
              <a:t>33</a:t>
            </a:fld>
            <a:endParaRPr lang="en-US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2208213" y="2060575"/>
            <a:ext cx="3041650" cy="2374900"/>
            <a:chOff x="567" y="799"/>
            <a:chExt cx="1769" cy="1724"/>
          </a:xfrm>
        </p:grpSpPr>
        <p:sp>
          <p:nvSpPr>
            <p:cNvPr id="20498" name="Rectangle 5"/>
            <p:cNvSpPr>
              <a:spLocks noChangeArrowheads="1"/>
            </p:cNvSpPr>
            <p:nvPr/>
          </p:nvSpPr>
          <p:spPr bwMode="auto">
            <a:xfrm>
              <a:off x="567" y="799"/>
              <a:ext cx="1769" cy="17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Rectangle 6"/>
            <p:cNvSpPr>
              <a:spLocks noChangeArrowheads="1"/>
            </p:cNvSpPr>
            <p:nvPr/>
          </p:nvSpPr>
          <p:spPr bwMode="auto">
            <a:xfrm>
              <a:off x="1156" y="1117"/>
              <a:ext cx="363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Rectangle 7"/>
            <p:cNvSpPr>
              <a:spLocks noChangeArrowheads="1"/>
            </p:cNvSpPr>
            <p:nvPr/>
          </p:nvSpPr>
          <p:spPr bwMode="auto">
            <a:xfrm>
              <a:off x="1565" y="890"/>
              <a:ext cx="27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  <p:sp>
          <p:nvSpPr>
            <p:cNvPr id="20501" name="Oval 8"/>
            <p:cNvSpPr>
              <a:spLocks noChangeArrowheads="1"/>
            </p:cNvSpPr>
            <p:nvPr/>
          </p:nvSpPr>
          <p:spPr bwMode="auto">
            <a:xfrm>
              <a:off x="1156" y="1842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Line 9"/>
            <p:cNvSpPr>
              <a:spLocks noChangeShapeType="1"/>
            </p:cNvSpPr>
            <p:nvPr/>
          </p:nvSpPr>
          <p:spPr bwMode="auto">
            <a:xfrm>
              <a:off x="1338" y="1480"/>
              <a:ext cx="0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Rectangle 10"/>
            <p:cNvSpPr>
              <a:spLocks noChangeArrowheads="1"/>
            </p:cNvSpPr>
            <p:nvPr/>
          </p:nvSpPr>
          <p:spPr bwMode="auto">
            <a:xfrm>
              <a:off x="1519" y="2069"/>
              <a:ext cx="635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cs typeface="Arial" charset="0"/>
                </a:rPr>
                <a:t>½ HP</a:t>
              </a:r>
            </a:p>
          </p:txBody>
        </p:sp>
        <p:sp>
          <p:nvSpPr>
            <p:cNvPr id="20504" name="Rectangle 11"/>
            <p:cNvSpPr>
              <a:spLocks noChangeArrowheads="1"/>
            </p:cNvSpPr>
            <p:nvPr/>
          </p:nvSpPr>
          <p:spPr bwMode="auto">
            <a:xfrm>
              <a:off x="567" y="799"/>
              <a:ext cx="363" cy="3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a</a:t>
              </a:r>
            </a:p>
          </p:txBody>
        </p:sp>
      </p:grpSp>
      <p:grpSp>
        <p:nvGrpSpPr>
          <p:cNvPr id="20485" name="Group 26"/>
          <p:cNvGrpSpPr>
            <a:grpSpLocks/>
          </p:cNvGrpSpPr>
          <p:nvPr/>
        </p:nvGrpSpPr>
        <p:grpSpPr bwMode="auto">
          <a:xfrm>
            <a:off x="5808664" y="2060575"/>
            <a:ext cx="4137025" cy="2376488"/>
            <a:chOff x="2893" y="1117"/>
            <a:chExt cx="2605" cy="1497"/>
          </a:xfrm>
        </p:grpSpPr>
        <p:sp>
          <p:nvSpPr>
            <p:cNvPr id="20486" name="Rectangle 13"/>
            <p:cNvSpPr>
              <a:spLocks noChangeArrowheads="1"/>
            </p:cNvSpPr>
            <p:nvPr/>
          </p:nvSpPr>
          <p:spPr bwMode="auto">
            <a:xfrm>
              <a:off x="2893" y="1117"/>
              <a:ext cx="2605" cy="14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Rectangle 14"/>
            <p:cNvSpPr>
              <a:spLocks noChangeArrowheads="1"/>
            </p:cNvSpPr>
            <p:nvPr/>
          </p:nvSpPr>
          <p:spPr bwMode="auto">
            <a:xfrm>
              <a:off x="4073" y="1208"/>
              <a:ext cx="29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  <p:sp>
          <p:nvSpPr>
            <p:cNvPr id="20488" name="Rectangle 15"/>
            <p:cNvSpPr>
              <a:spLocks noChangeArrowheads="1"/>
            </p:cNvSpPr>
            <p:nvPr/>
          </p:nvSpPr>
          <p:spPr bwMode="auto">
            <a:xfrm>
              <a:off x="3684" y="1400"/>
              <a:ext cx="372" cy="3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Oval 16"/>
            <p:cNvSpPr>
              <a:spLocks noChangeArrowheads="1"/>
            </p:cNvSpPr>
            <p:nvPr/>
          </p:nvSpPr>
          <p:spPr bwMode="auto">
            <a:xfrm>
              <a:off x="4148" y="2129"/>
              <a:ext cx="373" cy="3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B</a:t>
              </a:r>
            </a:p>
          </p:txBody>
        </p:sp>
        <p:sp>
          <p:nvSpPr>
            <p:cNvPr id="20490" name="Oval 17"/>
            <p:cNvSpPr>
              <a:spLocks noChangeArrowheads="1"/>
            </p:cNvSpPr>
            <p:nvPr/>
          </p:nvSpPr>
          <p:spPr bwMode="auto">
            <a:xfrm>
              <a:off x="3218" y="2088"/>
              <a:ext cx="373" cy="3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</a:t>
              </a:r>
            </a:p>
          </p:txBody>
        </p:sp>
        <p:sp>
          <p:nvSpPr>
            <p:cNvPr id="20491" name="Line 18"/>
            <p:cNvSpPr>
              <a:spLocks noChangeShapeType="1"/>
            </p:cNvSpPr>
            <p:nvPr/>
          </p:nvSpPr>
          <p:spPr bwMode="auto">
            <a:xfrm flipH="1">
              <a:off x="3451" y="1724"/>
              <a:ext cx="418" cy="3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19"/>
            <p:cNvSpPr>
              <a:spLocks noChangeShapeType="1"/>
            </p:cNvSpPr>
            <p:nvPr/>
          </p:nvSpPr>
          <p:spPr bwMode="auto">
            <a:xfrm>
              <a:off x="3869" y="1724"/>
              <a:ext cx="466" cy="4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Rectangle 20"/>
            <p:cNvSpPr>
              <a:spLocks noChangeArrowheads="1"/>
            </p:cNvSpPr>
            <p:nvPr/>
          </p:nvSpPr>
          <p:spPr bwMode="auto">
            <a:xfrm>
              <a:off x="4572" y="2205"/>
              <a:ext cx="635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cs typeface="Arial" charset="0"/>
                </a:rPr>
                <a:t>⅔ LP</a:t>
              </a:r>
            </a:p>
          </p:txBody>
        </p:sp>
        <p:sp>
          <p:nvSpPr>
            <p:cNvPr id="20494" name="Rectangle 21"/>
            <p:cNvSpPr>
              <a:spLocks noChangeArrowheads="1"/>
            </p:cNvSpPr>
            <p:nvPr/>
          </p:nvSpPr>
          <p:spPr bwMode="auto">
            <a:xfrm>
              <a:off x="2893" y="1117"/>
              <a:ext cx="373" cy="2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b</a:t>
              </a:r>
            </a:p>
          </p:txBody>
        </p:sp>
        <p:sp>
          <p:nvSpPr>
            <p:cNvPr id="20495" name="AutoShape 22"/>
            <p:cNvSpPr>
              <a:spLocks noChangeArrowheads="1"/>
            </p:cNvSpPr>
            <p:nvPr/>
          </p:nvSpPr>
          <p:spPr bwMode="auto">
            <a:xfrm>
              <a:off x="4617" y="1389"/>
              <a:ext cx="363" cy="317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23"/>
            <p:cNvSpPr>
              <a:spLocks noChangeShapeType="1"/>
            </p:cNvSpPr>
            <p:nvPr/>
          </p:nvSpPr>
          <p:spPr bwMode="auto">
            <a:xfrm>
              <a:off x="4163" y="1570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24"/>
            <p:cNvSpPr>
              <a:spLocks noChangeShapeType="1"/>
            </p:cNvSpPr>
            <p:nvPr/>
          </p:nvSpPr>
          <p:spPr bwMode="auto">
            <a:xfrm>
              <a:off x="4345" y="1389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6808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1631951" y="620714"/>
            <a:ext cx="9001125" cy="5761037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Pasal 915 KUHPerdata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07FAF1-6374-4A7A-B1D1-10F894961AD7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21508" name="Rectangle 27"/>
          <p:cNvSpPr>
            <a:spLocks noChangeArrowheads="1"/>
          </p:cNvSpPr>
          <p:nvPr/>
        </p:nvSpPr>
        <p:spPr bwMode="auto">
          <a:xfrm>
            <a:off x="8401050" y="3573464"/>
            <a:ext cx="23764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1509" name="Group 30"/>
          <p:cNvGrpSpPr>
            <a:grpSpLocks/>
          </p:cNvGrpSpPr>
          <p:nvPr/>
        </p:nvGrpSpPr>
        <p:grpSpPr bwMode="auto">
          <a:xfrm>
            <a:off x="1416050" y="1989138"/>
            <a:ext cx="3671888" cy="2736850"/>
            <a:chOff x="172" y="890"/>
            <a:chExt cx="2313" cy="1724"/>
          </a:xfrm>
        </p:grpSpPr>
        <p:sp>
          <p:nvSpPr>
            <p:cNvPr id="21523" name="Oval 4"/>
            <p:cNvSpPr>
              <a:spLocks noChangeArrowheads="1"/>
            </p:cNvSpPr>
            <p:nvPr/>
          </p:nvSpPr>
          <p:spPr bwMode="auto">
            <a:xfrm>
              <a:off x="671" y="1117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</a:t>
              </a:r>
            </a:p>
          </p:txBody>
        </p:sp>
        <p:sp>
          <p:nvSpPr>
            <p:cNvPr id="21524" name="Oval 5"/>
            <p:cNvSpPr>
              <a:spLocks noChangeArrowheads="1"/>
            </p:cNvSpPr>
            <p:nvPr/>
          </p:nvSpPr>
          <p:spPr bwMode="auto">
            <a:xfrm>
              <a:off x="1941" y="1979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E</a:t>
              </a:r>
            </a:p>
          </p:txBody>
        </p:sp>
        <p:sp>
          <p:nvSpPr>
            <p:cNvPr id="21525" name="Oval 6"/>
            <p:cNvSpPr>
              <a:spLocks noChangeArrowheads="1"/>
            </p:cNvSpPr>
            <p:nvPr/>
          </p:nvSpPr>
          <p:spPr bwMode="auto">
            <a:xfrm>
              <a:off x="308" y="1979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C</a:t>
              </a:r>
            </a:p>
          </p:txBody>
        </p:sp>
        <p:sp>
          <p:nvSpPr>
            <p:cNvPr id="21526" name="Oval 7"/>
            <p:cNvSpPr>
              <a:spLocks noChangeArrowheads="1"/>
            </p:cNvSpPr>
            <p:nvPr/>
          </p:nvSpPr>
          <p:spPr bwMode="auto">
            <a:xfrm>
              <a:off x="852" y="1979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P</a:t>
              </a:r>
            </a:p>
          </p:txBody>
        </p:sp>
        <p:sp>
          <p:nvSpPr>
            <p:cNvPr id="21527" name="Oval 8"/>
            <p:cNvSpPr>
              <a:spLocks noChangeArrowheads="1"/>
            </p:cNvSpPr>
            <p:nvPr/>
          </p:nvSpPr>
          <p:spPr bwMode="auto">
            <a:xfrm>
              <a:off x="1396" y="1979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D</a:t>
              </a:r>
            </a:p>
          </p:txBody>
        </p:sp>
        <p:sp>
          <p:nvSpPr>
            <p:cNvPr id="21528" name="AutoShape 15"/>
            <p:cNvSpPr>
              <a:spLocks noChangeArrowheads="1"/>
            </p:cNvSpPr>
            <p:nvPr/>
          </p:nvSpPr>
          <p:spPr bwMode="auto">
            <a:xfrm>
              <a:off x="1442" y="1071"/>
              <a:ext cx="408" cy="36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B</a:t>
              </a:r>
            </a:p>
          </p:txBody>
        </p:sp>
        <p:sp>
          <p:nvSpPr>
            <p:cNvPr id="21529" name="Line 16"/>
            <p:cNvSpPr>
              <a:spLocks noChangeShapeType="1"/>
            </p:cNvSpPr>
            <p:nvPr/>
          </p:nvSpPr>
          <p:spPr bwMode="auto">
            <a:xfrm>
              <a:off x="1033" y="1253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17"/>
            <p:cNvSpPr>
              <a:spLocks noChangeShapeType="1"/>
            </p:cNvSpPr>
            <p:nvPr/>
          </p:nvSpPr>
          <p:spPr bwMode="auto">
            <a:xfrm>
              <a:off x="444" y="1752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Line 18"/>
            <p:cNvSpPr>
              <a:spLocks noChangeShapeType="1"/>
            </p:cNvSpPr>
            <p:nvPr/>
          </p:nvSpPr>
          <p:spPr bwMode="auto">
            <a:xfrm>
              <a:off x="1260" y="1253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Line 19"/>
            <p:cNvSpPr>
              <a:spLocks noChangeShapeType="1"/>
            </p:cNvSpPr>
            <p:nvPr/>
          </p:nvSpPr>
          <p:spPr bwMode="auto">
            <a:xfrm>
              <a:off x="444" y="175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Line 20"/>
            <p:cNvSpPr>
              <a:spLocks noChangeShapeType="1"/>
            </p:cNvSpPr>
            <p:nvPr/>
          </p:nvSpPr>
          <p:spPr bwMode="auto">
            <a:xfrm>
              <a:off x="1033" y="175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Line 21"/>
            <p:cNvSpPr>
              <a:spLocks noChangeShapeType="1"/>
            </p:cNvSpPr>
            <p:nvPr/>
          </p:nvSpPr>
          <p:spPr bwMode="auto">
            <a:xfrm>
              <a:off x="1578" y="175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Line 22"/>
            <p:cNvSpPr>
              <a:spLocks noChangeShapeType="1"/>
            </p:cNvSpPr>
            <p:nvPr/>
          </p:nvSpPr>
          <p:spPr bwMode="auto">
            <a:xfrm>
              <a:off x="2122" y="175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6" name="Rectangle 29"/>
            <p:cNvSpPr>
              <a:spLocks noChangeArrowheads="1"/>
            </p:cNvSpPr>
            <p:nvPr/>
          </p:nvSpPr>
          <p:spPr bwMode="auto">
            <a:xfrm>
              <a:off x="172" y="890"/>
              <a:ext cx="2313" cy="17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0" name="Group 32"/>
          <p:cNvGrpSpPr>
            <a:grpSpLocks/>
          </p:cNvGrpSpPr>
          <p:nvPr/>
        </p:nvGrpSpPr>
        <p:grpSpPr bwMode="auto">
          <a:xfrm>
            <a:off x="5375276" y="1557338"/>
            <a:ext cx="5400675" cy="3960812"/>
            <a:chOff x="2576" y="618"/>
            <a:chExt cx="3402" cy="2495"/>
          </a:xfrm>
        </p:grpSpPr>
        <p:sp>
          <p:nvSpPr>
            <p:cNvPr id="21511" name="Oval 9"/>
            <p:cNvSpPr>
              <a:spLocks noChangeArrowheads="1"/>
            </p:cNvSpPr>
            <p:nvPr/>
          </p:nvSpPr>
          <p:spPr bwMode="auto">
            <a:xfrm>
              <a:off x="3982" y="799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P</a:t>
              </a:r>
            </a:p>
          </p:txBody>
        </p:sp>
        <p:sp>
          <p:nvSpPr>
            <p:cNvPr id="21512" name="Oval 10"/>
            <p:cNvSpPr>
              <a:spLocks noChangeArrowheads="1"/>
            </p:cNvSpPr>
            <p:nvPr/>
          </p:nvSpPr>
          <p:spPr bwMode="auto">
            <a:xfrm>
              <a:off x="3256" y="1570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</a:t>
              </a:r>
            </a:p>
          </p:txBody>
        </p:sp>
        <p:sp>
          <p:nvSpPr>
            <p:cNvPr id="21513" name="Oval 11"/>
            <p:cNvSpPr>
              <a:spLocks noChangeArrowheads="1"/>
            </p:cNvSpPr>
            <p:nvPr/>
          </p:nvSpPr>
          <p:spPr bwMode="auto">
            <a:xfrm>
              <a:off x="3982" y="157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B</a:t>
              </a:r>
            </a:p>
          </p:txBody>
        </p:sp>
        <p:sp>
          <p:nvSpPr>
            <p:cNvPr id="21514" name="Oval 12"/>
            <p:cNvSpPr>
              <a:spLocks noChangeArrowheads="1"/>
            </p:cNvSpPr>
            <p:nvPr/>
          </p:nvSpPr>
          <p:spPr bwMode="auto">
            <a:xfrm>
              <a:off x="4708" y="157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C</a:t>
              </a:r>
            </a:p>
          </p:txBody>
        </p:sp>
        <p:sp>
          <p:nvSpPr>
            <p:cNvPr id="21515" name="Oval 13"/>
            <p:cNvSpPr>
              <a:spLocks noChangeArrowheads="1"/>
            </p:cNvSpPr>
            <p:nvPr/>
          </p:nvSpPr>
          <p:spPr bwMode="auto">
            <a:xfrm>
              <a:off x="2802" y="229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A1</a:t>
              </a:r>
            </a:p>
          </p:txBody>
        </p:sp>
        <p:sp>
          <p:nvSpPr>
            <p:cNvPr id="21516" name="Oval 14"/>
            <p:cNvSpPr>
              <a:spLocks noChangeArrowheads="1"/>
            </p:cNvSpPr>
            <p:nvPr/>
          </p:nvSpPr>
          <p:spPr bwMode="auto">
            <a:xfrm>
              <a:off x="3710" y="229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A2</a:t>
              </a:r>
            </a:p>
          </p:txBody>
        </p:sp>
        <p:sp>
          <p:nvSpPr>
            <p:cNvPr id="21517" name="AutoShape 23"/>
            <p:cNvSpPr>
              <a:spLocks/>
            </p:cNvSpPr>
            <p:nvPr/>
          </p:nvSpPr>
          <p:spPr bwMode="auto">
            <a:xfrm rot="-5400000">
              <a:off x="3256" y="1661"/>
              <a:ext cx="363" cy="907"/>
            </a:xfrm>
            <a:prstGeom prst="rightBrace">
              <a:avLst>
                <a:gd name="adj1" fmla="val 0"/>
                <a:gd name="adj2" fmla="val 50051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AutoShape 24"/>
            <p:cNvSpPr>
              <a:spLocks/>
            </p:cNvSpPr>
            <p:nvPr/>
          </p:nvSpPr>
          <p:spPr bwMode="auto">
            <a:xfrm rot="-5400000">
              <a:off x="3959" y="641"/>
              <a:ext cx="409" cy="1452"/>
            </a:xfrm>
            <a:prstGeom prst="rightBrace">
              <a:avLst>
                <a:gd name="adj1" fmla="val 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Line 25"/>
            <p:cNvSpPr>
              <a:spLocks noChangeShapeType="1"/>
            </p:cNvSpPr>
            <p:nvPr/>
          </p:nvSpPr>
          <p:spPr bwMode="auto">
            <a:xfrm>
              <a:off x="4163" y="1344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Rectangle 26"/>
            <p:cNvSpPr>
              <a:spLocks noChangeArrowheads="1"/>
            </p:cNvSpPr>
            <p:nvPr/>
          </p:nvSpPr>
          <p:spPr bwMode="auto">
            <a:xfrm>
              <a:off x="2802" y="2704"/>
              <a:ext cx="1225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Besarnya LP</a:t>
              </a:r>
            </a:p>
          </p:txBody>
        </p:sp>
        <p:sp>
          <p:nvSpPr>
            <p:cNvPr id="21521" name="AutoShape 28"/>
            <p:cNvSpPr>
              <a:spLocks noChangeArrowheads="1"/>
            </p:cNvSpPr>
            <p:nvPr/>
          </p:nvSpPr>
          <p:spPr bwMode="auto">
            <a:xfrm>
              <a:off x="4163" y="1979"/>
              <a:ext cx="1543" cy="681"/>
            </a:xfrm>
            <a:prstGeom prst="upArrowCallout">
              <a:avLst>
                <a:gd name="adj1" fmla="val 25406"/>
                <a:gd name="adj2" fmla="val 23864"/>
                <a:gd name="adj3" fmla="val 16741"/>
                <a:gd name="adj4" fmla="val 6006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Tidak berhak mewaris</a:t>
              </a:r>
            </a:p>
            <a:p>
              <a:pPr algn="ctr"/>
              <a:r>
                <a:rPr lang="en-US"/>
                <a:t>Jadi tidak punya LP</a:t>
              </a:r>
            </a:p>
          </p:txBody>
        </p:sp>
        <p:sp>
          <p:nvSpPr>
            <p:cNvPr id="21522" name="Rectangle 31"/>
            <p:cNvSpPr>
              <a:spLocks noChangeArrowheads="1"/>
            </p:cNvSpPr>
            <p:nvPr/>
          </p:nvSpPr>
          <p:spPr bwMode="auto">
            <a:xfrm>
              <a:off x="2576" y="618"/>
              <a:ext cx="3402" cy="249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76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1416050" y="828674"/>
            <a:ext cx="9217025" cy="555307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Ps 914 </a:t>
            </a:r>
            <a:r>
              <a:rPr lang="en-US" dirty="0" err="1" smtClean="0"/>
              <a:t>KUHPerdata</a:t>
            </a:r>
            <a:r>
              <a:rPr lang="en-US" dirty="0" smtClean="0"/>
              <a:t> Ahli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9D36B-4435-42C9-A1EE-5099EB5F7DB0}" type="slidenum">
              <a:rPr lang="en-US"/>
              <a:pPr>
                <a:defRPr/>
              </a:pPr>
              <a:t>35</a:t>
            </a:fld>
            <a:endParaRPr lang="en-US"/>
          </a:p>
        </p:txBody>
      </p:sp>
      <p:grpSp>
        <p:nvGrpSpPr>
          <p:cNvPr id="22532" name="Group 13"/>
          <p:cNvGrpSpPr>
            <a:grpSpLocks/>
          </p:cNvGrpSpPr>
          <p:nvPr/>
        </p:nvGrpSpPr>
        <p:grpSpPr bwMode="auto">
          <a:xfrm>
            <a:off x="1416050" y="1844675"/>
            <a:ext cx="3887788" cy="2014538"/>
            <a:chOff x="1124" y="1071"/>
            <a:chExt cx="2722" cy="1496"/>
          </a:xfrm>
        </p:grpSpPr>
        <p:sp>
          <p:nvSpPr>
            <p:cNvPr id="22554" name="Rectangle 5"/>
            <p:cNvSpPr>
              <a:spLocks noChangeArrowheads="1"/>
            </p:cNvSpPr>
            <p:nvPr/>
          </p:nvSpPr>
          <p:spPr bwMode="auto">
            <a:xfrm>
              <a:off x="1124" y="1071"/>
              <a:ext cx="2722" cy="1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Rectangle 6"/>
            <p:cNvSpPr>
              <a:spLocks noChangeArrowheads="1"/>
            </p:cNvSpPr>
            <p:nvPr/>
          </p:nvSpPr>
          <p:spPr bwMode="auto">
            <a:xfrm>
              <a:off x="1399" y="1347"/>
              <a:ext cx="393" cy="3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Rectangle 7"/>
            <p:cNvSpPr>
              <a:spLocks noChangeArrowheads="1"/>
            </p:cNvSpPr>
            <p:nvPr/>
          </p:nvSpPr>
          <p:spPr bwMode="auto">
            <a:xfrm>
              <a:off x="1842" y="1150"/>
              <a:ext cx="295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  <p:sp>
          <p:nvSpPr>
            <p:cNvPr id="22557" name="Oval 8"/>
            <p:cNvSpPr>
              <a:spLocks noChangeArrowheads="1"/>
            </p:cNvSpPr>
            <p:nvPr/>
          </p:nvSpPr>
          <p:spPr bwMode="auto">
            <a:xfrm>
              <a:off x="1399" y="1976"/>
              <a:ext cx="393" cy="31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Line 9"/>
            <p:cNvSpPr>
              <a:spLocks noChangeShapeType="1"/>
            </p:cNvSpPr>
            <p:nvPr/>
          </p:nvSpPr>
          <p:spPr bwMode="auto">
            <a:xfrm>
              <a:off x="1596" y="1662"/>
              <a:ext cx="0" cy="3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Rectangle 10"/>
            <p:cNvSpPr>
              <a:spLocks noChangeArrowheads="1"/>
            </p:cNvSpPr>
            <p:nvPr/>
          </p:nvSpPr>
          <p:spPr bwMode="auto">
            <a:xfrm>
              <a:off x="1792" y="2173"/>
              <a:ext cx="688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cs typeface="Arial" charset="0"/>
                </a:rPr>
                <a:t>½ HP</a:t>
              </a:r>
            </a:p>
          </p:txBody>
        </p:sp>
        <p:sp>
          <p:nvSpPr>
            <p:cNvPr id="22560" name="Rectangle 12"/>
            <p:cNvSpPr>
              <a:spLocks noChangeArrowheads="1"/>
            </p:cNvSpPr>
            <p:nvPr/>
          </p:nvSpPr>
          <p:spPr bwMode="auto">
            <a:xfrm>
              <a:off x="2394" y="1616"/>
              <a:ext cx="1225" cy="40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½ Bagian bebas</a:t>
              </a:r>
            </a:p>
          </p:txBody>
        </p:sp>
      </p:grpSp>
      <p:grpSp>
        <p:nvGrpSpPr>
          <p:cNvPr id="22533" name="Group 31"/>
          <p:cNvGrpSpPr>
            <a:grpSpLocks/>
          </p:cNvGrpSpPr>
          <p:nvPr/>
        </p:nvGrpSpPr>
        <p:grpSpPr bwMode="auto">
          <a:xfrm>
            <a:off x="5591175" y="1700213"/>
            <a:ext cx="5113338" cy="2303462"/>
            <a:chOff x="625" y="2523"/>
            <a:chExt cx="3221" cy="1451"/>
          </a:xfrm>
        </p:grpSpPr>
        <p:sp>
          <p:nvSpPr>
            <p:cNvPr id="22545" name="Rectangle 16"/>
            <p:cNvSpPr>
              <a:spLocks noChangeArrowheads="1"/>
            </p:cNvSpPr>
            <p:nvPr/>
          </p:nvSpPr>
          <p:spPr bwMode="auto">
            <a:xfrm>
              <a:off x="1669" y="2568"/>
              <a:ext cx="29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  <p:sp>
          <p:nvSpPr>
            <p:cNvPr id="22546" name="Rectangle 17"/>
            <p:cNvSpPr>
              <a:spLocks noChangeArrowheads="1"/>
            </p:cNvSpPr>
            <p:nvPr/>
          </p:nvSpPr>
          <p:spPr bwMode="auto">
            <a:xfrm>
              <a:off x="1280" y="2760"/>
              <a:ext cx="372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Oval 18"/>
            <p:cNvSpPr>
              <a:spLocks noChangeArrowheads="1"/>
            </p:cNvSpPr>
            <p:nvPr/>
          </p:nvSpPr>
          <p:spPr bwMode="auto">
            <a:xfrm>
              <a:off x="1744" y="3489"/>
              <a:ext cx="373" cy="3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B</a:t>
              </a:r>
            </a:p>
          </p:txBody>
        </p:sp>
        <p:sp>
          <p:nvSpPr>
            <p:cNvPr id="22548" name="Oval 19"/>
            <p:cNvSpPr>
              <a:spLocks noChangeArrowheads="1"/>
            </p:cNvSpPr>
            <p:nvPr/>
          </p:nvSpPr>
          <p:spPr bwMode="auto">
            <a:xfrm>
              <a:off x="814" y="3448"/>
              <a:ext cx="373" cy="3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</a:t>
              </a:r>
            </a:p>
          </p:txBody>
        </p:sp>
        <p:sp>
          <p:nvSpPr>
            <p:cNvPr id="22549" name="Line 20"/>
            <p:cNvSpPr>
              <a:spLocks noChangeShapeType="1"/>
            </p:cNvSpPr>
            <p:nvPr/>
          </p:nvSpPr>
          <p:spPr bwMode="auto">
            <a:xfrm flipH="1">
              <a:off x="1047" y="3084"/>
              <a:ext cx="418" cy="3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1"/>
            <p:cNvSpPr>
              <a:spLocks noChangeShapeType="1"/>
            </p:cNvSpPr>
            <p:nvPr/>
          </p:nvSpPr>
          <p:spPr bwMode="auto">
            <a:xfrm>
              <a:off x="1465" y="3084"/>
              <a:ext cx="466" cy="4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Rectangle 28"/>
            <p:cNvSpPr>
              <a:spLocks noChangeArrowheads="1"/>
            </p:cNvSpPr>
            <p:nvPr/>
          </p:nvSpPr>
          <p:spPr bwMode="auto">
            <a:xfrm>
              <a:off x="2031" y="2750"/>
              <a:ext cx="1497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cs typeface="Arial" charset="0"/>
                </a:rPr>
                <a:t>⅔ bagian yg diperoleh</a:t>
              </a:r>
            </a:p>
          </p:txBody>
        </p:sp>
        <p:sp>
          <p:nvSpPr>
            <p:cNvPr id="22552" name="Rectangle 29"/>
            <p:cNvSpPr>
              <a:spLocks noChangeArrowheads="1"/>
            </p:cNvSpPr>
            <p:nvPr/>
          </p:nvSpPr>
          <p:spPr bwMode="auto">
            <a:xfrm>
              <a:off x="2031" y="3203"/>
              <a:ext cx="1724" cy="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 </a:t>
              </a:r>
              <a:r>
                <a:rPr lang="en-US">
                  <a:cs typeface="Arial" charset="0"/>
                </a:rPr>
                <a:t>→</a:t>
              </a:r>
              <a:r>
                <a:rPr lang="en-US"/>
                <a:t> 4/6 → 2/3 x ½ = 2/6</a:t>
              </a:r>
            </a:p>
            <a:p>
              <a:pPr algn="ctr"/>
              <a:r>
                <a:rPr lang="en-US"/>
                <a:t>- 2/6 bagian bebas</a:t>
              </a:r>
            </a:p>
          </p:txBody>
        </p:sp>
        <p:sp>
          <p:nvSpPr>
            <p:cNvPr id="22553" name="Rectangle 30"/>
            <p:cNvSpPr>
              <a:spLocks noChangeArrowheads="1"/>
            </p:cNvSpPr>
            <p:nvPr/>
          </p:nvSpPr>
          <p:spPr bwMode="auto">
            <a:xfrm>
              <a:off x="625" y="2523"/>
              <a:ext cx="3221" cy="145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4" name="Group 43"/>
          <p:cNvGrpSpPr>
            <a:grpSpLocks/>
          </p:cNvGrpSpPr>
          <p:nvPr/>
        </p:nvGrpSpPr>
        <p:grpSpPr bwMode="auto">
          <a:xfrm>
            <a:off x="3000376" y="4292601"/>
            <a:ext cx="5832475" cy="1822449"/>
            <a:chOff x="353" y="2614"/>
            <a:chExt cx="3674" cy="1315"/>
          </a:xfrm>
        </p:grpSpPr>
        <p:sp>
          <p:nvSpPr>
            <p:cNvPr id="22535" name="Rectangle 32"/>
            <p:cNvSpPr>
              <a:spLocks noChangeArrowheads="1"/>
            </p:cNvSpPr>
            <p:nvPr/>
          </p:nvSpPr>
          <p:spPr bwMode="auto">
            <a:xfrm>
              <a:off x="1215" y="2704"/>
              <a:ext cx="454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Oval 33"/>
            <p:cNvSpPr>
              <a:spLocks noChangeArrowheads="1"/>
            </p:cNvSpPr>
            <p:nvPr/>
          </p:nvSpPr>
          <p:spPr bwMode="auto">
            <a:xfrm>
              <a:off x="489" y="343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Oval 34"/>
            <p:cNvSpPr>
              <a:spLocks noChangeArrowheads="1"/>
            </p:cNvSpPr>
            <p:nvPr/>
          </p:nvSpPr>
          <p:spPr bwMode="auto">
            <a:xfrm>
              <a:off x="988" y="343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Oval 35"/>
            <p:cNvSpPr>
              <a:spLocks noChangeArrowheads="1"/>
            </p:cNvSpPr>
            <p:nvPr/>
          </p:nvSpPr>
          <p:spPr bwMode="auto">
            <a:xfrm>
              <a:off x="1532" y="343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Oval 36"/>
            <p:cNvSpPr>
              <a:spLocks noChangeArrowheads="1"/>
            </p:cNvSpPr>
            <p:nvPr/>
          </p:nvSpPr>
          <p:spPr bwMode="auto">
            <a:xfrm>
              <a:off x="2031" y="3430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0" name="AutoShape 38"/>
            <p:cNvSpPr>
              <a:spLocks/>
            </p:cNvSpPr>
            <p:nvPr/>
          </p:nvSpPr>
          <p:spPr bwMode="auto">
            <a:xfrm rot="-5400000">
              <a:off x="1238" y="2455"/>
              <a:ext cx="408" cy="1542"/>
            </a:xfrm>
            <a:prstGeom prst="rightBrace">
              <a:avLst>
                <a:gd name="adj1" fmla="val 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Line 39"/>
            <p:cNvSpPr>
              <a:spLocks noChangeShapeType="1"/>
            </p:cNvSpPr>
            <p:nvPr/>
          </p:nvSpPr>
          <p:spPr bwMode="auto">
            <a:xfrm flipV="1">
              <a:off x="1170" y="32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40"/>
            <p:cNvSpPr>
              <a:spLocks noChangeShapeType="1"/>
            </p:cNvSpPr>
            <p:nvPr/>
          </p:nvSpPr>
          <p:spPr bwMode="auto">
            <a:xfrm flipV="1">
              <a:off x="1714" y="32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Rectangle 41"/>
            <p:cNvSpPr>
              <a:spLocks noChangeArrowheads="1"/>
            </p:cNvSpPr>
            <p:nvPr/>
          </p:nvSpPr>
          <p:spPr bwMode="auto">
            <a:xfrm>
              <a:off x="2440" y="2795"/>
              <a:ext cx="1587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30000"/>
                </a:lnSpc>
              </a:pPr>
              <a:r>
                <a:rPr lang="en-US"/>
                <a:t>¼ x ¾ = 3/16</a:t>
              </a:r>
            </a:p>
            <a:p>
              <a:pPr>
                <a:lnSpc>
                  <a:spcPct val="130000"/>
                </a:lnSpc>
              </a:pPr>
              <a:r>
                <a:rPr lang="en-US"/>
                <a:t>4 x 3/16 = 12/16</a:t>
              </a:r>
            </a:p>
            <a:p>
              <a:pPr>
                <a:lnSpc>
                  <a:spcPct val="130000"/>
                </a:lnSpc>
              </a:pPr>
              <a:r>
                <a:rPr lang="en-US"/>
                <a:t>4/16  → bagian bebas</a:t>
              </a:r>
            </a:p>
          </p:txBody>
        </p:sp>
        <p:sp>
          <p:nvSpPr>
            <p:cNvPr id="22544" name="Rectangle 42"/>
            <p:cNvSpPr>
              <a:spLocks noChangeArrowheads="1"/>
            </p:cNvSpPr>
            <p:nvPr/>
          </p:nvSpPr>
          <p:spPr bwMode="auto">
            <a:xfrm>
              <a:off x="353" y="2614"/>
              <a:ext cx="3674" cy="13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597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487489" y="404814"/>
            <a:ext cx="9217025" cy="6048375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Ps 915 KUHPerdata</a:t>
            </a:r>
          </a:p>
          <a:p>
            <a:pPr>
              <a:buFontTx/>
              <a:buNone/>
            </a:pPr>
            <a:r>
              <a:rPr lang="en-US" smtClean="0"/>
              <a:t>Ahli waris dalam garis lurus ke atas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377F-C769-4D11-A1FE-E8DC0F362BAF}" type="slidenum">
              <a:rPr lang="en-US"/>
              <a:pPr>
                <a:defRPr/>
              </a:pPr>
              <a:t>36</a:t>
            </a:fld>
            <a:endParaRPr lang="en-US"/>
          </a:p>
        </p:txBody>
      </p:sp>
      <p:grpSp>
        <p:nvGrpSpPr>
          <p:cNvPr id="23556" name="Group 19"/>
          <p:cNvGrpSpPr>
            <a:grpSpLocks/>
          </p:cNvGrpSpPr>
          <p:nvPr/>
        </p:nvGrpSpPr>
        <p:grpSpPr bwMode="auto">
          <a:xfrm>
            <a:off x="1487488" y="2349501"/>
            <a:ext cx="3816350" cy="3097213"/>
            <a:chOff x="172" y="1071"/>
            <a:chExt cx="2676" cy="2359"/>
          </a:xfrm>
        </p:grpSpPr>
        <p:sp>
          <p:nvSpPr>
            <p:cNvPr id="23583" name="Oval 4"/>
            <p:cNvSpPr>
              <a:spLocks noChangeArrowheads="1"/>
            </p:cNvSpPr>
            <p:nvPr/>
          </p:nvSpPr>
          <p:spPr bwMode="auto">
            <a:xfrm>
              <a:off x="625" y="1298"/>
              <a:ext cx="544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A</a:t>
              </a:r>
            </a:p>
            <a:p>
              <a:pPr algn="ctr"/>
              <a:r>
                <a:rPr lang="en-US" sz="2400" b="1">
                  <a:cs typeface="Arial" charset="0"/>
                </a:rPr>
                <a:t>¼</a:t>
              </a:r>
            </a:p>
          </p:txBody>
        </p:sp>
        <p:sp>
          <p:nvSpPr>
            <p:cNvPr id="23584" name="AutoShape 5"/>
            <p:cNvSpPr>
              <a:spLocks noChangeArrowheads="1"/>
            </p:cNvSpPr>
            <p:nvPr/>
          </p:nvSpPr>
          <p:spPr bwMode="auto">
            <a:xfrm>
              <a:off x="1759" y="1207"/>
              <a:ext cx="680" cy="63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B</a:t>
              </a:r>
            </a:p>
            <a:p>
              <a:pPr algn="ctr"/>
              <a:r>
                <a:rPr lang="en-US" sz="2400" b="1"/>
                <a:t>¼</a:t>
              </a:r>
            </a:p>
          </p:txBody>
        </p:sp>
        <p:sp>
          <p:nvSpPr>
            <p:cNvPr id="23585" name="Rectangle 8"/>
            <p:cNvSpPr>
              <a:spLocks noChangeArrowheads="1"/>
            </p:cNvSpPr>
            <p:nvPr/>
          </p:nvSpPr>
          <p:spPr bwMode="auto">
            <a:xfrm>
              <a:off x="1260" y="2341"/>
              <a:ext cx="499" cy="49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  <p:sp>
          <p:nvSpPr>
            <p:cNvPr id="23586" name="Oval 9"/>
            <p:cNvSpPr>
              <a:spLocks noChangeArrowheads="1"/>
            </p:cNvSpPr>
            <p:nvPr/>
          </p:nvSpPr>
          <p:spPr bwMode="auto">
            <a:xfrm>
              <a:off x="353" y="2296"/>
              <a:ext cx="544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C</a:t>
              </a:r>
            </a:p>
            <a:p>
              <a:pPr algn="ctr"/>
              <a:r>
                <a:rPr lang="en-US" sz="2400" b="1">
                  <a:cs typeface="Arial" charset="0"/>
                </a:rPr>
                <a:t>¼</a:t>
              </a:r>
            </a:p>
          </p:txBody>
        </p:sp>
        <p:sp>
          <p:nvSpPr>
            <p:cNvPr id="23587" name="Oval 10"/>
            <p:cNvSpPr>
              <a:spLocks noChangeArrowheads="1"/>
            </p:cNvSpPr>
            <p:nvPr/>
          </p:nvSpPr>
          <p:spPr bwMode="auto">
            <a:xfrm>
              <a:off x="2122" y="2341"/>
              <a:ext cx="544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D</a:t>
              </a:r>
            </a:p>
            <a:p>
              <a:pPr algn="ctr"/>
              <a:r>
                <a:rPr lang="en-US" sz="2400" b="1">
                  <a:cs typeface="Arial" charset="0"/>
                </a:rPr>
                <a:t>¼</a:t>
              </a:r>
            </a:p>
          </p:txBody>
        </p:sp>
        <p:sp>
          <p:nvSpPr>
            <p:cNvPr id="23588" name="Line 12"/>
            <p:cNvSpPr>
              <a:spLocks noChangeShapeType="1"/>
            </p:cNvSpPr>
            <p:nvPr/>
          </p:nvSpPr>
          <p:spPr bwMode="auto">
            <a:xfrm>
              <a:off x="1170" y="1525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Line 13"/>
            <p:cNvSpPr>
              <a:spLocks noChangeShapeType="1"/>
            </p:cNvSpPr>
            <p:nvPr/>
          </p:nvSpPr>
          <p:spPr bwMode="auto">
            <a:xfrm>
              <a:off x="625" y="2024"/>
              <a:ext cx="17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14"/>
            <p:cNvSpPr>
              <a:spLocks noChangeShapeType="1"/>
            </p:cNvSpPr>
            <p:nvPr/>
          </p:nvSpPr>
          <p:spPr bwMode="auto">
            <a:xfrm>
              <a:off x="1487" y="1525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Line 15"/>
            <p:cNvSpPr>
              <a:spLocks noChangeShapeType="1"/>
            </p:cNvSpPr>
            <p:nvPr/>
          </p:nvSpPr>
          <p:spPr bwMode="auto">
            <a:xfrm>
              <a:off x="625" y="202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Line 16"/>
            <p:cNvSpPr>
              <a:spLocks noChangeShapeType="1"/>
            </p:cNvSpPr>
            <p:nvPr/>
          </p:nvSpPr>
          <p:spPr bwMode="auto">
            <a:xfrm>
              <a:off x="2394" y="202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Rectangle 17"/>
            <p:cNvSpPr>
              <a:spLocks noChangeArrowheads="1"/>
            </p:cNvSpPr>
            <p:nvPr/>
          </p:nvSpPr>
          <p:spPr bwMode="auto">
            <a:xfrm>
              <a:off x="671" y="2976"/>
              <a:ext cx="167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 </a:t>
              </a:r>
              <a:r>
                <a:rPr lang="en-US" sz="2400">
                  <a:cs typeface="Arial" charset="0"/>
                </a:rPr>
                <a:t>→ ½ x ¼ = ⅛</a:t>
              </a:r>
            </a:p>
          </p:txBody>
        </p:sp>
        <p:sp>
          <p:nvSpPr>
            <p:cNvPr id="23594" name="Rectangle 18"/>
            <p:cNvSpPr>
              <a:spLocks noChangeArrowheads="1"/>
            </p:cNvSpPr>
            <p:nvPr/>
          </p:nvSpPr>
          <p:spPr bwMode="auto">
            <a:xfrm>
              <a:off x="172" y="1071"/>
              <a:ext cx="2676" cy="23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7" name="Group 54"/>
          <p:cNvGrpSpPr>
            <a:grpSpLocks/>
          </p:cNvGrpSpPr>
          <p:nvPr/>
        </p:nvGrpSpPr>
        <p:grpSpPr bwMode="auto">
          <a:xfrm>
            <a:off x="5519739" y="2133601"/>
            <a:ext cx="5184775" cy="3527425"/>
            <a:chOff x="2757" y="1298"/>
            <a:chExt cx="3266" cy="2222"/>
          </a:xfrm>
        </p:grpSpPr>
        <p:sp>
          <p:nvSpPr>
            <p:cNvPr id="23558" name="Line 48"/>
            <p:cNvSpPr>
              <a:spLocks noChangeShapeType="1"/>
            </p:cNvSpPr>
            <p:nvPr/>
          </p:nvSpPr>
          <p:spPr bwMode="auto">
            <a:xfrm>
              <a:off x="5479" y="2024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Oval 21"/>
            <p:cNvSpPr>
              <a:spLocks noChangeArrowheads="1"/>
            </p:cNvSpPr>
            <p:nvPr/>
          </p:nvSpPr>
          <p:spPr bwMode="auto">
            <a:xfrm>
              <a:off x="3493" y="1416"/>
              <a:ext cx="370" cy="3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¼</a:t>
              </a:r>
            </a:p>
          </p:txBody>
        </p:sp>
        <p:sp>
          <p:nvSpPr>
            <p:cNvPr id="23560" name="Oval 22"/>
            <p:cNvSpPr>
              <a:spLocks noChangeArrowheads="1"/>
            </p:cNvSpPr>
            <p:nvPr/>
          </p:nvSpPr>
          <p:spPr bwMode="auto">
            <a:xfrm>
              <a:off x="4787" y="2209"/>
              <a:ext cx="370" cy="33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61" name="Oval 23"/>
            <p:cNvSpPr>
              <a:spLocks noChangeArrowheads="1"/>
            </p:cNvSpPr>
            <p:nvPr/>
          </p:nvSpPr>
          <p:spPr bwMode="auto">
            <a:xfrm>
              <a:off x="3123" y="2209"/>
              <a:ext cx="370" cy="33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>
                  <a:cs typeface="Arial" charset="0"/>
                </a:rPr>
                <a:t>⅛</a:t>
              </a:r>
            </a:p>
          </p:txBody>
        </p:sp>
        <p:sp>
          <p:nvSpPr>
            <p:cNvPr id="23562" name="Oval 24"/>
            <p:cNvSpPr>
              <a:spLocks noChangeArrowheads="1"/>
            </p:cNvSpPr>
            <p:nvPr/>
          </p:nvSpPr>
          <p:spPr bwMode="auto">
            <a:xfrm>
              <a:off x="3677" y="2209"/>
              <a:ext cx="370" cy="33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P</a:t>
              </a:r>
            </a:p>
          </p:txBody>
        </p:sp>
        <p:sp>
          <p:nvSpPr>
            <p:cNvPr id="23563" name="Oval 25"/>
            <p:cNvSpPr>
              <a:spLocks noChangeArrowheads="1"/>
            </p:cNvSpPr>
            <p:nvPr/>
          </p:nvSpPr>
          <p:spPr bwMode="auto">
            <a:xfrm>
              <a:off x="4232" y="2209"/>
              <a:ext cx="370" cy="33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64" name="AutoShape 26"/>
            <p:cNvSpPr>
              <a:spLocks noChangeArrowheads="1"/>
            </p:cNvSpPr>
            <p:nvPr/>
          </p:nvSpPr>
          <p:spPr bwMode="auto">
            <a:xfrm>
              <a:off x="4279" y="1374"/>
              <a:ext cx="416" cy="33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¼</a:t>
              </a:r>
            </a:p>
          </p:txBody>
        </p:sp>
        <p:sp>
          <p:nvSpPr>
            <p:cNvPr id="23565" name="Line 27"/>
            <p:cNvSpPr>
              <a:spLocks noChangeShapeType="1"/>
            </p:cNvSpPr>
            <p:nvPr/>
          </p:nvSpPr>
          <p:spPr bwMode="auto">
            <a:xfrm>
              <a:off x="3862" y="1541"/>
              <a:ext cx="5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28"/>
            <p:cNvSpPr>
              <a:spLocks noChangeShapeType="1"/>
            </p:cNvSpPr>
            <p:nvPr/>
          </p:nvSpPr>
          <p:spPr bwMode="auto">
            <a:xfrm>
              <a:off x="3256" y="2023"/>
              <a:ext cx="22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Line 29"/>
            <p:cNvSpPr>
              <a:spLocks noChangeShapeType="1"/>
            </p:cNvSpPr>
            <p:nvPr/>
          </p:nvSpPr>
          <p:spPr bwMode="auto">
            <a:xfrm>
              <a:off x="4093" y="1541"/>
              <a:ext cx="0" cy="4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Line 30"/>
            <p:cNvSpPr>
              <a:spLocks noChangeShapeType="1"/>
            </p:cNvSpPr>
            <p:nvPr/>
          </p:nvSpPr>
          <p:spPr bwMode="auto">
            <a:xfrm>
              <a:off x="3256" y="2023"/>
              <a:ext cx="5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31"/>
            <p:cNvSpPr>
              <a:spLocks noChangeShapeType="1"/>
            </p:cNvSpPr>
            <p:nvPr/>
          </p:nvSpPr>
          <p:spPr bwMode="auto">
            <a:xfrm flipH="1">
              <a:off x="3845" y="2023"/>
              <a:ext cx="0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33"/>
            <p:cNvSpPr>
              <a:spLocks noChangeShapeType="1"/>
            </p:cNvSpPr>
            <p:nvPr/>
          </p:nvSpPr>
          <p:spPr bwMode="auto">
            <a:xfrm flipH="1">
              <a:off x="4972" y="2023"/>
              <a:ext cx="7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Rectangle 34"/>
            <p:cNvSpPr>
              <a:spLocks noChangeArrowheads="1"/>
            </p:cNvSpPr>
            <p:nvPr/>
          </p:nvSpPr>
          <p:spPr bwMode="auto">
            <a:xfrm>
              <a:off x="2757" y="1298"/>
              <a:ext cx="3266" cy="222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Oval 37"/>
            <p:cNvSpPr>
              <a:spLocks noChangeArrowheads="1"/>
            </p:cNvSpPr>
            <p:nvPr/>
          </p:nvSpPr>
          <p:spPr bwMode="auto">
            <a:xfrm>
              <a:off x="2893" y="297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73" name="Oval 38"/>
            <p:cNvSpPr>
              <a:spLocks noChangeArrowheads="1"/>
            </p:cNvSpPr>
            <p:nvPr/>
          </p:nvSpPr>
          <p:spPr bwMode="auto">
            <a:xfrm>
              <a:off x="3392" y="297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74" name="Oval 39"/>
            <p:cNvSpPr>
              <a:spLocks noChangeArrowheads="1"/>
            </p:cNvSpPr>
            <p:nvPr/>
          </p:nvSpPr>
          <p:spPr bwMode="auto">
            <a:xfrm>
              <a:off x="3936" y="297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75" name="Oval 40"/>
            <p:cNvSpPr>
              <a:spLocks noChangeArrowheads="1"/>
            </p:cNvSpPr>
            <p:nvPr/>
          </p:nvSpPr>
          <p:spPr bwMode="auto">
            <a:xfrm>
              <a:off x="4435" y="2976"/>
              <a:ext cx="363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76" name="AutoShape 41"/>
            <p:cNvSpPr>
              <a:spLocks/>
            </p:cNvSpPr>
            <p:nvPr/>
          </p:nvSpPr>
          <p:spPr bwMode="auto">
            <a:xfrm rot="-5400000">
              <a:off x="3642" y="2001"/>
              <a:ext cx="408" cy="1542"/>
            </a:xfrm>
            <a:prstGeom prst="rightBrace">
              <a:avLst>
                <a:gd name="adj1" fmla="val 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7" name="Line 42"/>
            <p:cNvSpPr>
              <a:spLocks noChangeShapeType="1"/>
            </p:cNvSpPr>
            <p:nvPr/>
          </p:nvSpPr>
          <p:spPr bwMode="auto">
            <a:xfrm flipV="1">
              <a:off x="3574" y="279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43"/>
            <p:cNvSpPr>
              <a:spLocks noChangeShapeType="1"/>
            </p:cNvSpPr>
            <p:nvPr/>
          </p:nvSpPr>
          <p:spPr bwMode="auto">
            <a:xfrm flipV="1">
              <a:off x="4118" y="279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Oval 47"/>
            <p:cNvSpPr>
              <a:spLocks noChangeArrowheads="1"/>
            </p:cNvSpPr>
            <p:nvPr/>
          </p:nvSpPr>
          <p:spPr bwMode="auto">
            <a:xfrm>
              <a:off x="5297" y="2205"/>
              <a:ext cx="370" cy="33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⅛</a:t>
              </a:r>
            </a:p>
          </p:txBody>
        </p:sp>
        <p:sp>
          <p:nvSpPr>
            <p:cNvPr id="23580" name="Line 49"/>
            <p:cNvSpPr>
              <a:spLocks noChangeShapeType="1"/>
            </p:cNvSpPr>
            <p:nvPr/>
          </p:nvSpPr>
          <p:spPr bwMode="auto">
            <a:xfrm flipV="1">
              <a:off x="4390" y="2023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Rectangle 51"/>
            <p:cNvSpPr>
              <a:spLocks noChangeArrowheads="1"/>
            </p:cNvSpPr>
            <p:nvPr/>
          </p:nvSpPr>
          <p:spPr bwMode="auto">
            <a:xfrm>
              <a:off x="4844" y="3158"/>
              <a:ext cx="72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½ x ¼ </a:t>
              </a:r>
            </a:p>
          </p:txBody>
        </p:sp>
        <p:sp>
          <p:nvSpPr>
            <p:cNvPr id="23582" name="Rectangle 52"/>
            <p:cNvSpPr>
              <a:spLocks noChangeArrowheads="1"/>
            </p:cNvSpPr>
            <p:nvPr/>
          </p:nvSpPr>
          <p:spPr bwMode="auto">
            <a:xfrm>
              <a:off x="5297" y="2614"/>
              <a:ext cx="635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½ x ¼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977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1585913" y="842963"/>
            <a:ext cx="9118600" cy="5465762"/>
          </a:xfrm>
        </p:spPr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en-US" sz="2800" dirty="0" err="1"/>
              <a:t>Legitieme</a:t>
            </a:r>
            <a:r>
              <a:rPr lang="en-US" sz="2800" dirty="0"/>
              <a:t> </a:t>
            </a:r>
            <a:r>
              <a:rPr lang="en-US" sz="2800" dirty="0" err="1"/>
              <a:t>Portie</a:t>
            </a:r>
            <a:r>
              <a:rPr lang="en-US" sz="2800" dirty="0"/>
              <a:t> (LP) </a:t>
            </a:r>
            <a:r>
              <a:rPr lang="en-US" sz="2800" dirty="0" err="1"/>
              <a:t>Anak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Kawin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diakui</a:t>
            </a:r>
            <a:r>
              <a:rPr lang="en-US" sz="2800" dirty="0"/>
              <a:t> I AW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sz="2800" dirty="0"/>
              <a:t>Ps 916 </a:t>
            </a:r>
            <a:r>
              <a:rPr lang="en-US" sz="2800" dirty="0" err="1"/>
              <a:t>KUHPerdata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→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mutlak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kawin</a:t>
            </a:r>
            <a:endParaRPr lang="en-US" sz="2800" dirty="0"/>
          </a:p>
          <a:p>
            <a:pPr>
              <a:lnSpc>
                <a:spcPct val="130000"/>
              </a:lnSpc>
              <a:buFontTx/>
              <a:buNone/>
            </a:pPr>
            <a:r>
              <a:rPr lang="en-US" sz="2800" dirty="0"/>
              <a:t>½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bagiannya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sedianya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terima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ahli</a:t>
            </a:r>
            <a:r>
              <a:rPr lang="en-US" sz="2800" dirty="0"/>
              <a:t> </a:t>
            </a:r>
            <a:r>
              <a:rPr lang="en-US" sz="2800" dirty="0" err="1"/>
              <a:t>waris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→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ps</a:t>
            </a:r>
            <a:r>
              <a:rPr lang="en-US" sz="2800" dirty="0"/>
              <a:t> 915 </a:t>
            </a:r>
            <a:r>
              <a:rPr lang="en-US" sz="2800" dirty="0" err="1"/>
              <a:t>KUHPerdata</a:t>
            </a:r>
            <a:endParaRPr lang="en-US" sz="2800" dirty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A89AC-3A10-45E4-A235-B9C034402191}" type="slidenum">
              <a:rPr lang="en-US"/>
              <a:pPr>
                <a:defRPr/>
              </a:pPr>
              <a:t>37</a:t>
            </a:fld>
            <a:endParaRPr lang="en-US"/>
          </a:p>
        </p:txBody>
      </p:sp>
      <p:grpSp>
        <p:nvGrpSpPr>
          <p:cNvPr id="24580" name="Group 18"/>
          <p:cNvGrpSpPr>
            <a:grpSpLocks/>
          </p:cNvGrpSpPr>
          <p:nvPr/>
        </p:nvGrpSpPr>
        <p:grpSpPr bwMode="auto">
          <a:xfrm>
            <a:off x="2784476" y="3213101"/>
            <a:ext cx="6913563" cy="2735263"/>
            <a:chOff x="1034" y="2024"/>
            <a:chExt cx="4355" cy="172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2322" y="2153"/>
              <a:ext cx="535" cy="3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Oval 6"/>
            <p:cNvSpPr>
              <a:spLocks noChangeArrowheads="1"/>
            </p:cNvSpPr>
            <p:nvPr/>
          </p:nvSpPr>
          <p:spPr bwMode="auto">
            <a:xfrm>
              <a:off x="1689" y="3016"/>
              <a:ext cx="486" cy="4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H="1">
              <a:off x="2078" y="2498"/>
              <a:ext cx="487" cy="5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1034" y="3402"/>
              <a:ext cx="76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 X ALK</a:t>
              </a:r>
            </a:p>
          </p:txBody>
        </p:sp>
        <p:sp>
          <p:nvSpPr>
            <p:cNvPr id="24585" name="Oval 11"/>
            <p:cNvSpPr>
              <a:spLocks noChangeArrowheads="1"/>
            </p:cNvSpPr>
            <p:nvPr/>
          </p:nvSpPr>
          <p:spPr bwMode="auto">
            <a:xfrm>
              <a:off x="3009" y="3015"/>
              <a:ext cx="486" cy="4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B</a:t>
              </a:r>
            </a:p>
          </p:txBody>
        </p:sp>
        <p:sp>
          <p:nvSpPr>
            <p:cNvPr id="24586" name="Oval 12"/>
            <p:cNvSpPr>
              <a:spLocks noChangeArrowheads="1"/>
            </p:cNvSpPr>
            <p:nvPr/>
          </p:nvSpPr>
          <p:spPr bwMode="auto">
            <a:xfrm>
              <a:off x="2336" y="3015"/>
              <a:ext cx="486" cy="4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A</a:t>
              </a:r>
            </a:p>
          </p:txBody>
        </p:sp>
        <p:sp>
          <p:nvSpPr>
            <p:cNvPr id="24587" name="Line 13"/>
            <p:cNvSpPr>
              <a:spLocks noChangeShapeType="1"/>
            </p:cNvSpPr>
            <p:nvPr/>
          </p:nvSpPr>
          <p:spPr bwMode="auto">
            <a:xfrm>
              <a:off x="2560" y="2498"/>
              <a:ext cx="0" cy="5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4"/>
            <p:cNvSpPr>
              <a:spLocks noChangeShapeType="1"/>
            </p:cNvSpPr>
            <p:nvPr/>
          </p:nvSpPr>
          <p:spPr bwMode="auto">
            <a:xfrm>
              <a:off x="2560" y="2498"/>
              <a:ext cx="673" cy="5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Rectangle 15"/>
            <p:cNvSpPr>
              <a:spLocks noChangeArrowheads="1"/>
            </p:cNvSpPr>
            <p:nvPr/>
          </p:nvSpPr>
          <p:spPr bwMode="auto">
            <a:xfrm>
              <a:off x="3638" y="2325"/>
              <a:ext cx="1751" cy="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X = </a:t>
              </a:r>
              <a:r>
                <a:rPr lang="en-US" sz="2400">
                  <a:cs typeface="Arial" charset="0"/>
                </a:rPr>
                <a:t>⅓ x ⅓ = 1/9</a:t>
              </a:r>
            </a:p>
            <a:p>
              <a:pPr algn="ctr"/>
              <a:endParaRPr lang="en-US" sz="2400">
                <a:cs typeface="Arial" charset="0"/>
              </a:endParaRPr>
            </a:p>
            <a:p>
              <a:pPr algn="ctr"/>
              <a:r>
                <a:rPr lang="en-US" sz="2400">
                  <a:cs typeface="Arial" charset="0"/>
                </a:rPr>
                <a:t>LP X = ½ x 1/9</a:t>
              </a:r>
            </a:p>
          </p:txBody>
        </p:sp>
        <p:sp>
          <p:nvSpPr>
            <p:cNvPr id="24590" name="Rectangle 16"/>
            <p:cNvSpPr>
              <a:spLocks noChangeArrowheads="1"/>
            </p:cNvSpPr>
            <p:nvPr/>
          </p:nvSpPr>
          <p:spPr bwMode="auto">
            <a:xfrm>
              <a:off x="1034" y="2024"/>
              <a:ext cx="4265" cy="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927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85950" y="2130426"/>
            <a:ext cx="8477250" cy="1984375"/>
          </a:xfrm>
        </p:spPr>
        <p:txBody>
          <a:bodyPr/>
          <a:lstStyle/>
          <a:p>
            <a:r>
              <a:rPr lang="en-US" altLang="en-US"/>
              <a:t>PELAKSANAAN</a:t>
            </a:r>
            <a:br>
              <a:rPr lang="en-US" altLang="en-US"/>
            </a:b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SURAT WASIAT</a:t>
            </a:r>
          </a:p>
        </p:txBody>
      </p:sp>
    </p:spTree>
    <p:extLst>
      <p:ext uri="{BB962C8B-B14F-4D97-AF65-F5344CB8AC3E}">
        <p14:creationId xmlns:p14="http://schemas.microsoft.com/office/powerpoint/2010/main" val="41551308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E4D7B1-6381-4A8E-9CAF-06FE4B3C10E2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457200"/>
            <a:ext cx="8915400" cy="5791200"/>
          </a:xfrm>
        </p:spPr>
        <p:txBody>
          <a:bodyPr>
            <a:normAutofit lnSpcReduction="10000"/>
          </a:bodyPr>
          <a:lstStyle/>
          <a:p>
            <a:pPr marL="609600" indent="-609600">
              <a:buNone/>
            </a:pPr>
            <a:r>
              <a:rPr lang="en-US" altLang="en-US" sz="2800"/>
              <a:t>I. CARA PENGANGKATAN PELAKSANA WASIAT</a:t>
            </a:r>
          </a:p>
          <a:p>
            <a:pPr marL="609600" indent="-609600">
              <a:buNone/>
            </a:pPr>
            <a:r>
              <a:rPr lang="en-US" altLang="en-US" sz="2400"/>
              <a:t>	Pewaris dapat mengangkat pelaksana wasiat dengan tiga cara (ps 1005 KUHPerdata):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Dengan wasiat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Akta dibawah tangan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Akta notaris khusus</a:t>
            </a:r>
          </a:p>
          <a:p>
            <a:pPr marL="609600" indent="-609600">
              <a:buNone/>
            </a:pPr>
            <a:endParaRPr lang="en-US" altLang="en-US" sz="2400"/>
          </a:p>
          <a:p>
            <a:pPr marL="609600" indent="-609600">
              <a:buNone/>
            </a:pPr>
            <a:r>
              <a:rPr lang="en-US" altLang="en-US" sz="2800"/>
              <a:t>II. ORANG YANG TIDAK CAKAP SEBAGAI</a:t>
            </a:r>
          </a:p>
          <a:p>
            <a:pPr marL="609600" indent="-609600">
              <a:buNone/>
            </a:pPr>
            <a:r>
              <a:rPr lang="en-US" altLang="en-US" sz="2800"/>
              <a:t>    PELAKSANA WASIAT (PS 1006 KUHPERDATA)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Wanita bersuami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Orang yang belum dewasa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/>
              <a:t>Orang yang ditaruh dibawah pengampuan</a:t>
            </a:r>
          </a:p>
        </p:txBody>
      </p:sp>
    </p:spTree>
    <p:extLst>
      <p:ext uri="{BB962C8B-B14F-4D97-AF65-F5344CB8AC3E}">
        <p14:creationId xmlns:p14="http://schemas.microsoft.com/office/powerpoint/2010/main" val="5517955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534988"/>
            <a:ext cx="8750300" cy="690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/>
              <a:t>2. UNSUR-UNSUR WASIAT(TESTAMENT)</a:t>
            </a:r>
            <a:r>
              <a:rPr lang="en-US" sz="400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51000" y="1196975"/>
            <a:ext cx="8915400" cy="4895850"/>
          </a:xfrm>
        </p:spPr>
        <p:txBody>
          <a:bodyPr>
            <a:normAutofit lnSpcReduction="10000"/>
          </a:bodyPr>
          <a:lstStyle/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sz="2200"/>
              <a:t>Tindakan sepihak </a:t>
            </a:r>
            <a:r>
              <a:rPr lang="en-US" sz="2200">
                <a:cs typeface="Arial" charset="0"/>
              </a:rPr>
              <a:t>→ </a:t>
            </a:r>
            <a:r>
              <a:rPr lang="en-US" sz="2200"/>
              <a:t>pernyataan kehendak</a:t>
            </a:r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sz="2200"/>
              <a:t>Kehendak satu pihak sudah dapat menimbulkan akibat hukum yang dikehendaki artinya menimbulkan suatu perikatan</a:t>
            </a:r>
          </a:p>
          <a:p>
            <a:pPr marL="381000" indent="-381000">
              <a:lnSpc>
                <a:spcPct val="90000"/>
              </a:lnSpc>
              <a:buNone/>
              <a:defRPr/>
            </a:pPr>
            <a:endParaRPr lang="en-US" sz="2200"/>
          </a:p>
          <a:p>
            <a:pPr marL="381000" indent="-381000">
              <a:lnSpc>
                <a:spcPct val="90000"/>
              </a:lnSpc>
              <a:buNone/>
              <a:defRPr/>
            </a:pPr>
            <a:r>
              <a:rPr lang="en-US" sz="2200"/>
              <a:t>Penyimpangan dari Hukum Perikatan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sz="2200"/>
              <a:t>Pasal 893 KUHPerdata pembuatan surat wasiat atas dasar penipuan, kekhilafan, atau paksaan batal demi hukum, sementara dalam Hukum Perikatan syarat subjektif tidak batal demi hukum melainkan dapat dimintakan pembatalan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sz="2200"/>
              <a:t>Pasal 997 KUHPerdata daya kerja berlaku surut pemenuhan syarat tidak bersifat mencakup segala-galanya seperti halnya dalam Hukum Perikatan. Ps 997 KUHPerdata menerobos daya kerja berlaku surut dengan menentukan: bahwa wasiat bersyarat gugur apabila pewaris meninggal sementara kejadian yang dijanjikan belum terjadi.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64B930-1B2A-4D2F-B549-F0F3E7EEC557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2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81D76D-4F33-46B2-9B1E-6E8ACBB8AC3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00200" y="457201"/>
            <a:ext cx="8915400" cy="487363"/>
          </a:xfrm>
        </p:spPr>
        <p:txBody>
          <a:bodyPr/>
          <a:lstStyle/>
          <a:p>
            <a:r>
              <a:rPr lang="en-US" altLang="en-US" sz="2400"/>
              <a:t>HAK DAN KEWAJIBAN PELAKSANA WASIAT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1" y="1219200"/>
            <a:ext cx="9142413" cy="51816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Mengurus penguburan pewaris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Melunasi hutang – hutang pewaris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Melakukan pengurusan harta warisan jika diperlukan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Menyegel harta warisan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Berkewajiban membuat pencatatan Boedel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Melaksanakan Testament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Menghadap dalam proses pengadilan jika ada perselisihan menyangkut harta waris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Membantu ahli waris melaksanakan pembagian Boedel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Mengajukan tagihan – tagihan yang diperlukan untuk mengurus harta warisan, sebagai bapak rumah tangga yang baik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Melaksanakan semua Legaat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Membuat pertanggungjawaban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Mendapat imbalan dari tugas – tugasnya</a:t>
            </a:r>
          </a:p>
        </p:txBody>
      </p:sp>
    </p:spTree>
    <p:extLst>
      <p:ext uri="{BB962C8B-B14F-4D97-AF65-F5344CB8AC3E}">
        <p14:creationId xmlns:p14="http://schemas.microsoft.com/office/powerpoint/2010/main" val="3573707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D7C542-783E-4D88-8E12-CC708B419FD3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588" y="457200"/>
            <a:ext cx="9142412" cy="5867400"/>
          </a:xfrm>
        </p:spPr>
        <p:txBody>
          <a:bodyPr/>
          <a:lstStyle/>
          <a:p>
            <a:pPr marL="609600" indent="-609600" algn="ctr">
              <a:buNone/>
            </a:pPr>
            <a:r>
              <a:rPr lang="en-US" altLang="en-US"/>
              <a:t>BERAKHIRNYA TUGAS PELAKSANA WASIAT</a:t>
            </a:r>
          </a:p>
          <a:p>
            <a:pPr marL="609600" indent="-609600">
              <a:buNone/>
            </a:pPr>
            <a:endParaRPr lang="en-US" altLang="en-US"/>
          </a:p>
          <a:p>
            <a:pPr marL="609600" indent="-609600">
              <a:buFontTx/>
              <a:buAutoNum type="arabicPeriod"/>
            </a:pPr>
            <a:r>
              <a:rPr lang="en-US" altLang="en-US"/>
              <a:t>Jika seluruh tugas telah selesai dilaksanakan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Pelaksana Testament tersebut meninggal </a:t>
            </a:r>
            <a:r>
              <a:rPr lang="en-US" altLang="en-US">
                <a:sym typeface="Wingdings" panose="05000000000000000000" pitchFamily="2" charset="2"/>
              </a:rPr>
              <a:t> </a:t>
            </a:r>
            <a:r>
              <a:rPr lang="en-US" altLang="en-US"/>
              <a:t>ps 1015 KUHPerdata. Tugas pribadi tidak dapat diwariskan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Dipecat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pemecatan terjadi jika ia lalai memenuhi kewajiban (ps 1022 KUHPerdata). Alasan – alasan pemecatan </a:t>
            </a:r>
            <a:r>
              <a:rPr lang="en-US" altLang="en-US" u="sng"/>
              <a:t>sama</a:t>
            </a:r>
            <a:r>
              <a:rPr lang="en-US" altLang="en-US"/>
              <a:t> dengan yang berlaku bagi seorang </a:t>
            </a:r>
            <a:r>
              <a:rPr lang="en-US" altLang="en-US" u="sng"/>
              <a:t>wali</a:t>
            </a:r>
          </a:p>
        </p:txBody>
      </p:sp>
    </p:spTree>
    <p:extLst>
      <p:ext uri="{BB962C8B-B14F-4D97-AF65-F5344CB8AC3E}">
        <p14:creationId xmlns:p14="http://schemas.microsoft.com/office/powerpoint/2010/main" val="2967334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BC0A39-11A6-4721-849E-B7440941B0D5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76400" y="533401"/>
            <a:ext cx="8915400" cy="563563"/>
          </a:xfrm>
        </p:spPr>
        <p:txBody>
          <a:bodyPr/>
          <a:lstStyle/>
          <a:p>
            <a:r>
              <a:rPr lang="en-US" altLang="en-US" sz="2800"/>
              <a:t>BEWINVOOEDER (PENGURUS HARTA WARISAN)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8915400" cy="4800600"/>
          </a:xfrm>
        </p:spPr>
        <p:txBody>
          <a:bodyPr/>
          <a:lstStyle/>
          <a:p>
            <a:r>
              <a:rPr lang="en-US" altLang="en-US"/>
              <a:t>Kadang – kadang disamping pelaksana wasiat perlu diangkat pengurus harta warisan</a:t>
            </a:r>
          </a:p>
          <a:p>
            <a:r>
              <a:rPr lang="en-US" altLang="en-US"/>
              <a:t>Pengangkatan oleh pewaris dapat dituangkan dalam testament </a:t>
            </a:r>
            <a:r>
              <a:rPr lang="en-US" altLang="en-US" u="sng"/>
              <a:t>atau</a:t>
            </a:r>
            <a:r>
              <a:rPr lang="en-US" altLang="en-US"/>
              <a:t> akta notaris khusus</a:t>
            </a:r>
          </a:p>
          <a:p>
            <a:r>
              <a:rPr lang="en-US" altLang="en-US"/>
              <a:t>Setiap </a:t>
            </a:r>
            <a:r>
              <a:rPr lang="en-US" altLang="en-US" u="sng"/>
              <a:t>orang</a:t>
            </a:r>
            <a:r>
              <a:rPr lang="en-US" altLang="en-US"/>
              <a:t> dapat diangkat sebagai </a:t>
            </a:r>
            <a:r>
              <a:rPr lang="en-US" altLang="en-US" i="1"/>
              <a:t>Bewinvooeder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 </a:t>
            </a:r>
            <a:r>
              <a:rPr lang="en-US" altLang="en-US"/>
              <a:t>dapat diangkat </a:t>
            </a:r>
            <a:r>
              <a:rPr lang="en-US" altLang="en-US" u="sng"/>
              <a:t>beberapa orang</a:t>
            </a:r>
            <a:r>
              <a:rPr lang="en-US" altLang="en-US"/>
              <a:t> maksudnya </a:t>
            </a:r>
            <a:r>
              <a:rPr lang="en-US" altLang="en-US" u="sng"/>
              <a:t>dapat bergantian</a:t>
            </a:r>
            <a:r>
              <a:rPr lang="en-US" altLang="en-US"/>
              <a:t> mengurus harta warisan.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Lihat ps 1020 KUHPerdata </a:t>
            </a:r>
            <a:r>
              <a:rPr lang="en-US" altLang="en-US">
                <a:sym typeface="Wingdings" panose="05000000000000000000" pitchFamily="2" charset="2"/>
              </a:rPr>
              <a:t> </a:t>
            </a:r>
            <a:r>
              <a:rPr lang="en-US" altLang="en-US"/>
              <a:t>jika berhalangan</a:t>
            </a:r>
          </a:p>
        </p:txBody>
      </p:sp>
    </p:spTree>
    <p:extLst>
      <p:ext uri="{BB962C8B-B14F-4D97-AF65-F5344CB8AC3E}">
        <p14:creationId xmlns:p14="http://schemas.microsoft.com/office/powerpoint/2010/main" val="635806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5720C8-DD3A-4B82-88ED-17BBC7ADB1D6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588" y="609600"/>
            <a:ext cx="9142412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Pengurus harta waris tidak dapat diwariskan (tidak beralih pada ahli warisnya)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tugas – tugas pengurus harta waris </a:t>
            </a:r>
            <a:r>
              <a:rPr lang="en-US" altLang="en-US" sz="2800" u="sng"/>
              <a:t>dapat</a:t>
            </a:r>
            <a:r>
              <a:rPr lang="en-US" altLang="en-US" sz="2800"/>
              <a:t> diperinci oleh pewaris mengenai </a:t>
            </a:r>
            <a:r>
              <a:rPr lang="en-US" altLang="en-US" sz="2800" u="sng"/>
              <a:t>cara</a:t>
            </a:r>
            <a:r>
              <a:rPr lang="en-US" altLang="en-US" sz="2800"/>
              <a:t> serta kewenangannya.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jika </a:t>
            </a:r>
            <a:r>
              <a:rPr lang="en-US" altLang="en-US" sz="2800" u="sng"/>
              <a:t>tidak</a:t>
            </a:r>
            <a:r>
              <a:rPr lang="en-US" altLang="en-US" sz="2800"/>
              <a:t> ditetapkan maka seorang pengurus harta waris harus berlaku sebagai bapak rumah tangga yang baik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Pengurus harta waris berhak atas upah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Kekuasaan pengurus harta waris berlaku pada pihak ke-III </a:t>
            </a:r>
            <a:r>
              <a:rPr lang="en-US" altLang="en-US" sz="2800">
                <a:sym typeface="Wingdings" panose="05000000000000000000" pitchFamily="2" charset="2"/>
              </a:rPr>
              <a:t> </a:t>
            </a:r>
            <a:r>
              <a:rPr lang="en-US" altLang="en-US" sz="2800"/>
              <a:t>tanpa harus diumumkan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Jika terdapat pengurus harta waris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maka ahli waris/Legataris tidak berhak mengurus warisan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ym typeface="Wingdings" panose="05000000000000000000" pitchFamily="2" charset="2"/>
              </a:rPr>
              <a:t>	</a:t>
            </a:r>
            <a:r>
              <a:rPr lang="en-US" altLang="en-US" sz="2800"/>
              <a:t> pengurusan dilakukan oleh pengurus warisan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10136047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92BCA-2BF2-4639-9AC3-956A1030833E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8915400" cy="5562600"/>
          </a:xfrm>
        </p:spPr>
        <p:txBody>
          <a:bodyPr/>
          <a:lstStyle/>
          <a:p>
            <a:pPr marL="609600" indent="-609600" algn="ctr">
              <a:buNone/>
            </a:pPr>
            <a:r>
              <a:rPr lang="en-US" altLang="en-US" b="1"/>
              <a:t>BERAKHIRNYA TUGAS </a:t>
            </a:r>
            <a:r>
              <a:rPr lang="en-US" altLang="en-US" b="1" i="1"/>
              <a:t>BEWINVOOEDER </a:t>
            </a:r>
            <a:r>
              <a:rPr lang="en-US" altLang="en-US" b="1"/>
              <a:t>(PENGURUS WARISAN)</a:t>
            </a:r>
          </a:p>
          <a:p>
            <a:pPr marL="609600" indent="-609600">
              <a:buNone/>
            </a:pPr>
            <a:endParaRPr lang="en-US" altLang="en-US"/>
          </a:p>
          <a:p>
            <a:pPr marL="609600" indent="-609600">
              <a:buFontTx/>
              <a:buAutoNum type="arabicPeriod"/>
            </a:pPr>
            <a:r>
              <a:rPr lang="en-US" altLang="en-US" sz="3600"/>
              <a:t>Meninggalnya ahli waris/Legataris yang hartanya ditaruh dibawah pengawasannya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3600"/>
              <a:t>Selesai tugas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3600"/>
              <a:t>Dicabut</a:t>
            </a:r>
          </a:p>
          <a:p>
            <a:pPr marL="609600" indent="-609600">
              <a:buNone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162569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BE8C29-CE3A-4EC4-BE78-D6D7ABD094A0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55750" y="381000"/>
            <a:ext cx="9080500" cy="60960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/>
              <a:t>HARTA PENINGGALAN TAK TERURUS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Pasal 1126 KUHPerdata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jika ada </a:t>
            </a:r>
            <a:r>
              <a:rPr lang="en-US" altLang="en-US" u="sng"/>
              <a:t>warisan terbuka</a:t>
            </a:r>
            <a:r>
              <a:rPr lang="en-US" altLang="en-US"/>
              <a:t> tidak seorangpun tampil sebagai ahli waris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atau semua ahli waris </a:t>
            </a:r>
            <a:r>
              <a:rPr lang="en-US" altLang="en-US" u="sng"/>
              <a:t>menolak</a:t>
            </a:r>
            <a:r>
              <a:rPr lang="en-US" altLang="en-US"/>
              <a:t> warisan maka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harta warisan menjadi “harta peninggalan tak terurus.”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Pasal 1127 KUHPerdata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balai harta peninggalan </a:t>
            </a:r>
            <a:r>
              <a:rPr lang="en-US" altLang="en-US" u="sng"/>
              <a:t>demi hukum</a:t>
            </a:r>
            <a:r>
              <a:rPr lang="en-US" altLang="en-US"/>
              <a:t> berkewajiban mengurus harta peninggalan tsb.</a:t>
            </a:r>
          </a:p>
        </p:txBody>
      </p:sp>
    </p:spTree>
    <p:extLst>
      <p:ext uri="{BB962C8B-B14F-4D97-AF65-F5344CB8AC3E}">
        <p14:creationId xmlns:p14="http://schemas.microsoft.com/office/powerpoint/2010/main" val="951939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4E778C-060A-4FC3-8229-1D04985163A4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05000" y="609600"/>
            <a:ext cx="8915400" cy="56388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600"/>
              <a:t>BALAI HARTA PENINGGALAN: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  <a:p>
            <a:pPr>
              <a:buFontTx/>
              <a:buChar char="-"/>
            </a:pPr>
            <a:r>
              <a:rPr lang="en-US" altLang="en-US" sz="3600"/>
              <a:t>Memberitahu secara tertulis pada kejaksaan.</a:t>
            </a:r>
          </a:p>
          <a:p>
            <a:pPr>
              <a:buFontTx/>
              <a:buChar char="-"/>
            </a:pPr>
            <a:r>
              <a:rPr lang="en-US" altLang="en-US" sz="3600"/>
              <a:t>Membuat pencatatan-pencatatan menyelesaikan hutang/piutang yang bersangkutan dengan harta waris</a:t>
            </a:r>
          </a:p>
          <a:p>
            <a:pPr>
              <a:buFontTx/>
              <a:buChar char="-"/>
            </a:pPr>
            <a:r>
              <a:rPr lang="en-US" altLang="en-US" sz="3600"/>
              <a:t>Melakukan segala sesuatu yang berkaitan dengan pengurusan harta warisan tersebut</a:t>
            </a:r>
          </a:p>
        </p:txBody>
      </p:sp>
    </p:spTree>
    <p:extLst>
      <p:ext uri="{BB962C8B-B14F-4D97-AF65-F5344CB8AC3E}">
        <p14:creationId xmlns:p14="http://schemas.microsoft.com/office/powerpoint/2010/main" val="688925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57C3F-F54B-4AE5-80AB-BAEC00C8FDDD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76400" y="685800"/>
            <a:ext cx="8839200" cy="5562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Cara Penyelesaian Harta Peninggalan Tak Terurus: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en-US" sz="2800"/>
              <a:t>Dalam hal ada perselisihan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tentang apakah warisan tsb dianggap tidak terurus/</a:t>
            </a:r>
            <a:r>
              <a:rPr lang="en-US" altLang="en-US" sz="2800" u="sng"/>
              <a:t>tidak</a:t>
            </a:r>
            <a:r>
              <a:rPr lang="en-US" altLang="en-US" sz="2800"/>
              <a:t>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maka: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/>
              <a:t>Pengadilan Negeri asal usul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/>
              <a:t>Jaksa memutuskan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en-US" sz="2800"/>
              <a:t>B.H.P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wajib menyegel, membuat daftar harta-harta tsb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en-US" sz="2800"/>
              <a:t>B.H.P tetap berusaha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memanggil melalui mass media untuk mencari ahli waris yg mungkin masih ada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altLang="en-US" sz="2800"/>
              <a:t>Lewat 3 tahun terhitung sejak terbukanya </a:t>
            </a:r>
            <a:r>
              <a:rPr lang="en-US" altLang="en-US" sz="2800" u="sng"/>
              <a:t>warisan</a:t>
            </a:r>
            <a:r>
              <a:rPr lang="en-US" altLang="en-US" sz="2800"/>
              <a:t>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ahli waris tidak ada </a:t>
            </a:r>
            <a:r>
              <a:rPr lang="en-US" altLang="en-US" sz="2800">
                <a:sym typeface="Wingdings" panose="05000000000000000000" pitchFamily="2" charset="2"/>
              </a:rPr>
              <a:t></a:t>
            </a:r>
            <a:r>
              <a:rPr lang="en-US" altLang="en-US" sz="2800"/>
              <a:t> maka harta warisan tsb jatuh pada </a:t>
            </a:r>
            <a:r>
              <a:rPr lang="en-US" altLang="en-US" sz="2800" u="sng"/>
              <a:t>NEGARA</a:t>
            </a:r>
            <a:r>
              <a:rPr lang="en-US" altLang="en-US" sz="2800"/>
              <a:t> (ps. 1129 KUHPerdata)</a:t>
            </a:r>
          </a:p>
        </p:txBody>
      </p:sp>
    </p:spTree>
    <p:extLst>
      <p:ext uri="{BB962C8B-B14F-4D97-AF65-F5344CB8AC3E}">
        <p14:creationId xmlns:p14="http://schemas.microsoft.com/office/powerpoint/2010/main" val="623228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560388"/>
            <a:ext cx="87630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/>
              <a:t>3. ISI SURAT WASIAT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638300" y="1196975"/>
            <a:ext cx="8915400" cy="492918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Isi surat wasiat berupa: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/>
              <a:t>a. Erfstelling </a:t>
            </a:r>
            <a:r>
              <a:rPr lang="en-US" smtClean="0">
                <a:cs typeface="Arial" charset="0"/>
              </a:rPr>
              <a:t>→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cs typeface="Arial" charset="0"/>
              </a:rPr>
              <a:t>	</a:t>
            </a:r>
            <a:r>
              <a:rPr lang="en-US" i="1">
                <a:cs typeface="Arial" charset="0"/>
              </a:rPr>
              <a:t>Testamentair Efgenaam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i="1">
                <a:cs typeface="Arial" charset="0"/>
              </a:rPr>
              <a:t>	Keadaannya sama dengan ahli waris menurut UU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mtClean="0">
                <a:cs typeface="Arial" charset="0"/>
              </a:rPr>
              <a:t>b.</a:t>
            </a:r>
            <a:r>
              <a:rPr lang="en-US">
                <a:cs typeface="Arial" charset="0"/>
              </a:rPr>
              <a:t> </a:t>
            </a:r>
            <a:r>
              <a:rPr lang="en-US" smtClean="0">
                <a:cs typeface="Arial" charset="0"/>
              </a:rPr>
              <a:t>Legaat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cs typeface="Arial" charset="0"/>
              </a:rPr>
              <a:t>	</a:t>
            </a:r>
            <a:r>
              <a:rPr lang="en-US" i="1">
                <a:cs typeface="Arial" charset="0"/>
              </a:rPr>
              <a:t>Ps. 957 KUHPerdata</a:t>
            </a:r>
            <a:endParaRPr lang="en-US" i="1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092FBA-50DF-4B6E-8A2D-78CA7EB99F73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511675" y="1700214"/>
            <a:ext cx="6337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>
                <a:latin typeface="Arial" panose="020B0604020202020204" pitchFamily="34" charset="0"/>
              </a:rPr>
              <a:t>penunjukan seseorang/beberapa orang menjadi ahli waris yang akan mendapat seluruh atau sebagian dari harta peninggalan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784476" y="2276476"/>
            <a:ext cx="288925" cy="576263"/>
          </a:xfrm>
          <a:prstGeom prst="downArrow">
            <a:avLst>
              <a:gd name="adj1" fmla="val 50000"/>
              <a:gd name="adj2" fmla="val 4986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784476" y="3213100"/>
            <a:ext cx="214313" cy="431800"/>
          </a:xfrm>
          <a:prstGeom prst="downArrow">
            <a:avLst>
              <a:gd name="adj1" fmla="val 50000"/>
              <a:gd name="adj2" fmla="val 50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43476" y="4437064"/>
            <a:ext cx="568801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Pemberian terhadap seseorang berupa: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en-US" altLang="en-US">
                <a:latin typeface="Arial" panose="020B0604020202020204" pitchFamily="34" charset="0"/>
              </a:rPr>
              <a:t>Satu/beberapa benda tertentu</a:t>
            </a:r>
          </a:p>
          <a:p>
            <a:pPr eaLnBrk="1" hangingPunct="1">
              <a:buFontTx/>
              <a:buAutoNum type="arabicPeriod"/>
            </a:pPr>
            <a:r>
              <a:rPr lang="en-US" altLang="en-US">
                <a:latin typeface="Arial" panose="020B0604020202020204" pitchFamily="34" charset="0"/>
              </a:rPr>
              <a:t>Seluruh benda dari suatu jenis misal “benda 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	bergerak”</a:t>
            </a:r>
          </a:p>
          <a:p>
            <a:pPr eaLnBrk="1" hangingPunct="1">
              <a:buFontTx/>
              <a:buAutoNum type="arabicPeriod" startAt="3"/>
            </a:pPr>
            <a:r>
              <a:rPr lang="en-US" altLang="en-US">
                <a:latin typeface="Arial" panose="020B0604020202020204" pitchFamily="34" charset="0"/>
              </a:rPr>
              <a:t>Hak untuk memungut hasil seluruh/sebagian harta 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	warisan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566989" y="4941889"/>
            <a:ext cx="217487" cy="503237"/>
          </a:xfrm>
          <a:prstGeom prst="downArrow">
            <a:avLst>
              <a:gd name="adj1" fmla="val 50000"/>
              <a:gd name="adj2" fmla="val 5784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7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58925" y="836613"/>
            <a:ext cx="8915400" cy="56880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Isi testament </a:t>
            </a:r>
            <a:r>
              <a:rPr lang="en-US">
                <a:cs typeface="Arial" charset="0"/>
              </a:rPr>
              <a:t>→</a:t>
            </a:r>
            <a:r>
              <a:rPr lang="en-US"/>
              <a:t> pernyataan kehendak </a:t>
            </a:r>
            <a:r>
              <a:rPr lang="en-US">
                <a:cs typeface="Arial" charset="0"/>
              </a:rPr>
              <a:t>→</a:t>
            </a:r>
            <a:r>
              <a:rPr lang="en-US"/>
              <a:t> tindakan sepihak.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Artinya </a:t>
            </a:r>
            <a:r>
              <a:rPr lang="en-US">
                <a:cs typeface="Arial" charset="0"/>
              </a:rPr>
              <a:t>→</a:t>
            </a:r>
            <a:r>
              <a:rPr lang="en-US"/>
              <a:t> menimbulkan perikatan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Beda dengan perjanjian </a:t>
            </a:r>
            <a:r>
              <a:rPr lang="en-US">
                <a:cs typeface="Arial" charset="0"/>
              </a:rPr>
              <a:t>→</a:t>
            </a:r>
            <a:r>
              <a:rPr lang="en-US"/>
              <a:t> dalam perjanjian </a:t>
            </a:r>
            <a:r>
              <a:rPr lang="en-US">
                <a:cs typeface="Arial" charset="0"/>
              </a:rPr>
              <a:t>→</a:t>
            </a:r>
            <a:r>
              <a:rPr lang="en-US"/>
              <a:t> diisyaratkan kata sepakat, artinya ada 2 kehendak dari 2 pernyataan kehendak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Dalam testament </a:t>
            </a:r>
            <a:r>
              <a:rPr lang="en-US">
                <a:cs typeface="Arial" charset="0"/>
              </a:rPr>
              <a:t>→</a:t>
            </a:r>
            <a:r>
              <a:rPr lang="en-US"/>
              <a:t> pernyataan tersebut </a:t>
            </a:r>
            <a:r>
              <a:rPr lang="en-US">
                <a:cs typeface="Arial" charset="0"/>
              </a:rPr>
              <a:t>→</a:t>
            </a:r>
            <a:r>
              <a:rPr lang="en-US"/>
              <a:t> berupa “apa yang akan terjadi setelah si pembuat testament meninggal”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Berlakunya testament </a:t>
            </a:r>
            <a:r>
              <a:rPr lang="en-US">
                <a:cs typeface="Arial" charset="0"/>
              </a:rPr>
              <a:t>→</a:t>
            </a:r>
            <a:r>
              <a:rPr lang="en-US"/>
              <a:t> setelah si pembuat meninggal dunia 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457B8E-448D-45EC-ACE2-50DD09AF6F4A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grpSp>
        <p:nvGrpSpPr>
          <p:cNvPr id="7172" name="Group 17"/>
          <p:cNvGrpSpPr>
            <a:grpSpLocks/>
          </p:cNvGrpSpPr>
          <p:nvPr/>
        </p:nvGrpSpPr>
        <p:grpSpPr bwMode="auto">
          <a:xfrm>
            <a:off x="2063750" y="620713"/>
            <a:ext cx="8281988" cy="2665412"/>
            <a:chOff x="398" y="436"/>
            <a:chExt cx="4808" cy="1679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398" y="890"/>
              <a:ext cx="953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Perbedaan</a:t>
              </a: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1895" y="482"/>
              <a:ext cx="95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Legaat</a:t>
              </a:r>
            </a:p>
          </p:txBody>
        </p:sp>
        <p:sp>
          <p:nvSpPr>
            <p:cNvPr id="7175" name="Rectangle 8"/>
            <p:cNvSpPr>
              <a:spLocks noChangeArrowheads="1"/>
            </p:cNvSpPr>
            <p:nvPr/>
          </p:nvSpPr>
          <p:spPr bwMode="auto">
            <a:xfrm>
              <a:off x="3301" y="436"/>
              <a:ext cx="190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Hanya punya Hak Tagihan</a:t>
              </a:r>
            </a:p>
          </p:txBody>
        </p:sp>
        <p:sp>
          <p:nvSpPr>
            <p:cNvPr id="7176" name="Line 11"/>
            <p:cNvSpPr>
              <a:spLocks noChangeShapeType="1"/>
            </p:cNvSpPr>
            <p:nvPr/>
          </p:nvSpPr>
          <p:spPr bwMode="auto">
            <a:xfrm>
              <a:off x="2848" y="618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7177" name="Rectangle 7"/>
            <p:cNvSpPr>
              <a:spLocks noChangeArrowheads="1"/>
            </p:cNvSpPr>
            <p:nvPr/>
          </p:nvSpPr>
          <p:spPr bwMode="auto">
            <a:xfrm>
              <a:off x="1895" y="1343"/>
              <a:ext cx="953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Erfstelling</a:t>
              </a:r>
            </a:p>
          </p:txBody>
        </p:sp>
        <p:sp>
          <p:nvSpPr>
            <p:cNvPr id="7178" name="Rectangle 9"/>
            <p:cNvSpPr>
              <a:spLocks noChangeArrowheads="1"/>
            </p:cNvSpPr>
            <p:nvPr/>
          </p:nvSpPr>
          <p:spPr bwMode="auto">
            <a:xfrm>
              <a:off x="3301" y="1026"/>
              <a:ext cx="154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Berhak atas aktiva</a:t>
              </a:r>
            </a:p>
          </p:txBody>
        </p:sp>
        <p:sp>
          <p:nvSpPr>
            <p:cNvPr id="7179" name="Rectangle 10"/>
            <p:cNvSpPr>
              <a:spLocks noChangeArrowheads="1"/>
            </p:cNvSpPr>
            <p:nvPr/>
          </p:nvSpPr>
          <p:spPr bwMode="auto">
            <a:xfrm>
              <a:off x="3301" y="1661"/>
              <a:ext cx="1542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Arial" panose="020B0604020202020204" pitchFamily="34" charset="0"/>
                </a:rPr>
                <a:t>Menanggung passive</a:t>
              </a:r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 flipV="1">
              <a:off x="2848" y="1207"/>
              <a:ext cx="453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2848" y="1524"/>
              <a:ext cx="453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 flipV="1">
              <a:off x="1351" y="618"/>
              <a:ext cx="544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1351" y="1071"/>
              <a:ext cx="544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9312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300" y="381001"/>
            <a:ext cx="8915400" cy="10207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/>
              <a:t>4. SYARAT-SYARAT UNTUK MEMBUAT WASIAT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341438"/>
            <a:ext cx="8915400" cy="511175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110000"/>
              </a:lnSpc>
              <a:buFontTx/>
              <a:buAutoNum type="arabicPeriod"/>
              <a:defRPr/>
            </a:pPr>
            <a:r>
              <a:rPr lang="en-US"/>
              <a:t>Para pihak;	dewasa – 18 tahun </a:t>
            </a:r>
            <a:r>
              <a:rPr lang="en-US">
                <a:cs typeface="Arial" charset="0"/>
              </a:rPr>
              <a:t>→</a:t>
            </a:r>
            <a:r>
              <a:rPr lang="en-US"/>
              <a:t> ps 397 KUHPerdata</a:t>
            </a:r>
          </a:p>
          <a:p>
            <a:pPr marL="533400" indent="-533400">
              <a:lnSpc>
                <a:spcPct val="110000"/>
              </a:lnSpc>
              <a:buNone/>
              <a:defRPr/>
            </a:pPr>
            <a:r>
              <a:rPr lang="en-US"/>
              <a:t>			cakap bertindak </a:t>
            </a:r>
            <a:r>
              <a:rPr lang="en-US">
                <a:cs typeface="Arial" charset="0"/>
              </a:rPr>
              <a:t>→</a:t>
            </a:r>
            <a:r>
              <a:rPr lang="en-US"/>
              <a:t> ps 896 KUHPerdata</a:t>
            </a:r>
          </a:p>
          <a:p>
            <a:pPr marL="533400" indent="-533400">
              <a:lnSpc>
                <a:spcPct val="110000"/>
              </a:lnSpc>
              <a:buClr>
                <a:schemeClr val="tx1"/>
              </a:buClr>
              <a:buFontTx/>
              <a:buAutoNum type="arabicPeriod" startAt="2"/>
              <a:defRPr/>
            </a:pPr>
            <a:r>
              <a:rPr lang="en-US"/>
              <a:t>Akal sehat	</a:t>
            </a:r>
            <a:r>
              <a:rPr lang="en-US">
                <a:cs typeface="Arial" charset="0"/>
              </a:rPr>
              <a:t>→</a:t>
            </a:r>
            <a:r>
              <a:rPr lang="en-US"/>
              <a:t> ps 895 KUHPerdata</a:t>
            </a:r>
          </a:p>
          <a:p>
            <a:pPr marL="533400" indent="-533400">
              <a:lnSpc>
                <a:spcPct val="110000"/>
              </a:lnSpc>
              <a:buClr>
                <a:schemeClr val="tx1"/>
              </a:buClr>
              <a:buFontTx/>
              <a:buAutoNum type="arabicPeriod" startAt="3"/>
              <a:defRPr/>
            </a:pPr>
            <a:r>
              <a:rPr lang="en-US"/>
              <a:t>Tidak dalam pengampuan </a:t>
            </a:r>
            <a:r>
              <a:rPr lang="en-US">
                <a:cs typeface="Arial" charset="0"/>
              </a:rPr>
              <a:t>→</a:t>
            </a:r>
            <a:r>
              <a:rPr lang="en-US"/>
              <a:t> ps 506, 452 KUHPerdata, dst</a:t>
            </a:r>
          </a:p>
          <a:p>
            <a:pPr marL="533400" indent="-533400">
              <a:lnSpc>
                <a:spcPct val="110000"/>
              </a:lnSpc>
              <a:buClr>
                <a:schemeClr val="tx1"/>
              </a:buClr>
              <a:buFontTx/>
              <a:buAutoNum type="arabicPeriod" startAt="3"/>
              <a:defRPr/>
            </a:pPr>
            <a:r>
              <a:rPr lang="en-US"/>
              <a:t>Tidak ada unsur;	- penipuan</a:t>
            </a:r>
          </a:p>
          <a:p>
            <a:pPr marL="533400" indent="-533400">
              <a:lnSpc>
                <a:spcPct val="110000"/>
              </a:lnSpc>
              <a:buNone/>
              <a:defRPr/>
            </a:pPr>
            <a:r>
              <a:rPr lang="en-US"/>
              <a:t>				- kekhilafan	  ps 893 KUHPerdata. dst</a:t>
            </a:r>
          </a:p>
          <a:p>
            <a:pPr marL="533400" indent="-533400">
              <a:lnSpc>
                <a:spcPct val="110000"/>
              </a:lnSpc>
              <a:buNone/>
              <a:defRPr/>
            </a:pPr>
            <a:r>
              <a:rPr lang="en-US"/>
              <a:t>				- paksaan</a:t>
            </a:r>
          </a:p>
          <a:p>
            <a:pPr marL="533400" indent="-533400">
              <a:lnSpc>
                <a:spcPct val="110000"/>
              </a:lnSpc>
              <a:buClr>
                <a:schemeClr val="tx1"/>
              </a:buClr>
              <a:buFontTx/>
              <a:buAutoNum type="arabicPeriod" startAt="5"/>
              <a:defRPr/>
            </a:pPr>
            <a:r>
              <a:rPr lang="en-US"/>
              <a:t>Isi harus jelas; tidak bertentangan dengan keasusilaan </a:t>
            </a:r>
          </a:p>
          <a:p>
            <a:pPr marL="533400" indent="-533400">
              <a:lnSpc>
                <a:spcPct val="110000"/>
              </a:lnSpc>
              <a:buClr>
                <a:schemeClr val="tx1"/>
              </a:buClr>
              <a:buNone/>
              <a:defRPr/>
            </a:pPr>
            <a:r>
              <a:rPr lang="en-US">
                <a:cs typeface="Arial" charset="0"/>
              </a:rPr>
              <a:t>	→</a:t>
            </a:r>
            <a:r>
              <a:rPr lang="en-US"/>
              <a:t> ps 888 KUHPerdata</a:t>
            </a:r>
          </a:p>
          <a:p>
            <a:pPr marL="533400" indent="-533400">
              <a:lnSpc>
                <a:spcPct val="110000"/>
              </a:lnSpc>
              <a:buNone/>
              <a:defRPr/>
            </a:pPr>
            <a:endParaRPr lang="en-US"/>
          </a:p>
          <a:p>
            <a:pPr marL="533400" indent="-533400">
              <a:lnSpc>
                <a:spcPct val="110000"/>
              </a:lnSpc>
              <a:buNone/>
              <a:defRPr/>
            </a:pPr>
            <a:r>
              <a:rPr lang="en-US"/>
              <a:t>Ciri Testament </a:t>
            </a:r>
            <a:r>
              <a:rPr lang="en-US">
                <a:cs typeface="Arial" charset="0"/>
              </a:rPr>
              <a:t>→</a:t>
            </a:r>
            <a:r>
              <a:rPr lang="en-US"/>
              <a:t> PITLO </a:t>
            </a:r>
            <a:r>
              <a:rPr lang="en-US">
                <a:cs typeface="Arial" charset="0"/>
              </a:rPr>
              <a:t>→</a:t>
            </a:r>
            <a:r>
              <a:rPr lang="en-US"/>
              <a:t> ciri pokok dari testament bukan pada unsur tindakan sepihak </a:t>
            </a:r>
            <a:r>
              <a:rPr lang="en-US">
                <a:cs typeface="Arial" charset="0"/>
              </a:rPr>
              <a:t>→</a:t>
            </a:r>
            <a:r>
              <a:rPr lang="en-US"/>
              <a:t> tetapi pada unsur dapat ditarik kembali kepersyaratan kehendak secara sepihak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9BED0D-5EA5-45F3-A227-EBA7119928FF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7" name="AutoShape 4"/>
          <p:cNvSpPr>
            <a:spLocks/>
          </p:cNvSpPr>
          <p:nvPr/>
        </p:nvSpPr>
        <p:spPr bwMode="auto">
          <a:xfrm>
            <a:off x="5808664" y="3141663"/>
            <a:ext cx="504825" cy="863600"/>
          </a:xfrm>
          <a:prstGeom prst="rightBrace">
            <a:avLst>
              <a:gd name="adj1" fmla="val 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80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560388"/>
            <a:ext cx="8763000" cy="55245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/>
              <a:t>5. PENGARUH PAKSAAN, KEKHILAFAN, DAN PENIPUAN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125539"/>
            <a:ext cx="8915400" cy="51831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F13B35-F181-4069-9C98-4B96CFAD227A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4079876" y="1557338"/>
            <a:ext cx="16557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Arial" panose="020B0604020202020204" pitchFamily="34" charset="0"/>
              </a:rPr>
              <a:t>Paksaan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416050" y="2636838"/>
            <a:ext cx="2160588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Pengaruh paksaan, </a:t>
            </a:r>
          </a:p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kekhilafan, </a:t>
            </a:r>
          </a:p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dan penipuan</a:t>
            </a: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6383339" y="1196975"/>
            <a:ext cx="15843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Fisik </a:t>
            </a: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6383338" y="1916113"/>
            <a:ext cx="201771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Arial" panose="020B0604020202020204" pitchFamily="34" charset="0"/>
              </a:rPr>
              <a:t>Psikis / Batin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4008439" y="3068638"/>
            <a:ext cx="19446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Arial" panose="020B0604020202020204" pitchFamily="34" charset="0"/>
              </a:rPr>
              <a:t>Kekhilafan</a:t>
            </a:r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6383338" y="2997201"/>
            <a:ext cx="396081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Gambaran keliru baik mengenai </a:t>
            </a:r>
          </a:p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barang maupun orang</a:t>
            </a:r>
          </a:p>
        </p:txBody>
      </p:sp>
      <p:sp>
        <p:nvSpPr>
          <p:cNvPr id="9227" name="Rectangle 12"/>
          <p:cNvSpPr>
            <a:spLocks noChangeArrowheads="1"/>
          </p:cNvSpPr>
          <p:nvPr/>
        </p:nvSpPr>
        <p:spPr bwMode="auto">
          <a:xfrm>
            <a:off x="4151314" y="4652964"/>
            <a:ext cx="17287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Arial" panose="020B0604020202020204" pitchFamily="34" charset="0"/>
              </a:rPr>
              <a:t>Penipuan</a:t>
            </a:r>
          </a:p>
        </p:txBody>
      </p:sp>
      <p:sp>
        <p:nvSpPr>
          <p:cNvPr id="9228" name="Rectangle 13"/>
          <p:cNvSpPr>
            <a:spLocks noChangeArrowheads="1"/>
          </p:cNvSpPr>
          <p:nvPr/>
        </p:nvSpPr>
        <p:spPr bwMode="auto">
          <a:xfrm>
            <a:off x="6313489" y="4365626"/>
            <a:ext cx="43910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Rangkaian kebohongan yg dimaksud </a:t>
            </a:r>
          </a:p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untuk menjerumuskan seorang </a:t>
            </a:r>
          </a:p>
          <a:p>
            <a:pPr eaLnBrk="1" hangingPunct="1"/>
            <a:r>
              <a:rPr lang="en-US" altLang="en-US" sz="2000">
                <a:latin typeface="Arial" panose="020B0604020202020204" pitchFamily="34" charset="0"/>
              </a:rPr>
              <a:t>dalam kerugian</a:t>
            </a:r>
          </a:p>
        </p:txBody>
      </p:sp>
      <p:sp>
        <p:nvSpPr>
          <p:cNvPr id="9229" name="Line 14"/>
          <p:cNvSpPr>
            <a:spLocks noChangeShapeType="1"/>
          </p:cNvSpPr>
          <p:nvPr/>
        </p:nvSpPr>
        <p:spPr bwMode="auto">
          <a:xfrm>
            <a:off x="3719513" y="1844676"/>
            <a:ext cx="0" cy="309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0" name="Line 15"/>
          <p:cNvSpPr>
            <a:spLocks noChangeShapeType="1"/>
          </p:cNvSpPr>
          <p:nvPr/>
        </p:nvSpPr>
        <p:spPr bwMode="auto">
          <a:xfrm>
            <a:off x="3217863" y="3357563"/>
            <a:ext cx="933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1" name="Line 16"/>
          <p:cNvSpPr>
            <a:spLocks noChangeShapeType="1"/>
          </p:cNvSpPr>
          <p:nvPr/>
        </p:nvSpPr>
        <p:spPr bwMode="auto">
          <a:xfrm>
            <a:off x="3719513" y="494188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2" name="Line 17"/>
          <p:cNvSpPr>
            <a:spLocks noChangeShapeType="1"/>
          </p:cNvSpPr>
          <p:nvPr/>
        </p:nvSpPr>
        <p:spPr bwMode="auto">
          <a:xfrm>
            <a:off x="3719514" y="18446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3" name="Line 18"/>
          <p:cNvSpPr>
            <a:spLocks noChangeShapeType="1"/>
          </p:cNvSpPr>
          <p:nvPr/>
        </p:nvSpPr>
        <p:spPr bwMode="auto">
          <a:xfrm flipV="1">
            <a:off x="5664200" y="1412875"/>
            <a:ext cx="7191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4" name="Line 19"/>
          <p:cNvSpPr>
            <a:spLocks noChangeShapeType="1"/>
          </p:cNvSpPr>
          <p:nvPr/>
        </p:nvSpPr>
        <p:spPr bwMode="auto">
          <a:xfrm>
            <a:off x="5664200" y="1844676"/>
            <a:ext cx="7191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5" name="Line 20"/>
          <p:cNvSpPr>
            <a:spLocks noChangeShapeType="1"/>
          </p:cNvSpPr>
          <p:nvPr/>
        </p:nvSpPr>
        <p:spPr bwMode="auto">
          <a:xfrm>
            <a:off x="5735638" y="33575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36" name="Line 21"/>
          <p:cNvSpPr>
            <a:spLocks noChangeShapeType="1"/>
          </p:cNvSpPr>
          <p:nvPr/>
        </p:nvSpPr>
        <p:spPr bwMode="auto">
          <a:xfrm>
            <a:off x="5808664" y="50133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9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560388"/>
            <a:ext cx="87630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/>
              <a:t>6. PENAFSIRAN TESTAMENT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638300" y="1196976"/>
            <a:ext cx="8915400" cy="52562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70C1040-08BB-43E3-BE0D-19EB3E40F656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487489" y="3284538"/>
            <a:ext cx="13684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Penafsiran </a:t>
            </a:r>
          </a:p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Testament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4367213" y="1196976"/>
            <a:ext cx="56880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u="sng">
                <a:latin typeface="Arial" panose="020B0604020202020204" pitchFamily="34" charset="0"/>
              </a:rPr>
              <a:t>Umum</a:t>
            </a:r>
            <a:r>
              <a:rPr lang="en-US" altLang="en-US">
                <a:latin typeface="Arial" panose="020B0604020202020204" pitchFamily="34" charset="0"/>
              </a:rPr>
              <a:t> → jika ada kata-kata dalam Testament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cukup jelas, pelaksanaanya tidak boleh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menyimpang (ps 885 KUHPerdata)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Ps 886 KUHPerdata → jika menimbulkan penafsiran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beraneka ragam harus diselidiki maksud dari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latin typeface="Arial" panose="020B0604020202020204" pitchFamily="34" charset="0"/>
              </a:rPr>
              <a:t>pembuat wasiat</a:t>
            </a:r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4367213" y="3429000"/>
            <a:ext cx="633730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u="sng">
                <a:latin typeface="Arial" panose="020B0604020202020204" pitchFamily="34" charset="0"/>
              </a:rPr>
              <a:t>Khusus</a:t>
            </a:r>
            <a:r>
              <a:rPr lang="en-US" altLang="en-US">
                <a:latin typeface="Arial" panose="020B0604020202020204" pitchFamily="34" charset="0"/>
              </a:rPr>
              <a:t> → wasiat tertentu:</a:t>
            </a:r>
          </a:p>
          <a:p>
            <a:pPr eaLnBrk="1" hangingPunct="1">
              <a:lnSpc>
                <a:spcPct val="110000"/>
              </a:lnSpc>
              <a:buFontTx/>
              <a:buAutoNum type="arabicPeriod"/>
            </a:pPr>
            <a:r>
              <a:rPr lang="en-US" altLang="en-US">
                <a:latin typeface="Arial" panose="020B0604020202020204" pitchFamily="34" charset="0"/>
              </a:rPr>
              <a:t>Ps 877 KUHPerdata → kepentingan keluarga terdekat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>
                <a:latin typeface="Arial" panose="020B0604020202020204" pitchFamily="34" charset="0"/>
              </a:rPr>
              <a:t>	→ seluruh AW menurut UU</a:t>
            </a:r>
          </a:p>
          <a:p>
            <a:pPr eaLnBrk="1" hangingPunct="1">
              <a:lnSpc>
                <a:spcPct val="110000"/>
              </a:lnSpc>
              <a:buFontTx/>
              <a:buAutoNum type="arabicPeriod" startAt="2"/>
            </a:pPr>
            <a:r>
              <a:rPr lang="en-US" altLang="en-US">
                <a:latin typeface="Arial" panose="020B0604020202020204" pitchFamily="34" charset="0"/>
              </a:rPr>
              <a:t>Ps 878 KUHPerdata → fakir miskin → seluruh fakir miskin</a:t>
            </a:r>
          </a:p>
          <a:p>
            <a:pPr eaLnBrk="1" hangingPunct="1">
              <a:lnSpc>
                <a:spcPct val="110000"/>
              </a:lnSpc>
              <a:buFontTx/>
              <a:buAutoNum type="arabicPeriod" startAt="3"/>
            </a:pPr>
            <a:r>
              <a:rPr lang="en-US" altLang="en-US">
                <a:latin typeface="Arial" panose="020B0604020202020204" pitchFamily="34" charset="0"/>
              </a:rPr>
              <a:t>Ps 962 KUHPerdata → hibah untuk kepentingan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>
                <a:latin typeface="Arial" panose="020B0604020202020204" pitchFamily="34" charset="0"/>
              </a:rPr>
              <a:t>	beberapa orang → hibah dengan beban.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>
                <a:latin typeface="Arial" panose="020B0604020202020204" pitchFamily="34" charset="0"/>
              </a:rPr>
              <a:t>	Yg diberi beban/last harus melaksanakan kewajibannya</a:t>
            </a:r>
          </a:p>
          <a:p>
            <a:pPr eaLnBrk="1" hangingPunct="1">
              <a:lnSpc>
                <a:spcPct val="110000"/>
              </a:lnSpc>
              <a:buFontTx/>
              <a:buAutoNum type="arabicPeriod" startAt="4"/>
            </a:pPr>
            <a:r>
              <a:rPr lang="en-US" altLang="en-US">
                <a:latin typeface="Arial" panose="020B0604020202020204" pitchFamily="34" charset="0"/>
              </a:rPr>
              <a:t>Ps 971 KUHPerdata → testament untuk kreditur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>
                <a:latin typeface="Arial" panose="020B0604020202020204" pitchFamily="34" charset="0"/>
              </a:rPr>
              <a:t>	tidak berarti: hutang dilunasi</a:t>
            </a:r>
          </a:p>
        </p:txBody>
      </p:sp>
      <p:grpSp>
        <p:nvGrpSpPr>
          <p:cNvPr id="10248" name="Group 11"/>
          <p:cNvGrpSpPr>
            <a:grpSpLocks/>
          </p:cNvGrpSpPr>
          <p:nvPr/>
        </p:nvGrpSpPr>
        <p:grpSpPr bwMode="auto">
          <a:xfrm>
            <a:off x="2928938" y="2133601"/>
            <a:ext cx="1149350" cy="2951163"/>
            <a:chOff x="1215" y="1344"/>
            <a:chExt cx="725" cy="1859"/>
          </a:xfrm>
        </p:grpSpPr>
        <p:sp>
          <p:nvSpPr>
            <p:cNvPr id="10249" name="Line 7"/>
            <p:cNvSpPr>
              <a:spLocks noChangeShapeType="1"/>
            </p:cNvSpPr>
            <p:nvPr/>
          </p:nvSpPr>
          <p:spPr bwMode="auto">
            <a:xfrm>
              <a:off x="1578" y="1344"/>
              <a:ext cx="0" cy="18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0250" name="Line 8"/>
            <p:cNvSpPr>
              <a:spLocks noChangeShapeType="1"/>
            </p:cNvSpPr>
            <p:nvPr/>
          </p:nvSpPr>
          <p:spPr bwMode="auto">
            <a:xfrm>
              <a:off x="1578" y="1344"/>
              <a:ext cx="3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0251" name="Line 9"/>
            <p:cNvSpPr>
              <a:spLocks noChangeShapeType="1"/>
            </p:cNvSpPr>
            <p:nvPr/>
          </p:nvSpPr>
          <p:spPr bwMode="auto">
            <a:xfrm>
              <a:off x="1578" y="3203"/>
              <a:ext cx="3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0252" name="Line 10"/>
            <p:cNvSpPr>
              <a:spLocks noChangeShapeType="1"/>
            </p:cNvSpPr>
            <p:nvPr/>
          </p:nvSpPr>
          <p:spPr bwMode="auto">
            <a:xfrm>
              <a:off x="1215" y="225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16113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2061</Words>
  <Application>Microsoft Office PowerPoint</Application>
  <PresentationFormat>Widescreen</PresentationFormat>
  <Paragraphs>499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Tahoma</vt:lpstr>
      <vt:lpstr>Trebuchet MS</vt:lpstr>
      <vt:lpstr>Wingdings</vt:lpstr>
      <vt:lpstr>Wingdings 3</vt:lpstr>
      <vt:lpstr>Facet</vt:lpstr>
      <vt:lpstr>WASIAT</vt:lpstr>
      <vt:lpstr>Pewarisan Berdasarkan Testament (Wasiat)</vt:lpstr>
      <vt:lpstr>1. ARTI SURAT WASIAT (TESTAMENT)</vt:lpstr>
      <vt:lpstr>2. UNSUR-UNSUR WASIAT(TESTAMENT) </vt:lpstr>
      <vt:lpstr>3. ISI SURAT WASIAT</vt:lpstr>
      <vt:lpstr>PowerPoint Presentation</vt:lpstr>
      <vt:lpstr>4. SYARAT-SYARAT UNTUK MEMBUAT WASIAT</vt:lpstr>
      <vt:lpstr>5. PENGARUH PAKSAAN, KEKHILAFAN, DAN PENIPUAN</vt:lpstr>
      <vt:lpstr>6. PENAFSIRAN TESTAMENT</vt:lpstr>
      <vt:lpstr>PowerPoint Presentation</vt:lpstr>
      <vt:lpstr>7. BENTUK-BENTUK TESTAMENT</vt:lpstr>
      <vt:lpstr>PowerPoint Presentation</vt:lpstr>
      <vt:lpstr>PowerPoint Presentation</vt:lpstr>
      <vt:lpstr>PowerPoint Presentation</vt:lpstr>
      <vt:lpstr>8. PEMBATASAN THD ASAS KEBEBASAN PEWARIS (PEMBUAT TESTAMENT)</vt:lpstr>
      <vt:lpstr>PowerPoint Presentation</vt:lpstr>
      <vt:lpstr>PowerPoint Presentation</vt:lpstr>
      <vt:lpstr>PowerPoint Presentation</vt:lpstr>
      <vt:lpstr>9. PENCABUTAN KEMBALI TESTAMENT</vt:lpstr>
      <vt:lpstr>PowerPoint Presentation</vt:lpstr>
      <vt:lpstr>A. LARANGAN YANG BERSIFAT UMUM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LARANGAN YANG BERSIFAT KHUSUS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PELAKSANAAN   SURAT WASIAT</vt:lpstr>
      <vt:lpstr>PowerPoint Presentation</vt:lpstr>
      <vt:lpstr>HAK DAN KEWAJIBAN PELAKSANA WASIAT</vt:lpstr>
      <vt:lpstr>PowerPoint Presentation</vt:lpstr>
      <vt:lpstr>BEWINVOOEDER (PENGURUS HARTA WARISAN)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WASIAT</dc:title>
  <dc:creator>Asus</dc:creator>
  <cp:lastModifiedBy>Asus</cp:lastModifiedBy>
  <cp:revision>2</cp:revision>
  <dcterms:created xsi:type="dcterms:W3CDTF">2020-04-16T13:23:53Z</dcterms:created>
  <dcterms:modified xsi:type="dcterms:W3CDTF">2020-04-16T13:32:52Z</dcterms:modified>
</cp:coreProperties>
</file>