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8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5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470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925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5610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7641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4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0851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14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362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332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60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189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4A84D-5A02-4591-9BA5-E6F4797B4419}" type="datetimeFigureOut">
              <a:rPr lang="en-ID" smtClean="0"/>
              <a:t>23/04/2020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CB8D5-A017-4989-A445-4D4C77D36B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398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 smtClean="0"/>
              <a:t>Inbreng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Inkorting</a:t>
            </a:r>
            <a:r>
              <a:rPr lang="en-ID" dirty="0" smtClean="0"/>
              <a:t> (</a:t>
            </a:r>
            <a:r>
              <a:rPr lang="en-ID" dirty="0" err="1" smtClean="0"/>
              <a:t>pemasukan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pemotongan</a:t>
            </a:r>
            <a:r>
              <a:rPr lang="en-ID" dirty="0" smtClean="0"/>
              <a:t>)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4617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A02F-3C0A-4CA8-A366-1CE9366555B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1916113"/>
            <a:ext cx="8353425" cy="4392612"/>
          </a:xfrm>
        </p:spPr>
        <p:txBody>
          <a:bodyPr/>
          <a:lstStyle/>
          <a:p>
            <a:pPr algn="just"/>
            <a:r>
              <a:rPr lang="en-US" altLang="en-US" sz="2600"/>
              <a:t>Jika masing-masing ahli waris menerima Rp 110 juta yang faktanya menjadi lebih kecil dari yang diterimanya sebagai hibah </a:t>
            </a:r>
            <a:r>
              <a:rPr lang="en-US" altLang="en-US" sz="2600">
                <a:sym typeface="Wingdings" panose="05000000000000000000" pitchFamily="2" charset="2"/>
              </a:rPr>
              <a:t></a:t>
            </a:r>
            <a:r>
              <a:rPr lang="en-US" altLang="en-US" sz="2600"/>
              <a:t> yaitu Rp 140 juta.</a:t>
            </a:r>
          </a:p>
          <a:p>
            <a:pPr algn="just"/>
            <a:r>
              <a:rPr lang="en-US" altLang="en-US" sz="2600"/>
              <a:t>1088 KUH Perdata </a:t>
            </a:r>
            <a:r>
              <a:rPr lang="en-US" altLang="en-US" sz="2600">
                <a:sym typeface="Wingdings" panose="05000000000000000000" pitchFamily="2" charset="2"/>
              </a:rPr>
              <a:t></a:t>
            </a:r>
            <a:r>
              <a:rPr lang="en-US" altLang="en-US" sz="2600"/>
              <a:t> hanya memasukkan sejumlah bagian yang harus </a:t>
            </a:r>
            <a:r>
              <a:rPr lang="en-US" altLang="en-US" sz="2600" b="1"/>
              <a:t>diterimanya</a:t>
            </a:r>
            <a:r>
              <a:rPr lang="en-US" altLang="en-US" sz="2600"/>
              <a:t> dari Rp 300 juta dibagi B, C, dan D masing-masing Rp 100 juta.</a:t>
            </a:r>
          </a:p>
          <a:p>
            <a:pPr algn="just"/>
            <a:r>
              <a:rPr lang="en-US" altLang="en-US" sz="2600"/>
              <a:t>Jadi A hanya wajib memasukkan sejumlah Rp 10 juta seperti bagian B, C, dan D.</a:t>
            </a:r>
          </a:p>
        </p:txBody>
      </p:sp>
    </p:spTree>
    <p:extLst>
      <p:ext uri="{BB962C8B-B14F-4D97-AF65-F5344CB8AC3E}">
        <p14:creationId xmlns:p14="http://schemas.microsoft.com/office/powerpoint/2010/main" val="61169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CE1F-0D74-4DB2-84B0-6093719B9F5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1844676"/>
            <a:ext cx="8351838" cy="4392613"/>
          </a:xfrm>
        </p:spPr>
        <p:txBody>
          <a:bodyPr/>
          <a:lstStyle/>
          <a:p>
            <a:pPr algn="just"/>
            <a:r>
              <a:rPr lang="en-US" altLang="en-US" sz="3200"/>
              <a:t>Contoh II:</a:t>
            </a:r>
          </a:p>
          <a:p>
            <a:pPr algn="just">
              <a:buFontTx/>
              <a:buNone/>
            </a:pPr>
            <a:r>
              <a:rPr lang="en-US" altLang="en-US" sz="3200"/>
              <a:t>	P meninggal dengan 3 orang anak (A, B, C)  dan harta waris Rp 40 juta. C telah meninggal terlebih dahulu dari P. Porsi C diganti oleh anak C (D, E, F). F pernah menerima hibah dari P sebesar Rp 10 juta.</a:t>
            </a:r>
            <a:r>
              <a:rPr lang="en-US" altLang="en-US"/>
              <a:t> </a:t>
            </a:r>
          </a:p>
          <a:p>
            <a:pPr algn="just">
              <a:buFontTx/>
              <a:buNone/>
            </a:pPr>
            <a:r>
              <a:rPr lang="en-US" altLang="en-U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1830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4A7C-6199-4006-993A-091BBD52C32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1916113"/>
            <a:ext cx="8353425" cy="43926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500" b="1"/>
              <a:t>Pembagiannya: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n-US" altLang="en-US" sz="2500" b="1">
              <a:sym typeface="Wingdings" panose="05000000000000000000" pitchFamily="2" charset="2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/>
              <a:t>	F tidak diperhitungkan dulu. Ahli waris P adalah A, B, D, dan E.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/>
              <a:t>	A dan B </a:t>
            </a:r>
            <a:r>
              <a:rPr lang="en-US" altLang="en-US" sz="1900" b="1">
                <a:sym typeface="Wingdings" panose="05000000000000000000" pitchFamily="2" charset="2"/>
              </a:rPr>
              <a:t></a:t>
            </a:r>
            <a:r>
              <a:rPr lang="en-US" altLang="en-US" sz="1900"/>
              <a:t> masing-masing mendapat </a:t>
            </a:r>
            <a:r>
              <a:rPr lang="en-US" altLang="en-US" sz="1900">
                <a:cs typeface="Arial" panose="020B0604020202020204" pitchFamily="34" charset="0"/>
              </a:rPr>
              <a:t>⅓ harta waris.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>
                <a:cs typeface="Arial" panose="020B0604020202020204" pitchFamily="34" charset="0"/>
              </a:rPr>
              <a:t>	D dan F </a:t>
            </a:r>
            <a:r>
              <a:rPr lang="en-US" altLang="en-US" sz="1900" b="1">
                <a:sym typeface="Wingdings" panose="05000000000000000000" pitchFamily="2" charset="2"/>
              </a:rPr>
              <a:t></a:t>
            </a:r>
            <a:r>
              <a:rPr lang="en-US" altLang="en-US" sz="1900">
                <a:cs typeface="Arial" panose="020B0604020202020204" pitchFamily="34" charset="0"/>
              </a:rPr>
              <a:t> masing-masing mendapat 1/9 harta waris.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>
                <a:cs typeface="Arial" panose="020B0604020202020204" pitchFamily="34" charset="0"/>
              </a:rPr>
              <a:t>	Harta waris Rp 40 juta </a:t>
            </a:r>
            <a:r>
              <a:rPr lang="en-US" altLang="en-US" sz="1900" b="1">
                <a:sym typeface="Wingdings" panose="05000000000000000000" pitchFamily="2" charset="2"/>
              </a:rPr>
              <a:t></a:t>
            </a:r>
            <a:endParaRPr lang="en-US" altLang="en-US" sz="1900"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>
                <a:cs typeface="Arial" panose="020B0604020202020204" pitchFamily="34" charset="0"/>
              </a:rPr>
              <a:t>	A dan B </a:t>
            </a:r>
            <a:r>
              <a:rPr lang="en-US" altLang="en-US" sz="1900" b="1">
                <a:sym typeface="Wingdings" panose="05000000000000000000" pitchFamily="2" charset="2"/>
              </a:rPr>
              <a:t></a:t>
            </a:r>
            <a:r>
              <a:rPr lang="en-US" altLang="en-US" sz="1900">
                <a:cs typeface="Arial" panose="020B0604020202020204" pitchFamily="34" charset="0"/>
              </a:rPr>
              <a:t> masing-masing ⅜ x Rp 40 juta = Rp 15 juta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>
                <a:cs typeface="Arial" panose="020B0604020202020204" pitchFamily="34" charset="0"/>
              </a:rPr>
              <a:t>	D dan E </a:t>
            </a:r>
            <a:r>
              <a:rPr lang="en-US" altLang="en-US" sz="1900" b="1">
                <a:sym typeface="Wingdings" panose="05000000000000000000" pitchFamily="2" charset="2"/>
              </a:rPr>
              <a:t></a:t>
            </a:r>
            <a:r>
              <a:rPr lang="en-US" altLang="en-US" sz="1900">
                <a:cs typeface="Arial" panose="020B0604020202020204" pitchFamily="34" charset="0"/>
              </a:rPr>
              <a:t> masing-masing ⅛ x Rp 40 juta = Rp 5 juta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>
                <a:cs typeface="Arial" panose="020B0604020202020204" pitchFamily="34" charset="0"/>
              </a:rPr>
              <a:t>	Kewajiban Inbreng F, hanya Rp 5 juta.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1900">
                <a:cs typeface="Arial" panose="020B0604020202020204" pitchFamily="34" charset="0"/>
              </a:rPr>
              <a:t>	Jadi A dan B </a:t>
            </a:r>
            <a:r>
              <a:rPr lang="en-US" altLang="en-US" sz="1900" b="1">
                <a:sym typeface="Wingdings" panose="05000000000000000000" pitchFamily="2" charset="2"/>
              </a:rPr>
              <a:t></a:t>
            </a:r>
            <a:r>
              <a:rPr lang="en-US" altLang="en-US" sz="1900">
                <a:cs typeface="Arial" panose="020B0604020202020204" pitchFamily="34" charset="0"/>
              </a:rPr>
              <a:t> 3/9 x Rp 40 juta = Rp 15 juta. </a:t>
            </a:r>
          </a:p>
        </p:txBody>
      </p:sp>
    </p:spTree>
    <p:extLst>
      <p:ext uri="{BB962C8B-B14F-4D97-AF65-F5344CB8AC3E}">
        <p14:creationId xmlns:p14="http://schemas.microsoft.com/office/powerpoint/2010/main" val="2397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FA28-ADB4-4A70-97C0-38CAF0D4C07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1916114"/>
            <a:ext cx="8353425" cy="4465637"/>
          </a:xfrm>
        </p:spPr>
        <p:txBody>
          <a:bodyPr/>
          <a:lstStyle/>
          <a:p>
            <a:pPr marL="609600" indent="-609600" algn="just">
              <a:buNone/>
            </a:pPr>
            <a:r>
              <a:rPr lang="en-US" altLang="en-US" sz="2600"/>
              <a:t>1090 KUH Perdata</a:t>
            </a:r>
          </a:p>
          <a:p>
            <a:pPr marL="990600" lvl="1" indent="-533400" algn="just">
              <a:buFont typeface="Wingdings" panose="05000000000000000000" pitchFamily="2" charset="2"/>
              <a:buChar char="ð"/>
            </a:pPr>
            <a:r>
              <a:rPr lang="en-US" altLang="en-US" sz="2200"/>
              <a:t>Pemberian/hibah pada menantu tidak perlu di Inbreng.</a:t>
            </a:r>
          </a:p>
          <a:p>
            <a:pPr marL="990600" lvl="1" indent="-533400" algn="just">
              <a:buNone/>
            </a:pPr>
            <a:endParaRPr lang="en-US" altLang="en-US" sz="2200"/>
          </a:p>
          <a:p>
            <a:pPr marL="609600" indent="-609600" algn="just">
              <a:buNone/>
            </a:pPr>
            <a:r>
              <a:rPr lang="en-US" altLang="en-US" sz="2600"/>
              <a:t>1097 KUH Perdata </a:t>
            </a:r>
            <a:r>
              <a:rPr lang="en-US" altLang="en-US" sz="2600" b="1">
                <a:sym typeface="Wingdings" panose="05000000000000000000" pitchFamily="2" charset="2"/>
              </a:rPr>
              <a:t></a:t>
            </a:r>
            <a:r>
              <a:rPr lang="en-US" altLang="en-US" sz="2600"/>
              <a:t> yang tidak perlu di Inbreng:</a:t>
            </a:r>
          </a:p>
          <a:p>
            <a:pPr marL="1371600" lvl="2" indent="-457200" algn="just">
              <a:buFontTx/>
              <a:buAutoNum type="arabicPeriod"/>
            </a:pPr>
            <a:r>
              <a:rPr lang="en-US" altLang="en-US"/>
              <a:t>Biaya pendidikan dan pemeliharaan anak,</a:t>
            </a:r>
          </a:p>
          <a:p>
            <a:pPr marL="1371600" lvl="2" indent="-457200" algn="just">
              <a:buFontTx/>
              <a:buAutoNum type="arabicPeriod"/>
            </a:pPr>
            <a:r>
              <a:rPr lang="en-US" altLang="en-US"/>
              <a:t>Tunjangan hidup,</a:t>
            </a:r>
          </a:p>
          <a:p>
            <a:pPr marL="1371600" lvl="2" indent="-457200" algn="just">
              <a:buFontTx/>
              <a:buAutoNum type="arabicPeriod"/>
            </a:pPr>
            <a:r>
              <a:rPr lang="en-US" altLang="en-US"/>
              <a:t>Pengeluaran untuk mendapat keahlian,</a:t>
            </a:r>
          </a:p>
          <a:p>
            <a:pPr marL="1371600" lvl="2" indent="-457200" algn="just">
              <a:buFontTx/>
              <a:buAutoNum type="arabicPeriod"/>
            </a:pPr>
            <a:r>
              <a:rPr lang="en-US" altLang="en-US"/>
              <a:t>Biaya wajib militer, </a:t>
            </a:r>
          </a:p>
          <a:p>
            <a:pPr marL="1371600" lvl="2" indent="-457200" algn="just">
              <a:buFontTx/>
              <a:buAutoNum type="arabicPeriod"/>
            </a:pPr>
            <a:r>
              <a:rPr lang="en-US" altLang="en-US"/>
              <a:t>Biaya perkawinan, untuk pembelian pakaian dan perhiasan.</a:t>
            </a:r>
          </a:p>
        </p:txBody>
      </p:sp>
    </p:spTree>
    <p:extLst>
      <p:ext uri="{BB962C8B-B14F-4D97-AF65-F5344CB8AC3E}">
        <p14:creationId xmlns:p14="http://schemas.microsoft.com/office/powerpoint/2010/main" val="22411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 smtClean="0"/>
              <a:t>In </a:t>
            </a:r>
            <a:r>
              <a:rPr lang="en-ID" dirty="0" err="1" smtClean="0"/>
              <a:t>korting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13574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79BBB-C141-45F0-B3BF-E2F23B42FAC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692150"/>
            <a:ext cx="8229600" cy="5689600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en-US"/>
              <a:t>Cari nilai L.P.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en-US"/>
              <a:t>Hitung berapa sisa warisan setelah dikurang L.P. dan pelaksanaan testament.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en-US"/>
              <a:t>Sisanya dibagi di antara ahli waris ab intestato.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en-US"/>
              <a:t>Jika sisa warisan tidak cukup, lihat dulu apakah ada ahli waris yang pernah menerima hibah atau legaat.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en-US"/>
              <a:t>Jika ada, kurangi dulu dengan jumlah hibah atau legaat atau erfstelling dari hak yang bersangkutan atas L.P.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en-US"/>
              <a:t>Dengan demikian, dapat diketahui apakah ybs berhak menerima L.P., jika belum terpenuhi ia berhak menuntut pemotongan terhadap hibah/hibah wasiat.</a:t>
            </a:r>
          </a:p>
        </p:txBody>
      </p:sp>
    </p:spTree>
    <p:extLst>
      <p:ext uri="{BB962C8B-B14F-4D97-AF65-F5344CB8AC3E}">
        <p14:creationId xmlns:p14="http://schemas.microsoft.com/office/powerpoint/2010/main" val="498882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4C52-B67E-4657-A893-CB532512BA0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549275"/>
            <a:ext cx="8229600" cy="57594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en-US" altLang="en-US" sz="2400"/>
              <a:t>Contoh I: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Harta waris Rp 10 miliar.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Utang Rp 5 miliar.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Legaat pada B Rp 5 miliar.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Ahli waris terdiri dari B (ayah) dan X (anak sah).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X pernah menerima hibah Rp 4 miliar.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Penyelesaiannya </a:t>
            </a:r>
            <a:r>
              <a:rPr lang="en-US" altLang="en-US" sz="2400" b="1">
                <a:sym typeface="Wingdings" panose="05000000000000000000" pitchFamily="2" charset="2"/>
              </a:rPr>
              <a:t> </a:t>
            </a:r>
            <a:r>
              <a:rPr lang="en-US" altLang="en-US" sz="2400">
                <a:sym typeface="Wingdings" panose="05000000000000000000" pitchFamily="2" charset="2"/>
              </a:rPr>
              <a:t>harta waris Rp 10 miliar, bayar utang Rp 5 miliar.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ym typeface="Wingdings" panose="05000000000000000000" pitchFamily="2" charset="2"/>
              </a:rPr>
              <a:t>	Pelaksanaan legaat pada B </a:t>
            </a:r>
            <a:r>
              <a:rPr lang="en-US" altLang="en-US" sz="2400" b="1">
                <a:sym typeface="Wingdings" panose="05000000000000000000" pitchFamily="2" charset="2"/>
              </a:rPr>
              <a:t></a:t>
            </a:r>
            <a:r>
              <a:rPr lang="en-US" altLang="en-US" sz="2400">
                <a:sym typeface="Wingdings" panose="05000000000000000000" pitchFamily="2" charset="2"/>
              </a:rPr>
              <a:t> Rp 5 miliar.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ym typeface="Wingdings" panose="05000000000000000000" pitchFamily="2" charset="2"/>
              </a:rPr>
              <a:t>	Penghitungan L.P.: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ym typeface="Wingdings" panose="05000000000000000000" pitchFamily="2" charset="2"/>
              </a:rPr>
              <a:t>	L.P. X Rp 5 miliar + Rp 4 miliar X ½ = Rp 4,5 miliar.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ym typeface="Wingdings" panose="05000000000000000000" pitchFamily="2" charset="2"/>
              </a:rPr>
              <a:t>	X pernah menerima hibah Rp 4 miliar, jadi kekurangan 0,5 miliar diambil dari legaat kepada B sehingga B hanya menerima legaat Rp 4,5 miliar.</a:t>
            </a:r>
          </a:p>
        </p:txBody>
      </p:sp>
    </p:spTree>
    <p:extLst>
      <p:ext uri="{BB962C8B-B14F-4D97-AF65-F5344CB8AC3E}">
        <p14:creationId xmlns:p14="http://schemas.microsoft.com/office/powerpoint/2010/main" val="3076243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BC6C9-A961-4FF7-B6C6-697743F3887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549275"/>
            <a:ext cx="8229600" cy="57594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/>
              <a:t>Contoh II: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Ahli waris legitimaris A (ayah), B (saudara) bukan ahli waris legitimaris. 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Harta warisan Rp 40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Legaat pada B Rp 30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A menuntut L.P.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Pelaksanaan wasiat pada B Rp 30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Sisa warisan </a:t>
            </a:r>
            <a:r>
              <a:rPr lang="en-US" altLang="en-US">
                <a:sym typeface="Wingdings" panose="05000000000000000000" pitchFamily="2" charset="2"/>
              </a:rPr>
              <a:t> </a:t>
            </a:r>
            <a:r>
              <a:rPr lang="en-US" altLang="en-US"/>
              <a:t>Rp 40 juta – Rp 30 juta = Rp 10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L.P. 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½ x ½ x Rp 40 juta = Rp 10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L.P. terpenuhi, wasiat dapat dilaksanakan.</a:t>
            </a:r>
          </a:p>
        </p:txBody>
      </p:sp>
    </p:spTree>
    <p:extLst>
      <p:ext uri="{BB962C8B-B14F-4D97-AF65-F5344CB8AC3E}">
        <p14:creationId xmlns:p14="http://schemas.microsoft.com/office/powerpoint/2010/main" val="1780456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77F4D-4A8E-4603-BD8D-F0B39B45084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549276"/>
            <a:ext cx="8229600" cy="5616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Contoh III: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Ahli waris terdiri dari A (ayah), B dan C (saudara kandung).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Harta warisan Rp 9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P hibah Rp 21 juta kepada X.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L.P. dituntut, bagian ayah </a:t>
            </a:r>
            <a:r>
              <a:rPr lang="en-US" altLang="en-US">
                <a:cs typeface="Arial" panose="020B0604020202020204" pitchFamily="34" charset="0"/>
              </a:rPr>
              <a:t>⅓</a:t>
            </a:r>
            <a:r>
              <a:rPr lang="en-US" altLang="en-US"/>
              <a:t> dari Rp 9 juta = Rp 3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L.P. 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½ x </a:t>
            </a:r>
            <a:r>
              <a:rPr lang="en-US" altLang="en-US">
                <a:cs typeface="Arial" panose="020B0604020202020204" pitchFamily="34" charset="0"/>
              </a:rPr>
              <a:t>⅓</a:t>
            </a:r>
            <a:r>
              <a:rPr lang="en-US" altLang="en-US"/>
              <a:t> x Rp 21 juta + Rp 9 juta = Rp 5 juta.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Untuk memenuhi L.P. A, hibah pada X dikurangi Rp 2 juta.</a:t>
            </a:r>
          </a:p>
        </p:txBody>
      </p:sp>
    </p:spTree>
    <p:extLst>
      <p:ext uri="{BB962C8B-B14F-4D97-AF65-F5344CB8AC3E}">
        <p14:creationId xmlns:p14="http://schemas.microsoft.com/office/powerpoint/2010/main" val="2147828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EF10-2A53-44A9-9D39-E5085FB2469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1412876"/>
            <a:ext cx="8496300" cy="4824413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924 KUH Perdata, Inkorting hanya untuk: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	a. Memenuhi L.P.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	b. Jika sisa warisan tidak dapat memenuhi bagian L.P. yang ditunjuk.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/>
              <a:t>Perbedaan Hibah dan Hibah Wasiat:</a:t>
            </a:r>
          </a:p>
          <a:p>
            <a:pPr algn="just">
              <a:lnSpc>
                <a:spcPct val="80000"/>
              </a:lnSpc>
            </a:pPr>
            <a:r>
              <a:rPr lang="en-US" altLang="en-US" sz="2000"/>
              <a:t>Dalam hibah, apa yang diberikan sudah diterima sementara dalam hibah wasiat (testament), baru perhitungan belaka dan apa yang akan diberikan masih ada di dalam boedel (warisan).</a:t>
            </a:r>
          </a:p>
          <a:p>
            <a:pPr algn="just">
              <a:lnSpc>
                <a:spcPct val="80000"/>
              </a:lnSpc>
            </a:pPr>
            <a:r>
              <a:rPr lang="en-US" altLang="en-US" sz="2000"/>
              <a:t>Dengan demikian, yang benar-benar ada pemotongan adalah pada hibah semasa hidup pewaris.</a:t>
            </a:r>
          </a:p>
          <a:p>
            <a:pPr algn="just">
              <a:lnSpc>
                <a:spcPct val="80000"/>
              </a:lnSpc>
            </a:pPr>
            <a:r>
              <a:rPr lang="en-US" altLang="en-US" sz="2000"/>
              <a:t>Jika hibah wasiat hanya perhitungan saja penyerahan baru akan dilaksanakan jika tidak ada tuntutan L.P. atau pelanggaran terhadap L.P. </a:t>
            </a:r>
          </a:p>
          <a:p>
            <a:pPr algn="just">
              <a:lnSpc>
                <a:spcPct val="80000"/>
              </a:lnSpc>
            </a:pPr>
            <a:r>
              <a:rPr lang="en-US" altLang="en-US" sz="2000"/>
              <a:t>Legaat waris hanya menerima setelah dikurangi tuntutan untuk memenuhi L.P. hal ini disebut sebagai pemotongan semu. Sementara jika dalam hibah yang sudah diterima disebut pemotongan.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Pemotongan dan Pemotongan Semu</a:t>
            </a:r>
          </a:p>
        </p:txBody>
      </p:sp>
    </p:spTree>
    <p:extLst>
      <p:ext uri="{BB962C8B-B14F-4D97-AF65-F5344CB8AC3E}">
        <p14:creationId xmlns:p14="http://schemas.microsoft.com/office/powerpoint/2010/main" val="58199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9BEB5-B521-4F97-84DE-36EE818D459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A. PENGERTIAN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0" y="1628775"/>
            <a:ext cx="8153400" cy="4038600"/>
          </a:xfrm>
        </p:spPr>
        <p:txBody>
          <a:bodyPr/>
          <a:lstStyle/>
          <a:p>
            <a:pPr algn="just"/>
            <a:r>
              <a:rPr lang="en-US" altLang="en-US" sz="3900"/>
              <a:t>Pengembalian akan apa yang telah diterima seorang ahli waris dari pewarisnya, sebagai hibah </a:t>
            </a:r>
            <a:r>
              <a:rPr lang="en-US" altLang="en-US" sz="3900" b="1"/>
              <a:t>atau</a:t>
            </a:r>
            <a:r>
              <a:rPr lang="en-US" altLang="en-US" sz="3900"/>
              <a:t> hibah wasiat ke dalam </a:t>
            </a:r>
            <a:r>
              <a:rPr lang="en-US" altLang="en-US" sz="3900" b="1"/>
              <a:t>boedel</a:t>
            </a:r>
            <a:r>
              <a:rPr lang="en-US" altLang="en-US" sz="3900"/>
              <a:t>, baik ujudnya maupun nilainya, </a:t>
            </a:r>
            <a:r>
              <a:rPr lang="en-US" altLang="en-US" sz="3900" b="1"/>
              <a:t>atau</a:t>
            </a:r>
            <a:r>
              <a:rPr lang="en-US" altLang="en-US" sz="3900"/>
              <a:t> dengan </a:t>
            </a:r>
            <a:r>
              <a:rPr lang="en-US" altLang="en-US" sz="3900" b="1"/>
              <a:t>cara memperhitungkannya.</a:t>
            </a:r>
          </a:p>
        </p:txBody>
      </p:sp>
    </p:spTree>
    <p:extLst>
      <p:ext uri="{BB962C8B-B14F-4D97-AF65-F5344CB8AC3E}">
        <p14:creationId xmlns:p14="http://schemas.microsoft.com/office/powerpoint/2010/main" val="26121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C0AB-A80A-4639-991C-EE8489EFD78E}" type="slidenum">
              <a:rPr lang="en-US" altLang="en-US"/>
              <a:pPr/>
              <a:t>20</a:t>
            </a:fld>
            <a:endParaRPr lang="en-US" altLang="en-US"/>
          </a:p>
        </p:txBody>
      </p:sp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804989" y="609600"/>
            <a:ext cx="8651875" cy="5524500"/>
            <a:chOff x="192" y="288"/>
            <a:chExt cx="5904" cy="3480"/>
          </a:xfrm>
        </p:grpSpPr>
        <p:sp>
          <p:nvSpPr>
            <p:cNvPr id="14339" name="Rectangle 3"/>
            <p:cNvSpPr>
              <a:spLocks noChangeArrowheads="1"/>
            </p:cNvSpPr>
            <p:nvPr/>
          </p:nvSpPr>
          <p:spPr bwMode="auto">
            <a:xfrm>
              <a:off x="192" y="1344"/>
              <a:ext cx="153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en-US" sz="1600"/>
                <a:t>PERBEDAAN INBRENG</a:t>
              </a:r>
            </a:p>
            <a:p>
              <a:pPr eaLnBrk="1" hangingPunct="1"/>
              <a:r>
                <a:rPr lang="en-US" altLang="en-US" sz="1600"/>
                <a:t>DENGAN INKORTING</a:t>
              </a:r>
            </a:p>
          </p:txBody>
        </p:sp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232" y="2352"/>
              <a:ext cx="1440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sz="1400"/>
                <a:t>Ada kaitannya dengan L.P.</a:t>
              </a:r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2160" y="3048"/>
              <a:ext cx="3312" cy="7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en-US" sz="1600"/>
                <a:t>Dalam Inbreng </a:t>
              </a:r>
              <a:r>
                <a:rPr lang="en-US" altLang="en-US" sz="1600">
                  <a:sym typeface="Wingdings" panose="05000000000000000000" pitchFamily="2" charset="2"/>
                </a:rPr>
                <a:t></a:t>
              </a:r>
              <a:r>
                <a:rPr lang="en-US" altLang="en-US" sz="1600"/>
                <a:t> apa yang merupakan kewajiban tidak </a:t>
              </a:r>
            </a:p>
            <a:p>
              <a:pPr eaLnBrk="1" hangingPunct="1"/>
              <a:r>
                <a:rPr lang="en-US" altLang="en-US" sz="1600"/>
                <a:t>dipotong tetapi diperhitungkan dengan apa yang sudah </a:t>
              </a:r>
            </a:p>
            <a:p>
              <a:pPr eaLnBrk="1" hangingPunct="1"/>
              <a:r>
                <a:rPr lang="en-US" altLang="en-US" sz="1600"/>
                <a:t>diterima sebagai hibah dari Pewaris</a:t>
              </a: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120" y="2088"/>
              <a:ext cx="3408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en-US" sz="1600"/>
                <a:t>Pelaksanaan </a:t>
              </a:r>
              <a:r>
                <a:rPr lang="en-US" altLang="en-US" sz="1600">
                  <a:sym typeface="Wingdings" panose="05000000000000000000" pitchFamily="2" charset="2"/>
                </a:rPr>
                <a:t> kewajiban Inbreng tidak bergantung pada </a:t>
              </a:r>
            </a:p>
            <a:p>
              <a:pPr eaLnBrk="1" hangingPunct="1"/>
              <a:r>
                <a:rPr lang="en-US" altLang="en-US" sz="1600">
                  <a:sym typeface="Wingdings" panose="05000000000000000000" pitchFamily="2" charset="2"/>
                </a:rPr>
                <a:t>Adanya tuntutan dari ahli waris, apalagi tuntutan </a:t>
              </a:r>
            </a:p>
            <a:p>
              <a:pPr eaLnBrk="1" hangingPunct="1"/>
              <a:r>
                <a:rPr lang="en-US" altLang="en-US" sz="1600">
                  <a:sym typeface="Wingdings" panose="05000000000000000000" pitchFamily="2" charset="2"/>
                </a:rPr>
                <a:t>L.P. legitiemaris</a:t>
              </a:r>
              <a:r>
                <a:rPr lang="en-US" altLang="en-US" sz="1600"/>
                <a:t> </a:t>
              </a: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3168" y="1056"/>
              <a:ext cx="292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en-US" sz="1600" u="sng"/>
                <a:t>Inkorting</a:t>
              </a:r>
              <a:r>
                <a:rPr lang="en-US" altLang="en-US" sz="1600"/>
                <a:t> </a:t>
              </a:r>
              <a:r>
                <a:rPr lang="en-US" altLang="en-US" sz="1600">
                  <a:sym typeface="Wingdings" panose="05000000000000000000" pitchFamily="2" charset="2"/>
                </a:rPr>
                <a:t></a:t>
              </a:r>
              <a:r>
                <a:rPr lang="en-US" altLang="en-US" sz="1600"/>
                <a:t> diwajibkan pada siapa saja yang </a:t>
              </a:r>
            </a:p>
            <a:p>
              <a:pPr eaLnBrk="1" hangingPunct="1"/>
              <a:r>
                <a:rPr lang="en-US" altLang="en-US" sz="1600"/>
                <a:t>sudah menerima hibah/hibah wasiat dari Pewaris</a:t>
              </a: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176" y="288"/>
              <a:ext cx="2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en-US" sz="1600" u="sng"/>
                <a:t>Inbreng</a:t>
              </a:r>
              <a:r>
                <a:rPr lang="en-US" altLang="en-US" sz="1600"/>
                <a:t> </a:t>
              </a:r>
              <a:r>
                <a:rPr lang="en-US" altLang="en-US" sz="1600">
                  <a:sym typeface="Wingdings" panose="05000000000000000000" pitchFamily="2" charset="2"/>
                </a:rPr>
                <a:t></a:t>
              </a:r>
              <a:r>
                <a:rPr lang="en-US" altLang="en-US" sz="1600"/>
                <a:t> hanya ditujukan pada AW saja</a:t>
              </a: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2104" y="704"/>
              <a:ext cx="768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en-US" sz="1600"/>
                <a:t>Subjeknya</a:t>
              </a:r>
            </a:p>
          </p:txBody>
        </p:sp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>
              <a:off x="1872" y="81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47" name="Line 11"/>
            <p:cNvSpPr>
              <a:spLocks noChangeShapeType="1"/>
            </p:cNvSpPr>
            <p:nvPr/>
          </p:nvSpPr>
          <p:spPr bwMode="auto">
            <a:xfrm>
              <a:off x="1872" y="81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48" name="Line 12"/>
            <p:cNvSpPr>
              <a:spLocks noChangeShapeType="1"/>
            </p:cNvSpPr>
            <p:nvPr/>
          </p:nvSpPr>
          <p:spPr bwMode="auto">
            <a:xfrm>
              <a:off x="1872" y="225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>
              <a:off x="1728" y="15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50" name="Line 14"/>
            <p:cNvSpPr>
              <a:spLocks noChangeShapeType="1"/>
            </p:cNvSpPr>
            <p:nvPr/>
          </p:nvSpPr>
          <p:spPr bwMode="auto">
            <a:xfrm flipV="1">
              <a:off x="2880" y="432"/>
              <a:ext cx="28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>
              <a:off x="2880" y="816"/>
              <a:ext cx="28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52" name="Line 16"/>
            <p:cNvSpPr>
              <a:spLocks noChangeShapeType="1"/>
            </p:cNvSpPr>
            <p:nvPr/>
          </p:nvSpPr>
          <p:spPr bwMode="auto">
            <a:xfrm>
              <a:off x="2688" y="276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4353" name="Line 17"/>
            <p:cNvSpPr>
              <a:spLocks noChangeShapeType="1"/>
            </p:cNvSpPr>
            <p:nvPr/>
          </p:nvSpPr>
          <p:spPr bwMode="auto">
            <a:xfrm>
              <a:off x="912" y="177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341003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6E3A2-5440-47B2-A4D6-9EC2411CAF66}" type="slidenum">
              <a:rPr lang="en-US" altLang="en-US"/>
              <a:pPr/>
              <a:t>21</a:t>
            </a:fld>
            <a:endParaRPr lang="en-US" altLang="en-US"/>
          </a:p>
        </p:txBody>
      </p:sp>
      <p:grpSp>
        <p:nvGrpSpPr>
          <p:cNvPr id="18448" name="Group 16"/>
          <p:cNvGrpSpPr>
            <a:grpSpLocks/>
          </p:cNvGrpSpPr>
          <p:nvPr/>
        </p:nvGrpSpPr>
        <p:grpSpPr bwMode="auto">
          <a:xfrm>
            <a:off x="1676400" y="990600"/>
            <a:ext cx="8877300" cy="4800600"/>
            <a:chOff x="312" y="528"/>
            <a:chExt cx="5592" cy="3024"/>
          </a:xfrm>
        </p:grpSpPr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312" y="1688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2000">
                  <a:latin typeface="Arial" panose="020B0604020202020204" pitchFamily="34" charset="0"/>
                </a:rPr>
                <a:t>INBRENG</a:t>
              </a:r>
            </a:p>
          </p:txBody>
        </p:sp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1776" y="528"/>
              <a:ext cx="3792" cy="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PERUMUSAN </a:t>
              </a:r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 UU tidak memberikan perumusan. Dapat disimpulkan</a:t>
              </a:r>
            </a:p>
            <a:p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Dari ketentuan pasal 1086 KUHPerdata.</a:t>
              </a:r>
            </a:p>
            <a:p>
              <a:r>
                <a:rPr lang="en-US" altLang="en-US" sz="1400" i="1">
                  <a:latin typeface="Arial" panose="020B0604020202020204" pitchFamily="34" charset="0"/>
                  <a:sym typeface="Wingdings" panose="05000000000000000000" pitchFamily="2" charset="2"/>
                </a:rPr>
                <a:t>“memperhitungkan kembali hibah – hibah yg diberikan pewaris kpd</a:t>
              </a:r>
            </a:p>
            <a:p>
              <a:r>
                <a:rPr lang="en-US" altLang="en-US" sz="1400" i="1">
                  <a:latin typeface="Arial" panose="020B0604020202020204" pitchFamily="34" charset="0"/>
                  <a:sym typeface="Wingdings" panose="05000000000000000000" pitchFamily="2" charset="2"/>
                </a:rPr>
                <a:t>Ahli warisnya ke dalam Boedel (HW) agar pembagian warisan diantara</a:t>
              </a:r>
            </a:p>
            <a:p>
              <a:r>
                <a:rPr lang="en-US" altLang="en-US" sz="1400" i="1">
                  <a:latin typeface="Arial" panose="020B0604020202020204" pitchFamily="34" charset="0"/>
                  <a:sym typeface="Wingdings" panose="05000000000000000000" pitchFamily="2" charset="2"/>
                </a:rPr>
                <a:t>Para ahli waris menjadi lebih merata”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776" y="2976"/>
              <a:ext cx="412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OPPEMHEIM : Inbreng adalah pengembalian akan apa yang telah diterima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Seorang ahli waris dari pewarisnya sebagai hibah/hibah wasiat ke dalam boedel,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Baik dalam wujudnya maupun hanya dalam nilainya. </a:t>
              </a: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1824" y="1680"/>
              <a:ext cx="3792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Maksud INBRENG </a:t>
              </a:r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 </a:t>
              </a:r>
              <a:r>
                <a:rPr lang="en-US" altLang="en-US" sz="1400">
                  <a:latin typeface="Arial" panose="020B0604020202020204" pitchFamily="34" charset="0"/>
                </a:rPr>
                <a:t>AGAR BAGIAN WARISAN DIANTARA PARA AHLI 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WARIS MENJADI LEBIH MERATA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1536" y="2448"/>
              <a:ext cx="1248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 i="1">
                  <a:latin typeface="Arial" panose="020B0604020202020204" pitchFamily="34" charset="0"/>
                </a:rPr>
                <a:t>Sebagai perbandingan </a:t>
              </a:r>
            </a:p>
            <a:p>
              <a:r>
                <a:rPr lang="en-US" altLang="en-US" sz="1400" i="1">
                  <a:latin typeface="Arial" panose="020B0604020202020204" pitchFamily="34" charset="0"/>
                </a:rPr>
                <a:t>rumusan dari</a:t>
              </a:r>
            </a:p>
          </p:txBody>
        </p:sp>
        <p:sp>
          <p:nvSpPr>
            <p:cNvPr id="18441" name="AutoShape 9"/>
            <p:cNvSpPr>
              <a:spLocks noChangeArrowheads="1"/>
            </p:cNvSpPr>
            <p:nvPr/>
          </p:nvSpPr>
          <p:spPr bwMode="auto">
            <a:xfrm>
              <a:off x="1200" y="1752"/>
              <a:ext cx="624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ID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 flipV="1">
              <a:off x="1152" y="672"/>
              <a:ext cx="192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1344" y="67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>
              <a:off x="1152" y="1968"/>
              <a:ext cx="24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1392" y="312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18447" name="Line 15"/>
            <p:cNvSpPr>
              <a:spLocks noChangeShapeType="1"/>
            </p:cNvSpPr>
            <p:nvPr/>
          </p:nvSpPr>
          <p:spPr bwMode="auto">
            <a:xfrm>
              <a:off x="1968" y="278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413183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312C6-EC1E-472E-BBEF-0547DE44309B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5588" y="457200"/>
            <a:ext cx="9142412" cy="5943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u="sng"/>
              <a:t>CONTOH INBRENG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 u="sng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/>
              <a:t>Pewaris meninggalkan ahli waris 3 orang anak (A, B, dan C).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/>
              <a:t>Harta yang ditinggalkan Rp 12.000.000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/>
              <a:t>Semasa hidup A menerima hibah dari pewaris sebesar Rp 3.000.000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ym typeface="Wingdings" panose="05000000000000000000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 </a:t>
            </a:r>
            <a:r>
              <a:rPr lang="en-US" altLang="en-US" sz="1800"/>
              <a:t>Seandainya tidak ada aturan INBRENG maka pembagiannya sebagai berikut: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/>
              <a:t>	A menerima </a:t>
            </a:r>
            <a:r>
              <a:rPr lang="en-US" altLang="en-US" sz="1800">
                <a:cs typeface="Arial" panose="020B0604020202020204" pitchFamily="34" charset="0"/>
              </a:rPr>
              <a:t>⅓ X Rp 12.000.000 = Rp 4.000.000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	B </a:t>
            </a:r>
            <a:r>
              <a:rPr lang="en-US" altLang="en-US" sz="1800"/>
              <a:t>menerima </a:t>
            </a:r>
            <a:r>
              <a:rPr lang="en-US" altLang="en-US" sz="1800">
                <a:cs typeface="Arial" panose="020B0604020202020204" pitchFamily="34" charset="0"/>
              </a:rPr>
              <a:t>⅓ X Rp 12.000.000 = Rp 4.000.000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	C </a:t>
            </a:r>
            <a:r>
              <a:rPr lang="en-US" altLang="en-US" sz="1800"/>
              <a:t>menerima </a:t>
            </a:r>
            <a:r>
              <a:rPr lang="en-US" altLang="en-US" sz="1800">
                <a:cs typeface="Arial" panose="020B0604020202020204" pitchFamily="34" charset="0"/>
              </a:rPr>
              <a:t>⅓ X Rp 12.000.000 = Rp 4.000.000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	Bagian A ditambah hibah = Rp 7.000.000 (Rp 3.000.000 + Rp 4.000.000)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ym typeface="Wingdings" panose="05000000000000000000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 </a:t>
            </a:r>
            <a:r>
              <a:rPr lang="en-US" altLang="en-US" sz="1800">
                <a:cs typeface="Arial" panose="020B0604020202020204" pitchFamily="34" charset="0"/>
              </a:rPr>
              <a:t>Dengan adanya aturan INBRENG, aturannya sebagai berikut: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	A harus INBRENG ke dalam Boedel </a:t>
            </a:r>
            <a:r>
              <a:rPr lang="en-US" altLang="en-US" sz="1800">
                <a:sym typeface="Wingdings" panose="05000000000000000000" pitchFamily="2" charset="2"/>
              </a:rPr>
              <a:t> Rp 3.000.000 hingga jumlah harta warisan (Boedel) menjadi Rp 15.000.000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Bagian masing – masing A, B, dan C = ⅓ X Rp 15.000.000 = Rp 5.000.000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Dengan demikian: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A telah menerima Rp 3.000.000 hanya berhak atas harta waris </a:t>
            </a:r>
            <a:r>
              <a:rPr lang="en-US" altLang="en-US" sz="1800">
                <a:sym typeface="Wingdings" panose="05000000000000000000" pitchFamily="2" charset="2"/>
              </a:rPr>
              <a:t> Rp 2.000.000</a:t>
            </a:r>
          </a:p>
        </p:txBody>
      </p:sp>
    </p:spTree>
    <p:extLst>
      <p:ext uri="{BB962C8B-B14F-4D97-AF65-F5344CB8AC3E}">
        <p14:creationId xmlns:p14="http://schemas.microsoft.com/office/powerpoint/2010/main" val="269006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5465-3E3A-4AF0-9CE7-2165AA9E4AC6}" type="slidenum">
              <a:rPr lang="en-US" altLang="en-US"/>
              <a:pPr/>
              <a:t>23</a:t>
            </a:fld>
            <a:endParaRPr lang="en-US" altLang="en-US"/>
          </a:p>
        </p:txBody>
      </p:sp>
      <p:grpSp>
        <p:nvGrpSpPr>
          <p:cNvPr id="20497" name="Group 17"/>
          <p:cNvGrpSpPr>
            <a:grpSpLocks/>
          </p:cNvGrpSpPr>
          <p:nvPr/>
        </p:nvGrpSpPr>
        <p:grpSpPr bwMode="auto">
          <a:xfrm>
            <a:off x="1676400" y="533400"/>
            <a:ext cx="8991600" cy="5334000"/>
            <a:chOff x="336" y="336"/>
            <a:chExt cx="5664" cy="3360"/>
          </a:xfrm>
        </p:grpSpPr>
        <p:sp>
          <p:nvSpPr>
            <p:cNvPr id="20484" name="Rectangle 4"/>
            <p:cNvSpPr>
              <a:spLocks noChangeArrowheads="1"/>
            </p:cNvSpPr>
            <p:nvPr/>
          </p:nvSpPr>
          <p:spPr bwMode="auto">
            <a:xfrm>
              <a:off x="336" y="1648"/>
              <a:ext cx="1152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YANG WAJIB </a:t>
              </a:r>
            </a:p>
            <a:p>
              <a:pPr algn="ctr"/>
              <a:r>
                <a:rPr lang="en-US" altLang="en-US">
                  <a:latin typeface="Arial" panose="020B0604020202020204" pitchFamily="34" charset="0"/>
                </a:rPr>
                <a:t>INBRENG</a:t>
              </a:r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2016" y="336"/>
              <a:ext cx="345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Kelompok I : ahli waris dalam garis lurus ke bawah kecuali: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	   Pewaris membebaskan mereka</a:t>
              </a: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016" y="912"/>
              <a:ext cx="3936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/>
                <a:t>Harus dipenuhi 2 kriteria:</a:t>
              </a:r>
            </a:p>
            <a:p>
              <a:pPr>
                <a:buFontTx/>
                <a:buAutoNum type="arabicPeriod"/>
              </a:pPr>
              <a:r>
                <a:rPr lang="en-US" altLang="en-US" sz="1400"/>
                <a:t>Harus berkualitas sebagai ahli waris</a:t>
              </a:r>
            </a:p>
            <a:p>
              <a:pPr>
                <a:buFontTx/>
                <a:buAutoNum type="arabicPeriod"/>
              </a:pPr>
              <a:r>
                <a:rPr lang="en-US" altLang="en-US" sz="1400"/>
                <a:t>Harus ahli waris dalam garis lurus ke bawah (termasuk  ALK yang diakui)</a:t>
              </a: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2016" y="1728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600">
                  <a:latin typeface="Arial" panose="020B0604020202020204" pitchFamily="34" charset="0"/>
                </a:rPr>
                <a:t>Pasal 1086 BW</a:t>
              </a: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2592" y="2208"/>
              <a:ext cx="312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 i="1" u="sng">
                  <a:latin typeface="Arial" panose="020B0604020202020204" pitchFamily="34" charset="0"/>
                </a:rPr>
                <a:t>Pengecualian:</a:t>
              </a:r>
            </a:p>
            <a:p>
              <a:r>
                <a:rPr lang="en-US" altLang="en-US" sz="1400" i="1">
                  <a:latin typeface="Arial" panose="020B0604020202020204" pitchFamily="34" charset="0"/>
                </a:rPr>
                <a:t>Tidak wajib Inbreng (pasal 1087 BW) </a:t>
              </a:r>
              <a:r>
                <a:rPr lang="en-US" altLang="en-US" sz="1400" i="1">
                  <a:latin typeface="Arial" panose="020B0604020202020204" pitchFamily="34" charset="0"/>
                  <a:sym typeface="Wingdings" panose="05000000000000000000" pitchFamily="2" charset="2"/>
                </a:rPr>
                <a:t> orang yang menolak </a:t>
              </a:r>
            </a:p>
            <a:p>
              <a:r>
                <a:rPr lang="en-US" altLang="en-US" sz="1400" i="1">
                  <a:latin typeface="Arial" panose="020B0604020202020204" pitchFamily="34" charset="0"/>
                  <a:sym typeface="Wingdings" panose="05000000000000000000" pitchFamily="2" charset="2"/>
                </a:rPr>
                <a:t>warisan  jika telah menerima hibah tidak wajib Inbreng</a:t>
              </a: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2016" y="3072"/>
              <a:ext cx="3984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/>
                <a:t>Kelompok II : ahli waris lainnya</a:t>
              </a:r>
            </a:p>
            <a:p>
              <a:r>
                <a:rPr lang="en-US" altLang="en-US" sz="1400"/>
                <a:t>Kriteria:</a:t>
              </a:r>
            </a:p>
            <a:p>
              <a:pPr>
                <a:buFontTx/>
                <a:buAutoNum type="arabicPeriod"/>
              </a:pPr>
              <a:r>
                <a:rPr lang="en-US" altLang="en-US" sz="1400"/>
                <a:t>Berkualitas sebagai ahli waris. Legataris tidak wajib Inbreng (kreditur HW)</a:t>
              </a:r>
            </a:p>
            <a:p>
              <a:pPr>
                <a:buFontTx/>
                <a:buAutoNum type="arabicPeriod"/>
              </a:pPr>
              <a:r>
                <a:rPr lang="en-US" altLang="en-US" sz="1400"/>
                <a:t>Dinyatakan dengan tegas oleh pewaris </a:t>
              </a:r>
              <a:r>
                <a:rPr lang="en-US" altLang="en-US" sz="1400">
                  <a:sym typeface="Wingdings" panose="05000000000000000000" pitchFamily="2" charset="2"/>
                </a:rPr>
                <a:t></a:t>
              </a:r>
              <a:r>
                <a:rPr lang="en-US" altLang="en-US" sz="1400"/>
                <a:t> mereka wajib Inbreng</a:t>
              </a:r>
            </a:p>
          </p:txBody>
        </p:sp>
        <p:sp>
          <p:nvSpPr>
            <p:cNvPr id="20490" name="AutoShape 10"/>
            <p:cNvSpPr>
              <a:spLocks noChangeArrowheads="1"/>
            </p:cNvSpPr>
            <p:nvPr/>
          </p:nvSpPr>
          <p:spPr bwMode="auto">
            <a:xfrm>
              <a:off x="1488" y="1800"/>
              <a:ext cx="528" cy="144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ID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 flipV="1">
              <a:off x="1488" y="432"/>
              <a:ext cx="192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1680" y="4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auto">
            <a:xfrm>
              <a:off x="1776" y="316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0495" name="Line 15"/>
            <p:cNvSpPr>
              <a:spLocks noChangeShapeType="1"/>
            </p:cNvSpPr>
            <p:nvPr/>
          </p:nvSpPr>
          <p:spPr bwMode="auto">
            <a:xfrm>
              <a:off x="1488" y="2064"/>
              <a:ext cx="28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auto">
            <a:xfrm>
              <a:off x="2256" y="6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4417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D1DD-E1BC-4688-86B8-CDE9EAF4B26E}" type="slidenum">
              <a:rPr lang="en-US" altLang="en-US"/>
              <a:pPr/>
              <a:t>24</a:t>
            </a:fld>
            <a:endParaRPr lang="en-US" altLang="en-US"/>
          </a:p>
        </p:txBody>
      </p:sp>
      <p:grpSp>
        <p:nvGrpSpPr>
          <p:cNvPr id="21524" name="Group 20"/>
          <p:cNvGrpSpPr>
            <a:grpSpLocks/>
          </p:cNvGrpSpPr>
          <p:nvPr/>
        </p:nvGrpSpPr>
        <p:grpSpPr bwMode="auto">
          <a:xfrm>
            <a:off x="1525588" y="609600"/>
            <a:ext cx="9066212" cy="5257800"/>
            <a:chOff x="240" y="296"/>
            <a:chExt cx="5712" cy="3312"/>
          </a:xfrm>
        </p:grpSpPr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>
              <a:off x="240" y="1584"/>
              <a:ext cx="1392" cy="7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600">
                  <a:latin typeface="Arial" panose="020B0604020202020204" pitchFamily="34" charset="0"/>
                </a:rPr>
                <a:t>YANG TIDAK PERLU</a:t>
              </a:r>
            </a:p>
            <a:p>
              <a:r>
                <a:rPr lang="en-US" altLang="en-US" sz="1600">
                  <a:latin typeface="Arial" panose="020B0604020202020204" pitchFamily="34" charset="0"/>
                </a:rPr>
                <a:t>DIINBRENG</a:t>
              </a:r>
            </a:p>
            <a:p>
              <a:r>
                <a:rPr lang="en-US" altLang="en-US" sz="1600">
                  <a:latin typeface="Arial" panose="020B0604020202020204" pitchFamily="34" charset="0"/>
                </a:rPr>
                <a:t>DITINJAU DARI </a:t>
              </a:r>
            </a:p>
            <a:p>
              <a:r>
                <a:rPr lang="en-US" altLang="en-US" sz="1600">
                  <a:latin typeface="Arial" panose="020B0604020202020204" pitchFamily="34" charset="0"/>
                </a:rPr>
                <a:t>OBJEKNYA</a:t>
              </a:r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2112" y="2640"/>
              <a:ext cx="384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4. Pengeluaran untuk memperoleh keahlian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    Pasal 1098 BW </a:t>
              </a:r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</a:t>
              </a:r>
              <a:r>
                <a:rPr lang="en-US" altLang="en-US" sz="1400">
                  <a:latin typeface="Arial" panose="020B0604020202020204" pitchFamily="34" charset="0"/>
                </a:rPr>
                <a:t> bunga hasil hibah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    Pasal 1099 BW </a:t>
              </a:r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</a:t>
              </a:r>
              <a:r>
                <a:rPr lang="en-US" altLang="en-US" sz="1400">
                  <a:latin typeface="Arial" panose="020B0604020202020204" pitchFamily="34" charset="0"/>
                </a:rPr>
                <a:t> hibah yang musnah diluar salahnya si penerima hibah</a:t>
              </a:r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2112" y="2256"/>
              <a:ext cx="3216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3. Biaya penggantian orang dalam wamil</a:t>
              </a:r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2496" y="1816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>
                  <a:latin typeface="Arial" panose="020B0604020202020204" pitchFamily="34" charset="0"/>
                </a:rPr>
                <a:t>PASAL 1097 BW</a:t>
              </a:r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2112" y="1128"/>
              <a:ext cx="360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2. Tunjangan untuk keperluan hidup seperlunya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    Tunjangan anak </a:t>
              </a:r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</a:t>
              </a:r>
              <a:r>
                <a:rPr lang="en-US" altLang="en-US" sz="1400">
                  <a:latin typeface="Arial" panose="020B0604020202020204" pitchFamily="34" charset="0"/>
                </a:rPr>
                <a:t> pada orang tua (ps 321 BW)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    Kewajiban UU </a:t>
              </a:r>
              <a:r>
                <a:rPr lang="en-US" altLang="en-US" sz="1400">
                  <a:latin typeface="Arial" panose="020B0604020202020204" pitchFamily="34" charset="0"/>
                  <a:sym typeface="Wingdings" panose="05000000000000000000" pitchFamily="2" charset="2"/>
                </a:rPr>
                <a:t></a:t>
              </a:r>
              <a:r>
                <a:rPr lang="en-US" altLang="en-US" sz="1400">
                  <a:latin typeface="Arial" panose="020B0604020202020204" pitchFamily="34" charset="0"/>
                </a:rPr>
                <a:t> tidak dapat dikhalifisir sebagai hibah</a:t>
              </a: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2112" y="296"/>
              <a:ext cx="3600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/>
                <a:t>1. Biaya pemeliharaan dan pendidikan</a:t>
              </a:r>
            </a:p>
            <a:p>
              <a:r>
                <a:rPr lang="en-US" altLang="en-US" sz="1400"/>
                <a:t>    biaya pemeliharaan </a:t>
              </a:r>
              <a:r>
                <a:rPr lang="en-US" altLang="en-US" sz="1400">
                  <a:sym typeface="Wingdings" panose="05000000000000000000" pitchFamily="2" charset="2"/>
                </a:rPr>
                <a:t></a:t>
              </a:r>
              <a:r>
                <a:rPr lang="en-US" altLang="en-US" sz="1400"/>
                <a:t> untuk menghidupi dan membesarkan anak</a:t>
              </a:r>
            </a:p>
            <a:p>
              <a:r>
                <a:rPr lang="en-US" altLang="en-US" sz="1400"/>
                <a:t>    biaya pendidikan </a:t>
              </a:r>
              <a:r>
                <a:rPr lang="en-US" altLang="en-US" sz="1400">
                  <a:sym typeface="Wingdings" panose="05000000000000000000" pitchFamily="2" charset="2"/>
                </a:rPr>
                <a:t></a:t>
              </a:r>
              <a:r>
                <a:rPr lang="en-US" altLang="en-US" sz="1400"/>
                <a:t> biaya sekolah</a:t>
              </a:r>
            </a:p>
            <a:p>
              <a:r>
                <a:rPr lang="en-US" altLang="en-US" sz="1400"/>
                <a:t>    </a:t>
              </a:r>
              <a:r>
                <a:rPr lang="en-US" altLang="en-US" sz="1400" i="1"/>
                <a:t>pasal 298 BW kewajiban orang tua </a:t>
              </a:r>
              <a:r>
                <a:rPr lang="en-US" altLang="en-US" sz="1400" i="1">
                  <a:sym typeface="Wingdings" panose="05000000000000000000" pitchFamily="2" charset="2"/>
                </a:rPr>
                <a:t></a:t>
              </a:r>
              <a:r>
                <a:rPr lang="en-US" altLang="en-US" sz="1400" i="1"/>
                <a:t> bukan hibah</a:t>
              </a: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2112" y="3320"/>
              <a:ext cx="33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5. Biaya perkawinan, pakaian dan peralatan kawin</a:t>
              </a:r>
            </a:p>
          </p:txBody>
        </p:sp>
        <p:sp>
          <p:nvSpPr>
            <p:cNvPr id="21515" name="AutoShape 11"/>
            <p:cNvSpPr>
              <a:spLocks noChangeArrowheads="1"/>
            </p:cNvSpPr>
            <p:nvPr/>
          </p:nvSpPr>
          <p:spPr bwMode="auto">
            <a:xfrm>
              <a:off x="1936" y="1888"/>
              <a:ext cx="528" cy="144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ID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>
              <a:off x="1816" y="432"/>
              <a:ext cx="0" cy="30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1824" y="43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1518" name="Line 14"/>
            <p:cNvSpPr>
              <a:spLocks noChangeShapeType="1"/>
            </p:cNvSpPr>
            <p:nvPr/>
          </p:nvSpPr>
          <p:spPr bwMode="auto">
            <a:xfrm>
              <a:off x="1824" y="12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1519" name="Line 15"/>
            <p:cNvSpPr>
              <a:spLocks noChangeShapeType="1"/>
            </p:cNvSpPr>
            <p:nvPr/>
          </p:nvSpPr>
          <p:spPr bwMode="auto">
            <a:xfrm>
              <a:off x="1824" y="23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>
              <a:off x="1824" y="27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1824" y="34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>
              <a:off x="1624" y="196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293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Terima</a:t>
            </a:r>
            <a:r>
              <a:rPr lang="en-ID" dirty="0" smtClean="0"/>
              <a:t> </a:t>
            </a:r>
            <a:r>
              <a:rPr lang="en-ID" smtClean="0"/>
              <a:t>kasih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375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D682-623B-4720-A6F7-C2FD5F758DC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B. TUJUAN INBRENG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7815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/>
              <a:t>Agar sesama ahli waris mendapatkan bagian </a:t>
            </a:r>
            <a:r>
              <a:rPr lang="en-US" altLang="en-US" b="1"/>
              <a:t>yang merata</a:t>
            </a:r>
            <a:r>
              <a:rPr lang="en-US" altLang="en-US"/>
              <a:t>.</a:t>
            </a:r>
          </a:p>
          <a:p>
            <a:pPr lvl="1" algn="just">
              <a:lnSpc>
                <a:spcPct val="90000"/>
              </a:lnSpc>
            </a:pPr>
            <a:r>
              <a:rPr lang="en-US" altLang="en-US"/>
              <a:t>Contoh: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altLang="en-US"/>
              <a:t>	harta yang ada Rp 120 juta. Ahli waris terdiri dari A, B, dan C (anak kandung). A pernah mendapat hibah Rp 30 juta. Jika dilaksanakan bagian ahli waris ab-intestato tersebut masing-masing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Rp 120 juta dibagi 3. A, B, C masing-masing mendapatkan Rp 40 juta. 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altLang="en-US"/>
              <a:t>	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hibah Rp 30 juta + Rp 40 juta = Rp 70 juta.</a:t>
            </a:r>
          </a:p>
        </p:txBody>
      </p:sp>
    </p:spTree>
    <p:extLst>
      <p:ext uri="{BB962C8B-B14F-4D97-AF65-F5344CB8AC3E}">
        <p14:creationId xmlns:p14="http://schemas.microsoft.com/office/powerpoint/2010/main" val="64659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0E81D-B815-4646-8828-D05C407C439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1" y="1989139"/>
            <a:ext cx="8208963" cy="4321175"/>
          </a:xfrm>
        </p:spPr>
        <p:txBody>
          <a:bodyPr/>
          <a:lstStyle/>
          <a:p>
            <a:pPr algn="just"/>
            <a:r>
              <a:rPr lang="en-US" altLang="en-US" sz="3400"/>
              <a:t>Tentu hal tersebut </a:t>
            </a:r>
            <a:r>
              <a:rPr lang="en-US" altLang="en-US" sz="3400" b="1"/>
              <a:t>tidak adil</a:t>
            </a:r>
            <a:r>
              <a:rPr lang="en-US" altLang="en-US" sz="3400"/>
              <a:t> sehingga ada ketentuan </a:t>
            </a:r>
            <a:r>
              <a:rPr lang="en-US" altLang="en-US" sz="3400" b="1"/>
              <a:t>Inbreng</a:t>
            </a:r>
            <a:r>
              <a:rPr lang="en-US" altLang="en-US" sz="3400"/>
              <a:t>. A harus  mengembalikan hibah Rp 30 juta ke dalam boedel warisan menjadi Rp 120 juta + Rp 30 juta = Rp </a:t>
            </a:r>
            <a:r>
              <a:rPr lang="en-US" altLang="en-US" sz="3400" b="1"/>
              <a:t>150 juta</a:t>
            </a:r>
            <a:r>
              <a:rPr lang="en-US" altLang="en-US" sz="3400"/>
              <a:t>. Boedel (Rp 150 juta) dibagi tiga; A, B, C masing-masing mendapat Rp </a:t>
            </a:r>
            <a:r>
              <a:rPr lang="en-US" altLang="en-US" sz="3400" b="1"/>
              <a:t>50 juta</a:t>
            </a:r>
            <a:r>
              <a:rPr lang="en-US" altLang="en-US" sz="3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859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34D0-F9FC-40B6-A720-DF003CC6E15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4113" y="1916114"/>
            <a:ext cx="7543800" cy="4537075"/>
          </a:xfrm>
        </p:spPr>
        <p:txBody>
          <a:bodyPr/>
          <a:lstStyle/>
          <a:p>
            <a:pPr marL="609600" indent="-609600" algn="just">
              <a:buNone/>
            </a:pPr>
            <a:r>
              <a:rPr lang="en-US" altLang="en-US" sz="3200"/>
              <a:t>Kewajiban Inbreng </a:t>
            </a:r>
            <a:r>
              <a:rPr lang="en-US" altLang="en-US" sz="3200">
                <a:sym typeface="Wingdings" panose="05000000000000000000" pitchFamily="2" charset="2"/>
              </a:rPr>
              <a:t></a:t>
            </a:r>
            <a:r>
              <a:rPr lang="en-US" altLang="en-US" sz="3200"/>
              <a:t> 1086 KUH Perdata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3200"/>
              <a:t>Ahli waris dalam garis lurus ke bawah, kecuali ada pembebasan dari pewaris.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3200"/>
              <a:t>Ahli waris lain </a:t>
            </a:r>
            <a:r>
              <a:rPr lang="en-US" altLang="en-US" sz="3200">
                <a:sym typeface="Wingdings" panose="05000000000000000000" pitchFamily="2" charset="2"/>
              </a:rPr>
              <a:t></a:t>
            </a:r>
            <a:r>
              <a:rPr lang="en-US" altLang="en-US" sz="3200"/>
              <a:t> jika ditentukan dengan tegas harus melakukan Inbreng.</a:t>
            </a:r>
          </a:p>
        </p:txBody>
      </p:sp>
    </p:spTree>
    <p:extLst>
      <p:ext uri="{BB962C8B-B14F-4D97-AF65-F5344CB8AC3E}">
        <p14:creationId xmlns:p14="http://schemas.microsoft.com/office/powerpoint/2010/main" val="125572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6042-7F8C-4620-8EA1-25A9B37886D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1" y="404814"/>
            <a:ext cx="8435975" cy="1138237"/>
          </a:xfrm>
        </p:spPr>
        <p:txBody>
          <a:bodyPr/>
          <a:lstStyle/>
          <a:p>
            <a:r>
              <a:rPr lang="en-US" altLang="en-US" sz="2900"/>
              <a:t>C. AHLI WARIS YANG MENOLAK WARISAN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628776"/>
            <a:ext cx="8229600" cy="4525963"/>
          </a:xfrm>
        </p:spPr>
        <p:txBody>
          <a:bodyPr/>
          <a:lstStyle/>
          <a:p>
            <a:pPr marL="609600" indent="-609600" algn="just">
              <a:buNone/>
            </a:pPr>
            <a:r>
              <a:rPr lang="en-US" altLang="en-US">
                <a:sym typeface="Wingdings" panose="05000000000000000000" pitchFamily="2" charset="2"/>
              </a:rPr>
              <a:t> </a:t>
            </a:r>
            <a:r>
              <a:rPr lang="en-US" altLang="en-US" sz="3900">
                <a:sym typeface="Wingdings" panose="05000000000000000000" pitchFamily="2" charset="2"/>
              </a:rPr>
              <a:t>1087 KUH Perdata</a:t>
            </a:r>
          </a:p>
          <a:p>
            <a:pPr marL="609600" indent="-609600" algn="just">
              <a:buNone/>
            </a:pPr>
            <a:r>
              <a:rPr lang="en-US" altLang="en-US" sz="3900">
                <a:sym typeface="Wingdings" panose="05000000000000000000" pitchFamily="2" charset="2"/>
              </a:rPr>
              <a:t>	Ahli waris yang menolak warisan, tidak wajib Inbreng, kecuali ada bagian L.P. terganggu.</a:t>
            </a:r>
            <a:endParaRPr lang="en-US" altLang="en-US" sz="3900"/>
          </a:p>
          <a:p>
            <a:pPr marL="609600" indent="-609600"/>
            <a:endParaRPr lang="en-US" altLang="en-US" sz="3900"/>
          </a:p>
        </p:txBody>
      </p:sp>
    </p:spTree>
    <p:extLst>
      <p:ext uri="{BB962C8B-B14F-4D97-AF65-F5344CB8AC3E}">
        <p14:creationId xmlns:p14="http://schemas.microsoft.com/office/powerpoint/2010/main" val="21083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A11BD-DB4F-423E-8306-7CBF46FEB91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476250"/>
            <a:ext cx="7543800" cy="1143000"/>
          </a:xfrm>
        </p:spPr>
        <p:txBody>
          <a:bodyPr/>
          <a:lstStyle/>
          <a:p>
            <a:r>
              <a:rPr lang="en-US" altLang="en-US"/>
              <a:t>D. BESARNYA INBRENG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188" y="1844676"/>
            <a:ext cx="7993062" cy="453707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ð"/>
            </a:pPr>
            <a:r>
              <a:rPr lang="en-US" altLang="en-US" sz="4300">
                <a:sym typeface="Wingdings" panose="05000000000000000000" pitchFamily="2" charset="2"/>
              </a:rPr>
              <a:t>1088 KUH Perdata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n-US" altLang="en-US" sz="4300">
                <a:sym typeface="Wingdings" panose="05000000000000000000" pitchFamily="2" charset="2"/>
              </a:rPr>
              <a:t>	Jika pemasukan (Inbreng) lebih dari bagiannya sendiri dalam pewarisan, maka apa yang selebihnya tidak usah dimasukkan.</a:t>
            </a:r>
          </a:p>
        </p:txBody>
      </p:sp>
    </p:spTree>
    <p:extLst>
      <p:ext uri="{BB962C8B-B14F-4D97-AF65-F5344CB8AC3E}">
        <p14:creationId xmlns:p14="http://schemas.microsoft.com/office/powerpoint/2010/main" val="151124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EC9F-57E7-4D12-B530-6AD77AA452D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916114"/>
            <a:ext cx="8424862" cy="4537075"/>
          </a:xfrm>
        </p:spPr>
        <p:txBody>
          <a:bodyPr/>
          <a:lstStyle/>
          <a:p>
            <a:pPr marL="533400" indent="-533400" algn="just"/>
            <a:r>
              <a:rPr lang="en-US" altLang="en-US" sz="2600"/>
              <a:t>Ketentuan 1088 KUH Perdata </a:t>
            </a:r>
            <a:r>
              <a:rPr lang="en-US" altLang="en-US" sz="2600">
                <a:sym typeface="Wingdings" panose="05000000000000000000" pitchFamily="2" charset="2"/>
              </a:rPr>
              <a:t></a:t>
            </a:r>
            <a:r>
              <a:rPr lang="en-US" altLang="en-US" sz="2600"/>
              <a:t> diadakan </a:t>
            </a:r>
            <a:r>
              <a:rPr lang="en-US" altLang="en-US" sz="2600">
                <a:sym typeface="Wingdings" panose="05000000000000000000" pitchFamily="2" charset="2"/>
              </a:rPr>
              <a:t></a:t>
            </a:r>
            <a:r>
              <a:rPr lang="en-US" altLang="en-US" sz="2600"/>
              <a:t> agar ahli waris yang telah menerima hibah yang besar, dan melihat setelah Inbreng bagiannya akan </a:t>
            </a:r>
            <a:r>
              <a:rPr lang="en-US" altLang="en-US" sz="2600" b="1"/>
              <a:t>lebih kecil</a:t>
            </a:r>
            <a:r>
              <a:rPr lang="en-US" altLang="en-US" sz="2600"/>
              <a:t> dari hibah yang sudah dimasukkan </a:t>
            </a:r>
            <a:r>
              <a:rPr lang="en-US" altLang="en-US" sz="2600">
                <a:sym typeface="Wingdings" panose="05000000000000000000" pitchFamily="2" charset="2"/>
              </a:rPr>
              <a:t></a:t>
            </a:r>
            <a:r>
              <a:rPr lang="en-US" altLang="en-US" sz="2600"/>
              <a:t> akan cenderung </a:t>
            </a:r>
            <a:r>
              <a:rPr lang="en-US" altLang="en-US" sz="2600" b="1"/>
              <a:t>menolak warisan</a:t>
            </a:r>
            <a:r>
              <a:rPr lang="en-US" altLang="en-US" sz="2600"/>
              <a:t>. Dengan demikian besarnya Inbreng, bergantung pada:</a:t>
            </a:r>
          </a:p>
          <a:p>
            <a:pPr marL="914400" lvl="1" indent="-457200" algn="just">
              <a:buFontTx/>
              <a:buAutoNum type="arabicPeriod"/>
            </a:pPr>
            <a:r>
              <a:rPr lang="en-US" altLang="en-US" sz="2200"/>
              <a:t>Besarnya hibah.</a:t>
            </a:r>
          </a:p>
          <a:p>
            <a:pPr marL="914400" lvl="1" indent="-457200" algn="just">
              <a:buFontTx/>
              <a:buAutoNum type="arabicPeriod"/>
            </a:pPr>
            <a:r>
              <a:rPr lang="en-US" altLang="en-US" sz="2200"/>
              <a:t>Besarnya bagian yang akan diterima oleh ahli waris yang melakukan Inbreng. </a:t>
            </a:r>
          </a:p>
          <a:p>
            <a:pPr marL="914400" lvl="1" indent="-457200" algn="just">
              <a:buFontTx/>
              <a:buAutoNum type="arabicPeriod"/>
            </a:pPr>
            <a:r>
              <a:rPr lang="en-US" altLang="en-US" sz="2200"/>
              <a:t>Kebutuhan untuk memenuhi L.P.</a:t>
            </a:r>
          </a:p>
        </p:txBody>
      </p:sp>
    </p:spTree>
    <p:extLst>
      <p:ext uri="{BB962C8B-B14F-4D97-AF65-F5344CB8AC3E}">
        <p14:creationId xmlns:p14="http://schemas.microsoft.com/office/powerpoint/2010/main" val="29841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6B4B2-70BC-40E6-8633-05D06F2A240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1" y="1844676"/>
            <a:ext cx="8424863" cy="4525963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/>
              <a:t>Dengan demikian berdasarkan pasal 1088 KUH Perdata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ahli waris penerima hibah </a:t>
            </a:r>
            <a:r>
              <a:rPr lang="en-US" altLang="en-US" b="1"/>
              <a:t>hanya</a:t>
            </a:r>
            <a:r>
              <a:rPr lang="en-US" altLang="en-US"/>
              <a:t> memberikan Inbreng sebesar bagian yang diterimanya sebagai </a:t>
            </a:r>
            <a:r>
              <a:rPr lang="en-US" altLang="en-US" b="1"/>
              <a:t>warisan</a:t>
            </a:r>
            <a:r>
              <a:rPr lang="en-US" altLang="en-US"/>
              <a:t>.</a:t>
            </a:r>
          </a:p>
          <a:p>
            <a:pPr lvl="1" algn="just">
              <a:lnSpc>
                <a:spcPct val="90000"/>
              </a:lnSpc>
            </a:pPr>
            <a:r>
              <a:rPr lang="en-US" altLang="en-US"/>
              <a:t>Contoh I: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altLang="en-US"/>
              <a:t>	P meninggal dan mempunyai 4 ahli waris </a:t>
            </a:r>
            <a:r>
              <a:rPr lang="en-US" altLang="en-US">
                <a:sym typeface="Wingdings" panose="05000000000000000000" pitchFamily="2" charset="2"/>
              </a:rPr>
              <a:t></a:t>
            </a:r>
            <a:r>
              <a:rPr lang="en-US" altLang="en-US"/>
              <a:t> A, B, C, D. Harta yang ada Rp 300 juta. A pernah menerima hibah Rp 140 juta. Jika A melakukan Inbreng untuk seluruh hibah yang diterimanya harta waris menjadi Rp 440 juta.</a:t>
            </a:r>
          </a:p>
        </p:txBody>
      </p:sp>
    </p:spTree>
    <p:extLst>
      <p:ext uri="{BB962C8B-B14F-4D97-AF65-F5344CB8AC3E}">
        <p14:creationId xmlns:p14="http://schemas.microsoft.com/office/powerpoint/2010/main" val="402931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914</Words>
  <Application>Microsoft Office PowerPoint</Application>
  <PresentationFormat>Widescreen</PresentationFormat>
  <Paragraphs>195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Office Theme</vt:lpstr>
      <vt:lpstr>Inbreng dan Inkorting (pemasukan dan pemotongan)</vt:lpstr>
      <vt:lpstr>A. PENGERTIAN</vt:lpstr>
      <vt:lpstr>B. TUJUAN INBRENG</vt:lpstr>
      <vt:lpstr>PowerPoint Presentation</vt:lpstr>
      <vt:lpstr>PowerPoint Presentation</vt:lpstr>
      <vt:lpstr>C. AHLI WARIS YANG MENOLAK WARISAN</vt:lpstr>
      <vt:lpstr>D. BESARNYA INBRENG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 korting</vt:lpstr>
      <vt:lpstr>PowerPoint Presentation</vt:lpstr>
      <vt:lpstr>PowerPoint Presentation</vt:lpstr>
      <vt:lpstr>PowerPoint Presentation</vt:lpstr>
      <vt:lpstr>PowerPoint Presentation</vt:lpstr>
      <vt:lpstr>Pemotongan dan Pemotongan Semu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Inbreng dan Inkorting (pemasukan dan pemotongan)</dc:title>
  <dc:creator>Asus</dc:creator>
  <cp:lastModifiedBy>Asus</cp:lastModifiedBy>
  <cp:revision>3</cp:revision>
  <dcterms:created xsi:type="dcterms:W3CDTF">2020-04-23T08:36:06Z</dcterms:created>
  <dcterms:modified xsi:type="dcterms:W3CDTF">2020-04-23T08:42:41Z</dcterms:modified>
</cp:coreProperties>
</file>