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67" d="100"/>
          <a:sy n="67" d="100"/>
        </p:scale>
        <p:origin x="6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3871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82666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76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760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4753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0269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5834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263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46791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732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912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4842-7D5E-45C5-B64E-332182CA9D99}" type="datetimeFigureOut">
              <a:rPr lang="en-ID" smtClean="0"/>
              <a:t>03/04/2020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647A-7299-4D83-8D70-251222FAAD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072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nikah</a:t>
            </a:r>
            <a:r>
              <a:rPr lang="en-ID" dirty="0" smtClean="0"/>
              <a:t>/</a:t>
            </a:r>
            <a:r>
              <a:rPr lang="en-ID" dirty="0" err="1" smtClean="0"/>
              <a:t>kawin</a:t>
            </a:r>
            <a:r>
              <a:rPr lang="en-ID" dirty="0" smtClean="0"/>
              <a:t> </a:t>
            </a: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waris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35791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0571"/>
            <a:ext cx="10515600" cy="5596392"/>
          </a:xfrm>
        </p:spPr>
        <p:txBody>
          <a:bodyPr/>
          <a:lstStyle/>
          <a:p>
            <a:r>
              <a:rPr lang="nn-NO" dirty="0" smtClean="0"/>
              <a:t>Anak Luar Nikah yang di Akui Menurut KUH-Perdata</a:t>
            </a:r>
          </a:p>
          <a:p>
            <a:pPr marL="0" indent="0">
              <a:buNone/>
            </a:pP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272 BW </a:t>
            </a:r>
            <a:r>
              <a:rPr lang="en-ID" dirty="0" err="1" smtClean="0"/>
              <a:t>bahwa</a:t>
            </a:r>
            <a:r>
              <a:rPr lang="en-ID" dirty="0" smtClean="0"/>
              <a:t> </a:t>
            </a:r>
            <a:r>
              <a:rPr lang="en-ID" dirty="0" err="1" smtClean="0"/>
              <a:t>anak-anak</a:t>
            </a:r>
            <a:r>
              <a:rPr lang="en-ID" dirty="0" smtClean="0"/>
              <a:t>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kawin</a:t>
            </a:r>
            <a:r>
              <a:rPr lang="en-ID" dirty="0" smtClean="0"/>
              <a:t> yang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diakui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yang </a:t>
            </a:r>
            <a:r>
              <a:rPr lang="en-ID" dirty="0" err="1" smtClean="0"/>
              <a:t>dilahirkan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seorang</a:t>
            </a:r>
            <a:r>
              <a:rPr lang="en-ID" dirty="0" smtClean="0"/>
              <a:t> </a:t>
            </a:r>
            <a:r>
              <a:rPr lang="en-ID" dirty="0" err="1" smtClean="0"/>
              <a:t>ibu</a:t>
            </a:r>
            <a:r>
              <a:rPr lang="en-ID" dirty="0" smtClean="0"/>
              <a:t> </a:t>
            </a:r>
            <a:r>
              <a:rPr lang="en-ID" dirty="0" err="1" smtClean="0"/>
              <a:t>tetapi</a:t>
            </a:r>
            <a:r>
              <a:rPr lang="en-ID" dirty="0" smtClean="0"/>
              <a:t> yang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dibenihkan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seorang</a:t>
            </a:r>
            <a:r>
              <a:rPr lang="en-ID" dirty="0" smtClean="0"/>
              <a:t> </a:t>
            </a:r>
            <a:r>
              <a:rPr lang="en-ID" dirty="0" err="1" smtClean="0"/>
              <a:t>pria</a:t>
            </a:r>
            <a:r>
              <a:rPr lang="en-ID" dirty="0" smtClean="0"/>
              <a:t> yang </a:t>
            </a:r>
            <a:r>
              <a:rPr lang="en-ID" dirty="0" err="1" smtClean="0"/>
              <a:t>berada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ikatan</a:t>
            </a:r>
            <a:r>
              <a:rPr lang="en-ID" dirty="0" smtClean="0"/>
              <a:t> </a:t>
            </a:r>
            <a:r>
              <a:rPr lang="en-ID" dirty="0" err="1" smtClean="0"/>
              <a:t>perkawinan</a:t>
            </a:r>
            <a:r>
              <a:rPr lang="en-ID" dirty="0" smtClean="0"/>
              <a:t> </a:t>
            </a:r>
            <a:r>
              <a:rPr lang="en-ID" dirty="0" err="1" smtClean="0"/>
              <a:t>sah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ibu</a:t>
            </a:r>
            <a:r>
              <a:rPr lang="en-ID" dirty="0" smtClean="0"/>
              <a:t> </a:t>
            </a:r>
            <a:r>
              <a:rPr lang="en-ID" dirty="0" err="1" smtClean="0"/>
              <a:t>si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termasukdi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kelompok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zinah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anak-anak</a:t>
            </a:r>
            <a:r>
              <a:rPr lang="en-ID" dirty="0" smtClean="0"/>
              <a:t> </a:t>
            </a:r>
            <a:r>
              <a:rPr lang="en-ID" dirty="0" err="1" smtClean="0"/>
              <a:t>sumbang</a:t>
            </a:r>
            <a:r>
              <a:rPr lang="en-ID" dirty="0" smtClean="0"/>
              <a:t> (</a:t>
            </a:r>
            <a:r>
              <a:rPr lang="en-ID" dirty="0" err="1" smtClean="0"/>
              <a:t>Dr.J.Andy</a:t>
            </a:r>
            <a:r>
              <a:rPr lang="en-ID" dirty="0" smtClean="0"/>
              <a:t> Hartanto,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Waris</a:t>
            </a:r>
            <a:r>
              <a:rPr lang="en-ID" dirty="0" smtClean="0"/>
              <a:t>, </a:t>
            </a:r>
            <a:r>
              <a:rPr lang="en-ID" dirty="0" err="1" smtClean="0"/>
              <a:t>kedudukan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Hak</a:t>
            </a:r>
            <a:r>
              <a:rPr lang="en-ID" dirty="0" smtClean="0"/>
              <a:t> </a:t>
            </a:r>
            <a:r>
              <a:rPr lang="en-ID" dirty="0" err="1" smtClean="0"/>
              <a:t>Waris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kawin</a:t>
            </a:r>
            <a:r>
              <a:rPr lang="en-ID" dirty="0" smtClean="0"/>
              <a:t> </a:t>
            </a:r>
            <a:r>
              <a:rPr lang="en-ID" dirty="0" err="1" smtClean="0"/>
              <a:t>menurut</a:t>
            </a:r>
            <a:r>
              <a:rPr lang="en-ID" dirty="0" smtClean="0"/>
              <a:t> “</a:t>
            </a:r>
            <a:r>
              <a:rPr lang="en-ID" dirty="0" err="1" smtClean="0"/>
              <a:t>Burgerlijk</a:t>
            </a:r>
            <a:r>
              <a:rPr lang="en-ID" dirty="0" smtClean="0"/>
              <a:t> </a:t>
            </a:r>
            <a:r>
              <a:rPr lang="en-ID" dirty="0" err="1" smtClean="0"/>
              <a:t>Wetboek</a:t>
            </a:r>
            <a:r>
              <a:rPr lang="en-ID" dirty="0" smtClean="0"/>
              <a:t>” </a:t>
            </a:r>
            <a:r>
              <a:rPr lang="en-ID" dirty="0" err="1" smtClean="0"/>
              <a:t>Pasca</a:t>
            </a:r>
            <a:r>
              <a:rPr lang="en-ID" dirty="0" smtClean="0"/>
              <a:t> </a:t>
            </a:r>
            <a:r>
              <a:rPr lang="en-ID" dirty="0" err="1" smtClean="0"/>
              <a:t>Putusan</a:t>
            </a:r>
            <a:r>
              <a:rPr lang="en-ID" dirty="0" smtClean="0"/>
              <a:t> </a:t>
            </a:r>
            <a:r>
              <a:rPr lang="en-ID" dirty="0" err="1" smtClean="0"/>
              <a:t>Mahkamah</a:t>
            </a:r>
            <a:r>
              <a:rPr lang="en-ID" dirty="0" smtClean="0"/>
              <a:t> </a:t>
            </a:r>
            <a:r>
              <a:rPr lang="en-ID" dirty="0" err="1" smtClean="0"/>
              <a:t>Konstitusi,Surabaya:LaksBang</a:t>
            </a:r>
            <a:r>
              <a:rPr lang="en-ID" dirty="0" smtClean="0"/>
              <a:t>, 2015,hlm.29Dr.J.Andy Hartanto,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Waris</a:t>
            </a:r>
            <a:r>
              <a:rPr lang="en-ID" dirty="0" smtClean="0"/>
              <a:t>, </a:t>
            </a:r>
            <a:r>
              <a:rPr lang="en-ID" dirty="0" err="1" smtClean="0"/>
              <a:t>kedudukan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Hak</a:t>
            </a:r>
            <a:r>
              <a:rPr lang="en-ID" dirty="0" smtClean="0"/>
              <a:t> </a:t>
            </a:r>
            <a:r>
              <a:rPr lang="en-ID" dirty="0" err="1" smtClean="0"/>
              <a:t>Waris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kawin</a:t>
            </a:r>
            <a:r>
              <a:rPr lang="en-ID" dirty="0" smtClean="0"/>
              <a:t> </a:t>
            </a:r>
            <a:r>
              <a:rPr lang="en-ID" dirty="0" err="1" smtClean="0"/>
              <a:t>menurut</a:t>
            </a:r>
            <a:r>
              <a:rPr lang="en-ID" dirty="0" smtClean="0"/>
              <a:t> “</a:t>
            </a:r>
            <a:r>
              <a:rPr lang="en-ID" dirty="0" err="1" smtClean="0"/>
              <a:t>Burgerlijk</a:t>
            </a:r>
            <a:r>
              <a:rPr lang="en-ID" dirty="0" smtClean="0"/>
              <a:t> </a:t>
            </a:r>
            <a:r>
              <a:rPr lang="en-ID" dirty="0" err="1" smtClean="0"/>
              <a:t>Wetboek</a:t>
            </a:r>
            <a:r>
              <a:rPr lang="en-ID" dirty="0" smtClean="0"/>
              <a:t>” </a:t>
            </a:r>
            <a:r>
              <a:rPr lang="en-ID" dirty="0" err="1" smtClean="0"/>
              <a:t>Pasca</a:t>
            </a:r>
            <a:r>
              <a:rPr lang="en-ID" dirty="0" smtClean="0"/>
              <a:t> </a:t>
            </a:r>
            <a:r>
              <a:rPr lang="en-ID" dirty="0" err="1" smtClean="0"/>
              <a:t>Putusan</a:t>
            </a:r>
            <a:r>
              <a:rPr lang="en-ID" dirty="0" smtClean="0"/>
              <a:t> </a:t>
            </a:r>
            <a:r>
              <a:rPr lang="en-ID" dirty="0" err="1" smtClean="0"/>
              <a:t>Mahkamah</a:t>
            </a:r>
            <a:r>
              <a:rPr lang="en-ID" dirty="0" smtClean="0"/>
              <a:t> </a:t>
            </a:r>
            <a:r>
              <a:rPr lang="en-ID" dirty="0" err="1" smtClean="0"/>
              <a:t>Konstitusi,Surabaya:LaksBang</a:t>
            </a:r>
            <a:r>
              <a:rPr lang="en-ID" dirty="0" smtClean="0"/>
              <a:t>, 2015,hlm.29).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6483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>
            <a:normAutofit/>
          </a:bodyPr>
          <a:lstStyle/>
          <a:p>
            <a:r>
              <a:rPr lang="en-ID" b="1" dirty="0" err="1"/>
              <a:t>Prof.</a:t>
            </a:r>
            <a:r>
              <a:rPr lang="en-ID" b="1" dirty="0"/>
              <a:t> Ali </a:t>
            </a:r>
            <a:r>
              <a:rPr lang="en-ID" b="1" dirty="0" err="1"/>
              <a:t>Afandi</a:t>
            </a:r>
            <a:r>
              <a:rPr lang="en-ID" b="1" dirty="0"/>
              <a:t>, S.H.</a:t>
            </a:r>
            <a:r>
              <a:rPr lang="en-ID" dirty="0"/>
              <a:t>,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bukunya</a:t>
            </a:r>
            <a:r>
              <a:rPr lang="en-ID" dirty="0"/>
              <a:t> “</a:t>
            </a:r>
            <a:r>
              <a:rPr lang="en-ID" i="1" dirty="0" err="1"/>
              <a:t>Hukum</a:t>
            </a:r>
            <a:r>
              <a:rPr lang="en-ID" i="1" dirty="0"/>
              <a:t> </a:t>
            </a:r>
            <a:r>
              <a:rPr lang="en-ID" i="1" dirty="0" err="1"/>
              <a:t>Waris</a:t>
            </a:r>
            <a:r>
              <a:rPr lang="en-ID" i="1" dirty="0"/>
              <a:t> </a:t>
            </a:r>
            <a:r>
              <a:rPr lang="en-ID" i="1" dirty="0" err="1"/>
              <a:t>Hukum</a:t>
            </a:r>
            <a:r>
              <a:rPr lang="en-ID" i="1" dirty="0"/>
              <a:t> </a:t>
            </a:r>
            <a:r>
              <a:rPr lang="en-ID" i="1" dirty="0" err="1"/>
              <a:t>Keluarga</a:t>
            </a:r>
            <a:r>
              <a:rPr lang="en-ID" i="1" dirty="0"/>
              <a:t> </a:t>
            </a:r>
            <a:r>
              <a:rPr lang="en-ID" i="1" dirty="0" err="1"/>
              <a:t>Hukum</a:t>
            </a:r>
            <a:r>
              <a:rPr lang="en-ID" i="1" dirty="0"/>
              <a:t> </a:t>
            </a:r>
            <a:r>
              <a:rPr lang="en-ID" i="1" dirty="0" err="1"/>
              <a:t>Pembuktian</a:t>
            </a:r>
            <a:r>
              <a:rPr lang="en-ID" dirty="0"/>
              <a:t>” (</a:t>
            </a:r>
            <a:r>
              <a:rPr lang="en-ID" dirty="0" err="1"/>
              <a:t>hal</a:t>
            </a:r>
            <a:r>
              <a:rPr lang="en-ID" dirty="0"/>
              <a:t>. 40) </a:t>
            </a:r>
            <a:r>
              <a:rPr lang="en-ID" dirty="0" err="1"/>
              <a:t>menyebutkan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Kitab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(</a:t>
            </a:r>
            <a:r>
              <a:rPr lang="en-ID" i="1" dirty="0" err="1"/>
              <a:t>Burgerlijk</a:t>
            </a:r>
            <a:r>
              <a:rPr lang="en-ID" i="1" dirty="0"/>
              <a:t> </a:t>
            </a:r>
            <a:r>
              <a:rPr lang="en-ID" i="1" dirty="0" err="1"/>
              <a:t>Wetboek</a:t>
            </a:r>
            <a:r>
              <a:rPr lang="en-ID" dirty="0"/>
              <a:t>) </a:t>
            </a:r>
            <a:r>
              <a:rPr lang="en-ID" dirty="0" err="1"/>
              <a:t>mengadakan</a:t>
            </a:r>
            <a:r>
              <a:rPr lang="en-ID" dirty="0"/>
              <a:t> 3 </a:t>
            </a:r>
            <a:r>
              <a:rPr lang="en-ID" dirty="0" err="1"/>
              <a:t>penggolongan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anak-anak</a:t>
            </a:r>
            <a:r>
              <a:rPr lang="en-ID" dirty="0"/>
              <a:t>:</a:t>
            </a:r>
          </a:p>
          <a:p>
            <a:r>
              <a:rPr lang="en-ID" dirty="0"/>
              <a:t>1.         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sah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yang </a:t>
            </a:r>
            <a:r>
              <a:rPr lang="en-ID" dirty="0" err="1"/>
              <a:t>lahir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perkawinan</a:t>
            </a:r>
            <a:r>
              <a:rPr lang="en-ID" dirty="0"/>
              <a:t>;</a:t>
            </a:r>
          </a:p>
          <a:p>
            <a:r>
              <a:rPr lang="en-ID" dirty="0"/>
              <a:t>2.         </a:t>
            </a:r>
            <a:r>
              <a:rPr lang="en-ID" dirty="0" err="1"/>
              <a:t>Anak</a:t>
            </a:r>
            <a:r>
              <a:rPr lang="en-ID" dirty="0"/>
              <a:t> yang </a:t>
            </a:r>
            <a:r>
              <a:rPr lang="en-ID" dirty="0" err="1"/>
              <a:t>lahir</a:t>
            </a:r>
            <a:r>
              <a:rPr lang="en-ID" dirty="0"/>
              <a:t> di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perkawinan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diakui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ayah </a:t>
            </a:r>
            <a:r>
              <a:rPr lang="en-ID" dirty="0" err="1"/>
              <a:t>dan</a:t>
            </a:r>
            <a:r>
              <a:rPr lang="en-ID" dirty="0"/>
              <a:t>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.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si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orang yang </a:t>
            </a:r>
            <a:r>
              <a:rPr lang="en-ID" dirty="0" err="1"/>
              <a:t>mengakui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timbul</a:t>
            </a:r>
            <a:r>
              <a:rPr lang="en-ID" dirty="0"/>
              <a:t> </a:t>
            </a:r>
            <a:r>
              <a:rPr lang="en-ID" dirty="0" err="1"/>
              <a:t>pertalian</a:t>
            </a:r>
            <a:r>
              <a:rPr lang="en-ID" dirty="0"/>
              <a:t> </a:t>
            </a:r>
            <a:r>
              <a:rPr lang="en-ID" dirty="0" err="1"/>
              <a:t>kekeluargaan</a:t>
            </a:r>
            <a:r>
              <a:rPr lang="en-ID" dirty="0"/>
              <a:t>. </a:t>
            </a:r>
            <a:r>
              <a:rPr lang="en-ID" dirty="0" err="1"/>
              <a:t>Pertalian</a:t>
            </a:r>
            <a:r>
              <a:rPr lang="en-ID" dirty="0"/>
              <a:t> </a:t>
            </a:r>
            <a:r>
              <a:rPr lang="en-ID" dirty="0" err="1"/>
              <a:t>kekeluargaan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mengikat</a:t>
            </a:r>
            <a:r>
              <a:rPr lang="en-ID" dirty="0"/>
              <a:t> orang yang </a:t>
            </a:r>
            <a:r>
              <a:rPr lang="en-ID" dirty="0" err="1"/>
              <a:t>mengakui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. </a:t>
            </a:r>
            <a:r>
              <a:rPr lang="en-ID" dirty="0" err="1"/>
              <a:t>Jadinya</a:t>
            </a:r>
            <a:r>
              <a:rPr lang="en-ID" dirty="0"/>
              <a:t>, </a:t>
            </a:r>
            <a:r>
              <a:rPr lang="en-ID" dirty="0" err="1"/>
              <a:t>keluarga</a:t>
            </a:r>
            <a:r>
              <a:rPr lang="en-ID" dirty="0"/>
              <a:t> lain </a:t>
            </a:r>
            <a:r>
              <a:rPr lang="en-ID" dirty="0" err="1"/>
              <a:t>dari</a:t>
            </a:r>
            <a:r>
              <a:rPr lang="en-ID" dirty="0"/>
              <a:t> orang yang </a:t>
            </a:r>
            <a:r>
              <a:rPr lang="en-ID" dirty="0" err="1"/>
              <a:t>mengakui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terikat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pengakuan</a:t>
            </a:r>
            <a:r>
              <a:rPr lang="en-ID" dirty="0"/>
              <a:t> orang lain.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golongan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jika</a:t>
            </a:r>
            <a:r>
              <a:rPr lang="en-ID" dirty="0"/>
              <a:t> ayah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ibunya</a:t>
            </a:r>
            <a:r>
              <a:rPr lang="en-ID" dirty="0"/>
              <a:t> </a:t>
            </a:r>
            <a:r>
              <a:rPr lang="en-ID" dirty="0" err="1"/>
              <a:t>kawin</a:t>
            </a:r>
            <a:r>
              <a:rPr lang="en-ID" dirty="0"/>
              <a:t>,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sah</a:t>
            </a:r>
            <a:r>
              <a:rPr lang="en-ID" dirty="0"/>
              <a:t>;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43428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3.         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lahir</a:t>
            </a:r>
            <a:r>
              <a:rPr lang="en-ID" dirty="0"/>
              <a:t> di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perkawinan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diakui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ayah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ibunya</a:t>
            </a:r>
            <a:r>
              <a:rPr lang="en-ID" dirty="0"/>
              <a:t>.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punya</a:t>
            </a:r>
            <a:r>
              <a:rPr lang="en-ID" dirty="0"/>
              <a:t> ayah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punya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.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di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kawin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diakui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juga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warisnya</a:t>
            </a:r>
            <a:r>
              <a:rPr lang="en-ID" dirty="0"/>
              <a:t>.  </a:t>
            </a:r>
          </a:p>
          <a:p>
            <a:pPr marL="0" indent="0">
              <a:buNone/>
            </a:pPr>
            <a:endParaRPr lang="en-ID" dirty="0"/>
          </a:p>
          <a:p>
            <a:r>
              <a:rPr lang="en-ID" dirty="0"/>
              <a:t>Ali </a:t>
            </a:r>
            <a:r>
              <a:rPr lang="en-ID" dirty="0" err="1"/>
              <a:t>Afandi</a:t>
            </a:r>
            <a:r>
              <a:rPr lang="en-ID" dirty="0"/>
              <a:t> </a:t>
            </a:r>
            <a:r>
              <a:rPr lang="en-ID" dirty="0" err="1"/>
              <a:t>menegaskan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waris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yang </a:t>
            </a:r>
            <a:r>
              <a:rPr lang="en-ID" dirty="0" err="1"/>
              <a:t>lahir</a:t>
            </a:r>
            <a:r>
              <a:rPr lang="en-ID" dirty="0"/>
              <a:t> di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kawin</a:t>
            </a:r>
            <a:r>
              <a:rPr lang="en-ID" dirty="0"/>
              <a:t>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diakui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ayah </a:t>
            </a:r>
            <a:r>
              <a:rPr lang="en-ID" dirty="0" err="1"/>
              <a:t>dan</a:t>
            </a:r>
            <a:r>
              <a:rPr lang="en-ID" dirty="0"/>
              <a:t>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,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orang </a:t>
            </a:r>
            <a:r>
              <a:rPr lang="en-ID" dirty="0" err="1"/>
              <a:t>tua</a:t>
            </a:r>
            <a:r>
              <a:rPr lang="en-ID" dirty="0"/>
              <a:t> yang </a:t>
            </a:r>
            <a:r>
              <a:rPr lang="en-ID" dirty="0" err="1"/>
              <a:t>mengakuinya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5482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8588" y="0"/>
            <a:ext cx="1187291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400" b="0" i="0" dirty="0" err="1" smtClean="0">
                <a:solidFill>
                  <a:srgbClr val="222222"/>
                </a:solidFill>
                <a:effectLst/>
                <a:latin typeface="helvetica neue"/>
              </a:rPr>
              <a:t>Mengenai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helvetica neue"/>
              </a:rPr>
              <a:t>pewarisan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helvetica neue"/>
              </a:rPr>
              <a:t>terhadap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helvetica neue"/>
              </a:rPr>
              <a:t>anak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helvetica neue"/>
              </a:rPr>
              <a:t>luar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helvetica neue"/>
              </a:rPr>
              <a:t>kawin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helvetica neue"/>
              </a:rPr>
              <a:t>ini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helvetica neue"/>
              </a:rPr>
              <a:t>diatur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helvetica neue"/>
              </a:rPr>
              <a:t>dalam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 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helvetica neue"/>
              </a:rPr>
              <a:t>Pasal</a:t>
            </a:r>
            <a:r>
              <a:rPr lang="en-ID" sz="2400" b="1" i="0" dirty="0" smtClean="0">
                <a:solidFill>
                  <a:srgbClr val="222222"/>
                </a:solidFill>
                <a:effectLst/>
                <a:latin typeface="helvetica neue"/>
              </a:rPr>
              <a:t> 862 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helvetica neue"/>
              </a:rPr>
              <a:t>s.d.</a:t>
            </a:r>
            <a:r>
              <a:rPr lang="en-ID" sz="2400" b="1" i="0" dirty="0" smtClean="0">
                <a:solidFill>
                  <a:srgbClr val="222222"/>
                </a:solidFill>
                <a:effectLst/>
                <a:latin typeface="helvetica neue"/>
              </a:rPr>
              <a:t> 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helvetica neue"/>
              </a:rPr>
              <a:t>Pasal</a:t>
            </a:r>
            <a:r>
              <a:rPr lang="en-ID" sz="2400" b="1" i="0" dirty="0" smtClean="0">
                <a:solidFill>
                  <a:srgbClr val="222222"/>
                </a:solidFill>
                <a:effectLst/>
                <a:latin typeface="helvetica neue"/>
              </a:rPr>
              <a:t> 866 KUH 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helvetica neue"/>
              </a:rPr>
              <a:t>Perdata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helvetica neue"/>
              </a:rPr>
              <a:t>:</a:t>
            </a:r>
          </a:p>
          <a:p>
            <a:pPr marL="342900" indent="-228600" algn="just"/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·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Jika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meninggal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meninggalkan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keturunan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sah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atau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seorang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suami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atau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istri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maka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anak-anak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luar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kawin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mewarisi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1/3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bagian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dari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bagian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seharusnya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mereka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terima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jika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mereka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sebagai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anak-anak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sah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(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lihat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 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Pasal</a:t>
            </a:r>
            <a:r>
              <a:rPr lang="en-ID" sz="2400" b="1" i="0" dirty="0" smtClean="0">
                <a:solidFill>
                  <a:srgbClr val="222222"/>
                </a:solidFill>
                <a:effectLst/>
                <a:latin typeface="roboto"/>
              </a:rPr>
              <a:t> 863 KUH 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Perdata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);</a:t>
            </a:r>
          </a:p>
          <a:p>
            <a:pPr marL="342900" indent="-228600" algn="just"/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·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Jika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meninggal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tidak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meninggalkan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keturunan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maupun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suami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atau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istri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tetapi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meninggalkan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keluarga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sedarah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dalam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garis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ke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atas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(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ibu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bapak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nenek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dst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.)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atau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saudara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laki-laki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perempuan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atau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keturunannya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maka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anak-anak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diakui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tersebut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mewaris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1/2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dari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warisan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.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Namun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jika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hanya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terdapat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saudara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dalam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derajat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lebih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jauh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maka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anak-anak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diakui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tersebut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mendapat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3/4 (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lihat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 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Pasal</a:t>
            </a:r>
            <a:r>
              <a:rPr lang="en-ID" sz="2400" b="1" i="0" dirty="0" smtClean="0">
                <a:solidFill>
                  <a:srgbClr val="222222"/>
                </a:solidFill>
                <a:effectLst/>
                <a:latin typeface="roboto"/>
              </a:rPr>
              <a:t> 863 KUH 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Perdata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);</a:t>
            </a:r>
          </a:p>
          <a:p>
            <a:pPr marL="342900" indent="-228600" algn="just"/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·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Bagian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anak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luar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kawin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harus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diberikan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lebih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dahulu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.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Kemudian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sisanya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baru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dibagi-bagi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antara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para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waris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sah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(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lihat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 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Pasal</a:t>
            </a:r>
            <a:r>
              <a:rPr lang="en-ID" sz="2400" b="1" i="0" dirty="0" smtClean="0">
                <a:solidFill>
                  <a:srgbClr val="222222"/>
                </a:solidFill>
                <a:effectLst/>
                <a:latin typeface="roboto"/>
              </a:rPr>
              <a:t> 864 KUH 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Perdata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);</a:t>
            </a:r>
          </a:p>
          <a:p>
            <a:pPr marL="342900" indent="-228600" algn="just"/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·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Jika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meninggal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tidak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meninggalkan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ahli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waris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sah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maka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mereka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memperoleh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seluruh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warisan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(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lihat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 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Pasal</a:t>
            </a:r>
            <a:r>
              <a:rPr lang="en-ID" sz="2400" b="1" i="0" dirty="0" smtClean="0">
                <a:solidFill>
                  <a:srgbClr val="222222"/>
                </a:solidFill>
                <a:effectLst/>
                <a:latin typeface="roboto"/>
              </a:rPr>
              <a:t> 865 KUH 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Perdata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)</a:t>
            </a:r>
          </a:p>
          <a:p>
            <a:pPr marL="342900" indent="-228600" algn="just"/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·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Jika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anak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luar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kawin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itu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meninggal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dahulu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,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maka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ia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dapat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digantikan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anak-anaknya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 (yang 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sah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) (</a:t>
            </a:r>
            <a:r>
              <a:rPr lang="en-ID" sz="2400" b="0" i="0" dirty="0" err="1" smtClean="0">
                <a:solidFill>
                  <a:srgbClr val="222222"/>
                </a:solidFill>
                <a:effectLst/>
                <a:latin typeface="roboto"/>
              </a:rPr>
              <a:t>lihat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 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Pasal</a:t>
            </a:r>
            <a:r>
              <a:rPr lang="en-ID" sz="2400" b="1" i="0" dirty="0" smtClean="0">
                <a:solidFill>
                  <a:srgbClr val="222222"/>
                </a:solidFill>
                <a:effectLst/>
                <a:latin typeface="roboto"/>
              </a:rPr>
              <a:t> 866 KUH </a:t>
            </a:r>
            <a:r>
              <a:rPr lang="en-ID" sz="2400" b="1" i="0" dirty="0" err="1" smtClean="0">
                <a:solidFill>
                  <a:srgbClr val="222222"/>
                </a:solidFill>
                <a:effectLst/>
                <a:latin typeface="roboto"/>
              </a:rPr>
              <a:t>Perdata</a:t>
            </a:r>
            <a:r>
              <a:rPr lang="en-ID" sz="2400" b="0" i="0" dirty="0" smtClean="0">
                <a:solidFill>
                  <a:srgbClr val="222222"/>
                </a:solidFill>
                <a:effectLst/>
                <a:latin typeface="roboto"/>
              </a:rPr>
              <a:t>).</a:t>
            </a:r>
            <a:endParaRPr lang="en-ID" sz="2400" b="0" i="0" dirty="0">
              <a:solidFill>
                <a:srgbClr val="222222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800741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err="1"/>
              <a:t>Jadi</a:t>
            </a:r>
            <a:r>
              <a:rPr lang="en-ID" dirty="0"/>
              <a:t>,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pengaturan</a:t>
            </a:r>
            <a:r>
              <a:rPr lang="en-ID" dirty="0"/>
              <a:t> KUH </a:t>
            </a:r>
            <a:r>
              <a:rPr lang="en-ID" dirty="0" err="1"/>
              <a:t>Perdata</a:t>
            </a:r>
            <a:r>
              <a:rPr lang="en-ID" dirty="0"/>
              <a:t>, </a:t>
            </a:r>
            <a:r>
              <a:rPr lang="en-ID" dirty="0" err="1"/>
              <a:t>waris</a:t>
            </a:r>
            <a:r>
              <a:rPr lang="en-ID" dirty="0"/>
              <a:t> </a:t>
            </a:r>
            <a:r>
              <a:rPr lang="en-ID" dirty="0" err="1"/>
              <a:t>mewaris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kawin</a:t>
            </a:r>
            <a:r>
              <a:rPr lang="en-ID" dirty="0"/>
              <a:t> yang </a:t>
            </a:r>
            <a:r>
              <a:rPr lang="en-ID" dirty="0" err="1"/>
              <a:t>diakui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ayah </a:t>
            </a:r>
            <a:r>
              <a:rPr lang="en-ID" dirty="0" err="1"/>
              <a:t>dan</a:t>
            </a:r>
            <a:r>
              <a:rPr lang="en-ID" dirty="0"/>
              <a:t>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ibunya</a:t>
            </a:r>
            <a:r>
              <a:rPr lang="en-ID" dirty="0"/>
              <a:t>.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pengakuan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ayah </a:t>
            </a:r>
            <a:r>
              <a:rPr lang="en-ID" dirty="0" err="1"/>
              <a:t>dan</a:t>
            </a:r>
            <a:r>
              <a:rPr lang="en-ID" dirty="0"/>
              <a:t>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,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kawin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mewaris</a:t>
            </a:r>
            <a:r>
              <a:rPr lang="en-ID" dirty="0" smtClean="0"/>
              <a:t>.</a:t>
            </a:r>
          </a:p>
          <a:p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halnya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waris</a:t>
            </a:r>
            <a:r>
              <a:rPr lang="en-ID" dirty="0"/>
              <a:t> Islam yang </a:t>
            </a:r>
            <a:r>
              <a:rPr lang="en-ID" dirty="0" err="1"/>
              <a:t>berlaku</a:t>
            </a:r>
            <a:r>
              <a:rPr lang="en-ID" dirty="0"/>
              <a:t> di Indonesia.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kawin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ibunya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ibunya</a:t>
            </a:r>
            <a:r>
              <a:rPr lang="en-ID" dirty="0"/>
              <a:t> (</a:t>
            </a:r>
            <a:r>
              <a:rPr lang="en-ID" dirty="0" err="1"/>
              <a:t>lihat</a:t>
            </a:r>
            <a:r>
              <a:rPr lang="en-ID" dirty="0"/>
              <a:t> </a:t>
            </a:r>
            <a:r>
              <a:rPr lang="en-ID" b="1" dirty="0" err="1"/>
              <a:t>Pasal</a:t>
            </a:r>
            <a:r>
              <a:rPr lang="en-ID" b="1" dirty="0"/>
              <a:t> 43 </a:t>
            </a:r>
            <a:r>
              <a:rPr lang="en-ID" b="1" dirty="0" err="1"/>
              <a:t>ayat</a:t>
            </a:r>
            <a:r>
              <a:rPr lang="en-ID" b="1" dirty="0"/>
              <a:t> (1) UUP jo. </a:t>
            </a:r>
            <a:r>
              <a:rPr lang="en-ID" b="1" dirty="0" err="1"/>
              <a:t>pasal</a:t>
            </a:r>
            <a:r>
              <a:rPr lang="en-ID" b="1" dirty="0"/>
              <a:t> 100 KHI</a:t>
            </a:r>
            <a:r>
              <a:rPr lang="en-ID" dirty="0"/>
              <a:t>).</a:t>
            </a:r>
          </a:p>
          <a:p>
            <a:pPr marL="0" indent="0">
              <a:buNone/>
            </a:pPr>
            <a:endParaRPr lang="en-ID" dirty="0"/>
          </a:p>
          <a:p>
            <a:r>
              <a:rPr lang="en-ID" dirty="0" err="1"/>
              <a:t>Ditegaskan</a:t>
            </a:r>
            <a:r>
              <a:rPr lang="en-ID" dirty="0"/>
              <a:t> pula </a:t>
            </a:r>
            <a:r>
              <a:rPr lang="en-ID" dirty="0" err="1"/>
              <a:t>oleh</a:t>
            </a:r>
            <a:r>
              <a:rPr lang="en-ID" dirty="0"/>
              <a:t> </a:t>
            </a:r>
            <a:r>
              <a:rPr lang="en-ID" b="1" dirty="0"/>
              <a:t>M. Ali Hasan</a:t>
            </a:r>
            <a:r>
              <a:rPr lang="en-ID" dirty="0"/>
              <a:t> 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bukunya</a:t>
            </a:r>
            <a:r>
              <a:rPr lang="en-ID" dirty="0"/>
              <a:t> “</a:t>
            </a:r>
            <a:r>
              <a:rPr lang="en-ID" i="1" dirty="0" err="1"/>
              <a:t>Hukum</a:t>
            </a:r>
            <a:r>
              <a:rPr lang="en-ID" i="1" dirty="0"/>
              <a:t> </a:t>
            </a:r>
            <a:r>
              <a:rPr lang="en-ID" i="1" dirty="0" err="1"/>
              <a:t>Warisan</a:t>
            </a:r>
            <a:r>
              <a:rPr lang="en-ID" i="1" dirty="0"/>
              <a:t> </a:t>
            </a:r>
            <a:r>
              <a:rPr lang="en-ID" i="1" dirty="0" err="1"/>
              <a:t>Dalam</a:t>
            </a:r>
            <a:r>
              <a:rPr lang="en-ID" i="1" dirty="0"/>
              <a:t> Islam</a:t>
            </a:r>
            <a:r>
              <a:rPr lang="en-ID" dirty="0"/>
              <a:t>” (</a:t>
            </a:r>
            <a:r>
              <a:rPr lang="en-ID" dirty="0" err="1"/>
              <a:t>hal</a:t>
            </a:r>
            <a:r>
              <a:rPr lang="en-ID" dirty="0"/>
              <a:t>. 134)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zina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waris</a:t>
            </a:r>
            <a:r>
              <a:rPr lang="en-ID" dirty="0"/>
              <a:t> </a:t>
            </a:r>
            <a:r>
              <a:rPr lang="en-ID" dirty="0" err="1"/>
              <a:t>mewaris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ibunya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49308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8625"/>
            <a:ext cx="10515600" cy="5748338"/>
          </a:xfrm>
        </p:spPr>
        <p:txBody>
          <a:bodyPr/>
          <a:lstStyle/>
          <a:p>
            <a:r>
              <a:rPr lang="en-ID" dirty="0" err="1" smtClean="0"/>
              <a:t>Perkembangan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terkait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kawin</a:t>
            </a:r>
            <a:r>
              <a:rPr lang="en-ID" dirty="0" smtClean="0"/>
              <a:t>, </a:t>
            </a:r>
            <a:r>
              <a:rPr lang="en-ID" dirty="0" err="1" smtClean="0"/>
              <a:t>termasuk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zina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sumbang</a:t>
            </a:r>
            <a:r>
              <a:rPr lang="en-ID" dirty="0" smtClean="0"/>
              <a:t> </a:t>
            </a:r>
            <a:r>
              <a:rPr lang="en-ID" dirty="0" err="1" smtClean="0"/>
              <a:t>diberikan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Mahkamah</a:t>
            </a:r>
            <a:r>
              <a:rPr lang="en-ID" dirty="0" smtClean="0"/>
              <a:t> </a:t>
            </a:r>
            <a:r>
              <a:rPr lang="en-ID" dirty="0" err="1" smtClean="0"/>
              <a:t>Konstitusi</a:t>
            </a:r>
            <a:r>
              <a:rPr lang="en-ID" dirty="0" smtClean="0"/>
              <a:t> </a:t>
            </a:r>
            <a:r>
              <a:rPr lang="en-ID" dirty="0" err="1" smtClean="0"/>
              <a:t>melalui</a:t>
            </a:r>
            <a:r>
              <a:rPr lang="en-ID" dirty="0" smtClean="0"/>
              <a:t> </a:t>
            </a:r>
            <a:r>
              <a:rPr lang="en-ID" dirty="0" err="1" smtClean="0"/>
              <a:t>Putusan</a:t>
            </a:r>
            <a:r>
              <a:rPr lang="en-ID" dirty="0" smtClean="0"/>
              <a:t> </a:t>
            </a:r>
            <a:r>
              <a:rPr lang="en-ID" dirty="0" err="1" smtClean="0"/>
              <a:t>Nomor</a:t>
            </a:r>
            <a:r>
              <a:rPr lang="en-ID" dirty="0" smtClean="0"/>
              <a:t>: 46/PUU-VIII/2010. </a:t>
            </a:r>
            <a:r>
              <a:rPr lang="en-ID" dirty="0" err="1" smtClean="0"/>
              <a:t>Putusan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menyatakan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intinya</a:t>
            </a:r>
            <a:r>
              <a:rPr lang="en-ID" dirty="0" smtClean="0"/>
              <a:t> </a:t>
            </a:r>
            <a:r>
              <a:rPr lang="en-ID" dirty="0" err="1" smtClean="0"/>
              <a:t>menyatakan</a:t>
            </a:r>
            <a:r>
              <a:rPr lang="en-ID" dirty="0" smtClean="0"/>
              <a:t> </a:t>
            </a:r>
            <a:r>
              <a:rPr lang="en-ID" dirty="0" err="1" smtClean="0"/>
              <a:t>dua</a:t>
            </a:r>
            <a:r>
              <a:rPr lang="en-ID" dirty="0" smtClean="0"/>
              <a:t> </a:t>
            </a:r>
            <a:r>
              <a:rPr lang="en-ID" dirty="0" err="1" smtClean="0"/>
              <a:t>hal</a:t>
            </a:r>
            <a:r>
              <a:rPr lang="en-ID" dirty="0" smtClean="0"/>
              <a:t> </a:t>
            </a:r>
            <a:r>
              <a:rPr lang="en-ID" dirty="0" err="1" smtClean="0"/>
              <a:t>yaitu</a:t>
            </a:r>
            <a:r>
              <a:rPr lang="en-ID" dirty="0" smtClean="0"/>
              <a:t>:</a:t>
            </a:r>
          </a:p>
          <a:p>
            <a:r>
              <a:rPr lang="en-ID" dirty="0" smtClean="0"/>
              <a:t> </a:t>
            </a:r>
            <a:r>
              <a:rPr lang="en-ID" dirty="0" err="1" smtClean="0"/>
              <a:t>pertama</a:t>
            </a:r>
            <a:r>
              <a:rPr lang="en-ID" dirty="0" smtClean="0"/>
              <a:t>, </a:t>
            </a:r>
            <a:r>
              <a:rPr lang="en-ID" dirty="0" err="1" smtClean="0"/>
              <a:t>Pasal</a:t>
            </a:r>
            <a:r>
              <a:rPr lang="en-ID" dirty="0" smtClean="0"/>
              <a:t> 43 </a:t>
            </a:r>
            <a:r>
              <a:rPr lang="en-ID" dirty="0" err="1" smtClean="0"/>
              <a:t>ayat</a:t>
            </a:r>
            <a:r>
              <a:rPr lang="en-ID" dirty="0" smtClean="0"/>
              <a:t> (1) </a:t>
            </a:r>
            <a:r>
              <a:rPr lang="en-ID" dirty="0" err="1" smtClean="0"/>
              <a:t>Undang-Undang</a:t>
            </a:r>
            <a:r>
              <a:rPr lang="en-ID" dirty="0" smtClean="0"/>
              <a:t> </a:t>
            </a:r>
            <a:r>
              <a:rPr lang="en-ID" dirty="0" err="1" smtClean="0"/>
              <a:t>Nomor</a:t>
            </a:r>
            <a:r>
              <a:rPr lang="en-ID" dirty="0" smtClean="0"/>
              <a:t> 1 </a:t>
            </a:r>
            <a:r>
              <a:rPr lang="en-ID" dirty="0" err="1" smtClean="0"/>
              <a:t>Tahun</a:t>
            </a:r>
            <a:r>
              <a:rPr lang="en-ID" dirty="0" smtClean="0"/>
              <a:t> 1974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Perkawinan</a:t>
            </a:r>
            <a:r>
              <a:rPr lang="en-ID" dirty="0" smtClean="0"/>
              <a:t> yang </a:t>
            </a:r>
            <a:r>
              <a:rPr lang="en-ID" dirty="0" err="1" smtClean="0"/>
              <a:t>menyatakan</a:t>
            </a:r>
            <a:r>
              <a:rPr lang="en-ID" dirty="0" smtClean="0"/>
              <a:t> “</a:t>
            </a:r>
            <a:r>
              <a:rPr lang="en-ID" dirty="0" err="1" smtClean="0"/>
              <a:t>anak</a:t>
            </a:r>
            <a:r>
              <a:rPr lang="en-ID" dirty="0" smtClean="0"/>
              <a:t> yang </a:t>
            </a:r>
            <a:r>
              <a:rPr lang="en-ID" dirty="0" err="1" smtClean="0"/>
              <a:t>dilahirkan</a:t>
            </a:r>
            <a:r>
              <a:rPr lang="en-ID" dirty="0" smtClean="0"/>
              <a:t> di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perkawinan</a:t>
            </a:r>
            <a:r>
              <a:rPr lang="en-ID" dirty="0" smtClean="0"/>
              <a:t> </a:t>
            </a:r>
            <a:r>
              <a:rPr lang="en-ID" dirty="0" err="1" smtClean="0"/>
              <a:t>hanya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ibunya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keluarga</a:t>
            </a:r>
            <a:r>
              <a:rPr lang="en-ID" dirty="0" smtClean="0"/>
              <a:t> </a:t>
            </a:r>
            <a:r>
              <a:rPr lang="en-ID" dirty="0" err="1" smtClean="0"/>
              <a:t>ibunya</a:t>
            </a:r>
            <a:r>
              <a:rPr lang="en-ID" dirty="0" smtClean="0"/>
              <a:t>”, </a:t>
            </a:r>
            <a:r>
              <a:rPr lang="en-ID" dirty="0" err="1" smtClean="0"/>
              <a:t>bertentangan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Undang-Undang</a:t>
            </a:r>
            <a:r>
              <a:rPr lang="en-ID" dirty="0" smtClean="0"/>
              <a:t> </a:t>
            </a:r>
            <a:r>
              <a:rPr lang="en-ID" dirty="0" err="1" smtClean="0"/>
              <a:t>DasarNegara</a:t>
            </a:r>
            <a:r>
              <a:rPr lang="en-ID" dirty="0" smtClean="0"/>
              <a:t> </a:t>
            </a:r>
            <a:r>
              <a:rPr lang="en-ID" dirty="0" err="1" smtClean="0"/>
              <a:t>Republik</a:t>
            </a:r>
            <a:r>
              <a:rPr lang="en-ID" dirty="0" smtClean="0"/>
              <a:t> Indonesia </a:t>
            </a:r>
            <a:r>
              <a:rPr lang="en-ID" dirty="0" err="1" smtClean="0"/>
              <a:t>tahun</a:t>
            </a:r>
            <a:r>
              <a:rPr lang="en-ID" dirty="0" smtClean="0"/>
              <a:t> 1945 </a:t>
            </a:r>
            <a:r>
              <a:rPr lang="en-ID" dirty="0" err="1" smtClean="0"/>
              <a:t>sepanjang</a:t>
            </a:r>
            <a:r>
              <a:rPr lang="en-ID" dirty="0" smtClean="0"/>
              <a:t> </a:t>
            </a:r>
            <a:r>
              <a:rPr lang="en-ID" dirty="0" err="1" smtClean="0"/>
              <a:t>dimaknai</a:t>
            </a:r>
            <a:r>
              <a:rPr lang="en-ID" dirty="0" smtClean="0"/>
              <a:t> </a:t>
            </a:r>
            <a:r>
              <a:rPr lang="en-ID" dirty="0" err="1" smtClean="0"/>
              <a:t>menghilangkan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laki-laki</a:t>
            </a:r>
            <a:r>
              <a:rPr lang="en-ID" dirty="0" smtClean="0"/>
              <a:t> yang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dibuktikan</a:t>
            </a:r>
            <a:r>
              <a:rPr lang="en-ID" dirty="0" smtClean="0"/>
              <a:t> </a:t>
            </a:r>
            <a:r>
              <a:rPr lang="en-ID" dirty="0" err="1" smtClean="0"/>
              <a:t>berdasarkan</a:t>
            </a:r>
            <a:r>
              <a:rPr lang="en-ID" dirty="0" smtClean="0"/>
              <a:t> </a:t>
            </a:r>
            <a:r>
              <a:rPr lang="en-ID" dirty="0" err="1" smtClean="0"/>
              <a:t>ilmu</a:t>
            </a:r>
            <a:r>
              <a:rPr lang="en-ID" dirty="0" smtClean="0"/>
              <a:t> </a:t>
            </a:r>
            <a:r>
              <a:rPr lang="en-ID" dirty="0" err="1" smtClean="0"/>
              <a:t>pengetahuan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teknologi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/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alat</a:t>
            </a:r>
            <a:r>
              <a:rPr lang="en-ID" dirty="0" smtClean="0"/>
              <a:t> </a:t>
            </a:r>
            <a:r>
              <a:rPr lang="en-ID" dirty="0" err="1" smtClean="0"/>
              <a:t>bukti</a:t>
            </a:r>
            <a:r>
              <a:rPr lang="en-ID" dirty="0" smtClean="0"/>
              <a:t> lain </a:t>
            </a: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ternyata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darah</a:t>
            </a:r>
            <a:r>
              <a:rPr lang="en-ID" dirty="0" smtClean="0"/>
              <a:t>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ayahnya</a:t>
            </a:r>
            <a:r>
              <a:rPr lang="en-ID" dirty="0" smtClean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67143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 err="1" smtClean="0"/>
              <a:t>Kedua,menyatakan</a:t>
            </a:r>
            <a:r>
              <a:rPr lang="en-ID" dirty="0" smtClean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43 </a:t>
            </a:r>
            <a:r>
              <a:rPr lang="en-ID" dirty="0" err="1" smtClean="0"/>
              <a:t>ayat</a:t>
            </a:r>
            <a:r>
              <a:rPr lang="en-ID" dirty="0" smtClean="0"/>
              <a:t> (1) </a:t>
            </a:r>
            <a:r>
              <a:rPr lang="en-ID" dirty="0" err="1" smtClean="0"/>
              <a:t>Undang-Undang</a:t>
            </a:r>
            <a:r>
              <a:rPr lang="en-ID" dirty="0" smtClean="0"/>
              <a:t> </a:t>
            </a:r>
            <a:r>
              <a:rPr lang="en-ID" dirty="0" err="1" smtClean="0"/>
              <a:t>Nomor</a:t>
            </a:r>
            <a:r>
              <a:rPr lang="en-ID" dirty="0" smtClean="0"/>
              <a:t> 1 </a:t>
            </a:r>
            <a:r>
              <a:rPr lang="en-ID" dirty="0" err="1" smtClean="0"/>
              <a:t>tahun</a:t>
            </a:r>
            <a:r>
              <a:rPr lang="en-ID" dirty="0" smtClean="0"/>
              <a:t> 1974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Perkawinan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memiliki</a:t>
            </a:r>
            <a:r>
              <a:rPr lang="en-ID" dirty="0" smtClean="0"/>
              <a:t> </a:t>
            </a:r>
            <a:r>
              <a:rPr lang="en-ID" dirty="0" err="1" smtClean="0"/>
              <a:t>kekuatan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mengikat</a:t>
            </a:r>
            <a:r>
              <a:rPr lang="en-ID" dirty="0" smtClean="0"/>
              <a:t>, </a:t>
            </a:r>
            <a:r>
              <a:rPr lang="en-ID" dirty="0" err="1" smtClean="0"/>
              <a:t>sehingga</a:t>
            </a:r>
            <a:r>
              <a:rPr lang="en-ID" dirty="0" smtClean="0"/>
              <a:t> </a:t>
            </a:r>
            <a:r>
              <a:rPr lang="en-ID" dirty="0" err="1" smtClean="0"/>
              <a:t>ayat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harus</a:t>
            </a:r>
            <a:r>
              <a:rPr lang="en-ID" dirty="0" smtClean="0"/>
              <a:t> </a:t>
            </a:r>
            <a:r>
              <a:rPr lang="en-ID" dirty="0" err="1" smtClean="0"/>
              <a:t>dibaca</a:t>
            </a:r>
            <a:r>
              <a:rPr lang="en-ID" dirty="0" smtClean="0"/>
              <a:t> : “</a:t>
            </a:r>
            <a:r>
              <a:rPr lang="en-ID" dirty="0" err="1" smtClean="0"/>
              <a:t>anak</a:t>
            </a:r>
            <a:r>
              <a:rPr lang="en-ID" dirty="0" smtClean="0"/>
              <a:t> yang </a:t>
            </a:r>
            <a:r>
              <a:rPr lang="en-ID" dirty="0" err="1" smtClean="0"/>
              <a:t>dilahirkan</a:t>
            </a:r>
            <a:r>
              <a:rPr lang="en-ID" dirty="0" smtClean="0"/>
              <a:t> di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perkawinan</a:t>
            </a:r>
            <a:r>
              <a:rPr lang="en-ID" dirty="0" smtClean="0"/>
              <a:t> </a:t>
            </a:r>
            <a:r>
              <a:rPr lang="en-ID" dirty="0" err="1" smtClean="0"/>
              <a:t>hanya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ibunya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keluarga</a:t>
            </a:r>
            <a:r>
              <a:rPr lang="en-ID" dirty="0" smtClean="0"/>
              <a:t> </a:t>
            </a:r>
            <a:r>
              <a:rPr lang="en-ID" dirty="0" err="1" smtClean="0"/>
              <a:t>ibunya</a:t>
            </a:r>
            <a:r>
              <a:rPr lang="en-ID" dirty="0" smtClean="0"/>
              <a:t> </a:t>
            </a:r>
            <a:r>
              <a:rPr lang="en-ID" dirty="0" err="1" smtClean="0"/>
              <a:t>serta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laki-laki</a:t>
            </a:r>
            <a:r>
              <a:rPr lang="en-ID" dirty="0" smtClean="0"/>
              <a:t>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ayahnya</a:t>
            </a:r>
            <a:r>
              <a:rPr lang="en-ID" dirty="0" smtClean="0"/>
              <a:t> yang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dibuktikan</a:t>
            </a:r>
            <a:r>
              <a:rPr lang="en-ID" dirty="0" smtClean="0"/>
              <a:t> </a:t>
            </a:r>
            <a:r>
              <a:rPr lang="en-ID" dirty="0" err="1" smtClean="0"/>
              <a:t>berdasarkan</a:t>
            </a:r>
            <a:r>
              <a:rPr lang="en-ID" dirty="0" smtClean="0"/>
              <a:t> </a:t>
            </a:r>
            <a:r>
              <a:rPr lang="en-ID" dirty="0" err="1" smtClean="0"/>
              <a:t>ilmu</a:t>
            </a:r>
            <a:r>
              <a:rPr lang="en-ID" dirty="0" smtClean="0"/>
              <a:t> </a:t>
            </a:r>
            <a:r>
              <a:rPr lang="en-ID" dirty="0" err="1" smtClean="0"/>
              <a:t>pengetahuan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teknologi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/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alat</a:t>
            </a:r>
            <a:r>
              <a:rPr lang="en-ID" dirty="0" smtClean="0"/>
              <a:t> </a:t>
            </a:r>
            <a:r>
              <a:rPr lang="en-ID" dirty="0" err="1" smtClean="0"/>
              <a:t>bukti</a:t>
            </a:r>
            <a:r>
              <a:rPr lang="en-ID" dirty="0" smtClean="0"/>
              <a:t> lain yang </a:t>
            </a: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darah</a:t>
            </a:r>
            <a:r>
              <a:rPr lang="en-ID" dirty="0" smtClean="0"/>
              <a:t>, </a:t>
            </a:r>
            <a:r>
              <a:rPr lang="en-ID" dirty="0" err="1" smtClean="0"/>
              <a:t>termasuk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keluarga</a:t>
            </a:r>
            <a:r>
              <a:rPr lang="en-ID" dirty="0" smtClean="0"/>
              <a:t> </a:t>
            </a:r>
            <a:r>
              <a:rPr lang="en-ID" dirty="0" err="1" smtClean="0"/>
              <a:t>ayahnya</a:t>
            </a:r>
            <a:r>
              <a:rPr lang="en-ID" dirty="0" smtClean="0"/>
              <a:t>”.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demikian</a:t>
            </a:r>
            <a:r>
              <a:rPr lang="en-ID" dirty="0" smtClean="0"/>
              <a:t> </a:t>
            </a:r>
            <a:r>
              <a:rPr lang="en-ID" dirty="0" err="1" smtClean="0"/>
              <a:t>maka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kawin</a:t>
            </a:r>
            <a:r>
              <a:rPr lang="en-ID" dirty="0" smtClean="0"/>
              <a:t> di </a:t>
            </a:r>
            <a:r>
              <a:rPr lang="en-ID" dirty="0" err="1" smtClean="0"/>
              <a:t>samping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ibunya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keluarga</a:t>
            </a:r>
            <a:r>
              <a:rPr lang="en-ID" dirty="0" smtClean="0"/>
              <a:t> </a:t>
            </a:r>
            <a:r>
              <a:rPr lang="en-ID" dirty="0" err="1" smtClean="0"/>
              <a:t>ibunya</a:t>
            </a:r>
            <a:r>
              <a:rPr lang="en-ID" dirty="0" smtClean="0"/>
              <a:t>, </a:t>
            </a:r>
            <a:r>
              <a:rPr lang="en-ID" dirty="0" err="1" smtClean="0"/>
              <a:t>juga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darah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laki-laki</a:t>
            </a:r>
            <a:r>
              <a:rPr lang="en-ID" dirty="0" smtClean="0"/>
              <a:t>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ayahnya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Putusan</a:t>
            </a:r>
            <a:r>
              <a:rPr lang="en-ID" dirty="0" smtClean="0"/>
              <a:t> </a:t>
            </a:r>
            <a:r>
              <a:rPr lang="en-ID" dirty="0" err="1" smtClean="0"/>
              <a:t>Mahkamah</a:t>
            </a:r>
            <a:r>
              <a:rPr lang="en-ID" dirty="0" smtClean="0"/>
              <a:t> </a:t>
            </a:r>
            <a:r>
              <a:rPr lang="en-ID" dirty="0" err="1" smtClean="0"/>
              <a:t>Konstitusi</a:t>
            </a:r>
            <a:r>
              <a:rPr lang="en-ID" dirty="0" smtClean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diisyaratkan</a:t>
            </a:r>
            <a:r>
              <a:rPr lang="en-ID" dirty="0" smtClean="0"/>
              <a:t> </a:t>
            </a:r>
            <a:r>
              <a:rPr lang="en-ID" dirty="0" err="1" smtClean="0"/>
              <a:t>harus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dibuktikan</a:t>
            </a:r>
            <a:r>
              <a:rPr lang="en-ID" dirty="0" smtClean="0"/>
              <a:t> </a:t>
            </a:r>
            <a:r>
              <a:rPr lang="en-ID" dirty="0" err="1" smtClean="0"/>
              <a:t>berdasarkan</a:t>
            </a:r>
            <a:r>
              <a:rPr lang="en-ID" dirty="0" smtClean="0"/>
              <a:t> </a:t>
            </a:r>
            <a:r>
              <a:rPr lang="en-ID" dirty="0" err="1" smtClean="0"/>
              <a:t>ilmu</a:t>
            </a:r>
            <a:r>
              <a:rPr lang="en-ID" dirty="0" smtClean="0"/>
              <a:t> </a:t>
            </a:r>
            <a:r>
              <a:rPr lang="en-ID" dirty="0" err="1" smtClean="0"/>
              <a:t>pengetahuan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teknologi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/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alat</a:t>
            </a:r>
            <a:r>
              <a:rPr lang="en-ID" dirty="0" smtClean="0"/>
              <a:t> </a:t>
            </a:r>
            <a:r>
              <a:rPr lang="en-ID" dirty="0" err="1" smtClean="0"/>
              <a:t>bukti</a:t>
            </a:r>
            <a:r>
              <a:rPr lang="en-ID" dirty="0" smtClean="0"/>
              <a:t> lain </a:t>
            </a: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8748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adanya</a:t>
            </a:r>
            <a:r>
              <a:rPr lang="en-ID" dirty="0" smtClean="0"/>
              <a:t> </a:t>
            </a:r>
            <a:r>
              <a:rPr lang="en-ID" dirty="0" err="1" smtClean="0"/>
              <a:t>Putusan</a:t>
            </a:r>
            <a:r>
              <a:rPr lang="en-ID" dirty="0" smtClean="0"/>
              <a:t> </a:t>
            </a:r>
            <a:r>
              <a:rPr lang="en-ID" dirty="0" err="1" smtClean="0"/>
              <a:t>Mahkamah</a:t>
            </a:r>
            <a:r>
              <a:rPr lang="en-ID" dirty="0" smtClean="0"/>
              <a:t> </a:t>
            </a:r>
            <a:r>
              <a:rPr lang="en-ID" dirty="0" err="1" smtClean="0"/>
              <a:t>Konstitusi</a:t>
            </a:r>
            <a:r>
              <a:rPr lang="en-ID" dirty="0" smtClean="0"/>
              <a:t> (MK)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bukan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diartikan</a:t>
            </a:r>
            <a:r>
              <a:rPr lang="en-ID" dirty="0" smtClean="0"/>
              <a:t>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melegalkan</a:t>
            </a:r>
            <a:r>
              <a:rPr lang="en-ID" dirty="0" smtClean="0"/>
              <a:t> </a:t>
            </a:r>
            <a:r>
              <a:rPr lang="en-ID" dirty="0" err="1" smtClean="0"/>
              <a:t>perzinahan</a:t>
            </a:r>
            <a:r>
              <a:rPr lang="en-ID" dirty="0" smtClean="0"/>
              <a:t> </a:t>
            </a:r>
            <a:r>
              <a:rPr lang="en-ID" dirty="0" err="1" smtClean="0"/>
              <a:t>akan</a:t>
            </a:r>
            <a:r>
              <a:rPr lang="en-ID" dirty="0" smtClean="0"/>
              <a:t> </a:t>
            </a:r>
            <a:r>
              <a:rPr lang="en-ID" dirty="0" err="1" smtClean="0"/>
              <a:t>tetapi</a:t>
            </a:r>
            <a:r>
              <a:rPr lang="en-ID" dirty="0" smtClean="0"/>
              <a:t> </a:t>
            </a:r>
            <a:r>
              <a:rPr lang="en-ID" dirty="0" err="1" smtClean="0"/>
              <a:t>putusan</a:t>
            </a:r>
            <a:r>
              <a:rPr lang="en-ID" dirty="0" smtClean="0"/>
              <a:t> MK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melindungi</a:t>
            </a:r>
            <a:r>
              <a:rPr lang="en-ID" dirty="0" smtClean="0"/>
              <a:t> </a:t>
            </a:r>
            <a:r>
              <a:rPr lang="en-ID" dirty="0" err="1" smtClean="0"/>
              <a:t>hak-hak</a:t>
            </a:r>
            <a:r>
              <a:rPr lang="en-ID" dirty="0" smtClean="0"/>
              <a:t> </a:t>
            </a:r>
            <a:r>
              <a:rPr lang="en-ID" dirty="0" err="1" smtClean="0"/>
              <a:t>seorang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yang </a:t>
            </a:r>
            <a:r>
              <a:rPr lang="en-ID" dirty="0" err="1" smtClean="0"/>
              <a:t>lahir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perkawinan</a:t>
            </a:r>
            <a:r>
              <a:rPr lang="en-ID" dirty="0" smtClean="0"/>
              <a:t> yang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tercatat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Negara.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selama</a:t>
            </a:r>
            <a:r>
              <a:rPr lang="en-ID" dirty="0" smtClean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nikah</a:t>
            </a:r>
            <a:r>
              <a:rPr lang="en-ID" dirty="0" smtClean="0"/>
              <a:t> </a:t>
            </a:r>
            <a:r>
              <a:rPr lang="en-ID" dirty="0" err="1" smtClean="0"/>
              <a:t>memiliki</a:t>
            </a:r>
            <a:r>
              <a:rPr lang="en-ID" dirty="0" smtClean="0"/>
              <a:t> </a:t>
            </a:r>
            <a:r>
              <a:rPr lang="en-ID" dirty="0" err="1" smtClean="0"/>
              <a:t>nasib</a:t>
            </a:r>
            <a:r>
              <a:rPr lang="en-ID" dirty="0" smtClean="0"/>
              <a:t> yang </a:t>
            </a:r>
            <a:r>
              <a:rPr lang="en-ID" dirty="0" err="1" smtClean="0"/>
              <a:t>sengsara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diakui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legal.Sehingga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intinya</a:t>
            </a:r>
            <a:r>
              <a:rPr lang="en-ID" dirty="0" smtClean="0"/>
              <a:t> </a:t>
            </a:r>
            <a:r>
              <a:rPr lang="en-ID" dirty="0" err="1" smtClean="0"/>
              <a:t>putusan</a:t>
            </a:r>
            <a:r>
              <a:rPr lang="en-ID" dirty="0" smtClean="0"/>
              <a:t> MK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membela</a:t>
            </a:r>
            <a:r>
              <a:rPr lang="en-ID" dirty="0" smtClean="0"/>
              <a:t> </a:t>
            </a:r>
            <a:r>
              <a:rPr lang="en-ID" dirty="0" err="1" smtClean="0"/>
              <a:t>hak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yang </a:t>
            </a:r>
            <a:r>
              <a:rPr lang="en-ID" dirty="0" err="1" smtClean="0"/>
              <a:t>terlantarkan</a:t>
            </a:r>
            <a:r>
              <a:rPr lang="en-ID" dirty="0" smtClean="0"/>
              <a:t>.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itu</a:t>
            </a:r>
            <a:r>
              <a:rPr lang="en-ID" dirty="0" smtClean="0"/>
              <a:t>, </a:t>
            </a:r>
            <a:r>
              <a:rPr lang="en-ID" dirty="0" err="1" smtClean="0"/>
              <a:t>putusan</a:t>
            </a:r>
            <a:r>
              <a:rPr lang="en-ID" dirty="0" smtClean="0"/>
              <a:t> MK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melegalkan</a:t>
            </a:r>
            <a:r>
              <a:rPr lang="en-ID" dirty="0" smtClean="0"/>
              <a:t> </a:t>
            </a:r>
            <a:r>
              <a:rPr lang="en-ID" dirty="0" err="1" smtClean="0"/>
              <a:t>perzinahan</a:t>
            </a:r>
            <a:r>
              <a:rPr lang="en-ID" dirty="0" smtClean="0"/>
              <a:t>, </a:t>
            </a:r>
            <a:r>
              <a:rPr lang="en-ID" dirty="0" err="1" smtClean="0"/>
              <a:t>tetapi</a:t>
            </a:r>
            <a:r>
              <a:rPr lang="en-ID" dirty="0" smtClean="0"/>
              <a:t> </a:t>
            </a:r>
            <a:r>
              <a:rPr lang="en-ID" dirty="0" err="1" smtClean="0"/>
              <a:t>hanya</a:t>
            </a:r>
            <a:r>
              <a:rPr lang="en-ID" dirty="0" smtClean="0"/>
              <a:t> </a:t>
            </a:r>
            <a:r>
              <a:rPr lang="en-ID" dirty="0" err="1" smtClean="0"/>
              <a:t>menegaskan</a:t>
            </a:r>
            <a:r>
              <a:rPr lang="en-ID" dirty="0" smtClean="0"/>
              <a:t> </a:t>
            </a:r>
            <a:r>
              <a:rPr lang="en-ID" dirty="0" err="1" smtClean="0"/>
              <a:t>adanya</a:t>
            </a:r>
            <a:r>
              <a:rPr lang="en-ID" dirty="0" smtClean="0"/>
              <a:t> </a:t>
            </a:r>
            <a:r>
              <a:rPr lang="en-ID" dirty="0" err="1" smtClean="0"/>
              <a:t>hubungan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r>
              <a:rPr lang="en-ID" dirty="0" smtClean="0"/>
              <a:t> </a:t>
            </a:r>
            <a:r>
              <a:rPr lang="en-ID" dirty="0" err="1" smtClean="0"/>
              <a:t>antara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yang </a:t>
            </a:r>
            <a:r>
              <a:rPr lang="en-ID" dirty="0" err="1" smtClean="0"/>
              <a:t>dilahirkan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ayah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ibunya</a:t>
            </a:r>
            <a:r>
              <a:rPr lang="en-ID" dirty="0" smtClean="0"/>
              <a:t>. </a:t>
            </a:r>
            <a:r>
              <a:rPr lang="en-ID" dirty="0" err="1" smtClean="0"/>
              <a:t>Jangan</a:t>
            </a:r>
            <a:r>
              <a:rPr lang="en-ID" dirty="0" smtClean="0"/>
              <a:t> </a:t>
            </a:r>
            <a:r>
              <a:rPr lang="en-ID" dirty="0" err="1" smtClean="0"/>
              <a:t>sampai</a:t>
            </a:r>
            <a:r>
              <a:rPr lang="en-ID" dirty="0" smtClean="0"/>
              <a:t> sang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alam</a:t>
            </a:r>
            <a:r>
              <a:rPr lang="en-ID" dirty="0" smtClean="0"/>
              <a:t> (</a:t>
            </a:r>
            <a:r>
              <a:rPr lang="en-ID" dirty="0" err="1" smtClean="0"/>
              <a:t>lahir</a:t>
            </a:r>
            <a:r>
              <a:rPr lang="en-ID" dirty="0" smtClean="0"/>
              <a:t> di </a:t>
            </a:r>
            <a:r>
              <a:rPr lang="en-ID" dirty="0" err="1" smtClean="0"/>
              <a:t>luar</a:t>
            </a:r>
            <a:r>
              <a:rPr lang="en-ID" dirty="0" smtClean="0"/>
              <a:t> </a:t>
            </a:r>
            <a:r>
              <a:rPr lang="en-ID" dirty="0" err="1" smtClean="0"/>
              <a:t>nikah</a:t>
            </a:r>
            <a:r>
              <a:rPr lang="en-ID" dirty="0" smtClean="0"/>
              <a:t>)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diakui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ayahnya</a:t>
            </a:r>
            <a:r>
              <a:rPr lang="en-ID" dirty="0" smtClean="0"/>
              <a:t>. </a:t>
            </a:r>
            <a:r>
              <a:rPr lang="en-ID" dirty="0" err="1" smtClean="0"/>
              <a:t>Putusan</a:t>
            </a:r>
            <a:r>
              <a:rPr lang="en-ID" dirty="0" smtClean="0"/>
              <a:t> MK </a:t>
            </a:r>
            <a:r>
              <a:rPr lang="en-ID" dirty="0" err="1" smtClean="0"/>
              <a:t>Nomor</a:t>
            </a:r>
            <a:r>
              <a:rPr lang="en-ID" dirty="0" smtClean="0"/>
              <a:t> 46/PUU-VIII/2010 15Ibid.hlm.80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juga</a:t>
            </a:r>
            <a:r>
              <a:rPr lang="en-ID" dirty="0" smtClean="0"/>
              <a:t> </a:t>
            </a:r>
            <a:r>
              <a:rPr lang="en-ID" dirty="0" err="1" smtClean="0"/>
              <a:t>merupakan</a:t>
            </a:r>
            <a:r>
              <a:rPr lang="en-ID" dirty="0" smtClean="0"/>
              <a:t> </a:t>
            </a:r>
            <a:r>
              <a:rPr lang="en-ID" dirty="0" err="1" smtClean="0"/>
              <a:t>bahagian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reformasi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saat</a:t>
            </a:r>
            <a:r>
              <a:rPr lang="en-ID" dirty="0" smtClean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menegaskan</a:t>
            </a:r>
            <a:r>
              <a:rPr lang="en-ID" dirty="0" smtClean="0"/>
              <a:t> pula </a:t>
            </a:r>
            <a:r>
              <a:rPr lang="en-ID" dirty="0" err="1" smtClean="0"/>
              <a:t>bahwa</a:t>
            </a:r>
            <a:r>
              <a:rPr lang="en-ID" dirty="0" smtClean="0"/>
              <a:t> </a:t>
            </a:r>
            <a:r>
              <a:rPr lang="en-ID" dirty="0" err="1" smtClean="0"/>
              <a:t>Konstitusi</a:t>
            </a:r>
            <a:r>
              <a:rPr lang="en-ID" dirty="0" smtClean="0"/>
              <a:t> </a:t>
            </a:r>
            <a:r>
              <a:rPr lang="en-ID" dirty="0" err="1" smtClean="0"/>
              <a:t>harus</a:t>
            </a:r>
            <a:r>
              <a:rPr lang="en-ID" dirty="0" smtClean="0"/>
              <a:t> </a:t>
            </a:r>
            <a:r>
              <a:rPr lang="en-ID" dirty="0" err="1" smtClean="0"/>
              <a:t>seimbang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norma-norma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nilai-nilai</a:t>
            </a:r>
            <a:r>
              <a:rPr lang="en-ID" dirty="0" smtClean="0"/>
              <a:t> </a:t>
            </a:r>
            <a:r>
              <a:rPr lang="en-ID" dirty="0" err="1" smtClean="0"/>
              <a:t>kehidupan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hal</a:t>
            </a:r>
            <a:r>
              <a:rPr lang="en-ID" dirty="0" smtClean="0"/>
              <a:t> </a:t>
            </a:r>
            <a:r>
              <a:rPr lang="en-ID" dirty="0" err="1" smtClean="0"/>
              <a:t>memberi</a:t>
            </a:r>
            <a:r>
              <a:rPr lang="en-ID" dirty="0" smtClean="0"/>
              <a:t> </a:t>
            </a:r>
            <a:r>
              <a:rPr lang="en-ID" dirty="0" err="1" smtClean="0"/>
              <a:t>jaminan</a:t>
            </a:r>
            <a:r>
              <a:rPr lang="en-ID" dirty="0" smtClean="0"/>
              <a:t> </a:t>
            </a:r>
            <a:r>
              <a:rPr lang="en-ID" dirty="0" err="1" smtClean="0"/>
              <a:t>serta</a:t>
            </a:r>
            <a:r>
              <a:rPr lang="en-ID" dirty="0" smtClean="0"/>
              <a:t> </a:t>
            </a:r>
            <a:r>
              <a:rPr lang="en-ID" dirty="0" err="1" smtClean="0"/>
              <a:t>perlindungan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bagi</a:t>
            </a:r>
            <a:r>
              <a:rPr lang="en-ID" dirty="0" smtClean="0"/>
              <a:t> </a:t>
            </a:r>
            <a:r>
              <a:rPr lang="en-ID" dirty="0" err="1" smtClean="0"/>
              <a:t>masyarakat</a:t>
            </a:r>
            <a:r>
              <a:rPr lang="en-ID" dirty="0" smtClean="0"/>
              <a:t> </a:t>
            </a:r>
            <a:r>
              <a:rPr lang="en-ID" dirty="0" err="1" smtClean="0"/>
              <a:t>luas</a:t>
            </a:r>
            <a:r>
              <a:rPr lang="en-ID" dirty="0" smtClean="0"/>
              <a:t>, </a:t>
            </a:r>
            <a:r>
              <a:rPr lang="en-ID" dirty="0" err="1" smtClean="0"/>
              <a:t>tanpa</a:t>
            </a:r>
            <a:r>
              <a:rPr lang="en-ID" dirty="0" smtClean="0"/>
              <a:t> </a:t>
            </a:r>
            <a:r>
              <a:rPr lang="en-ID" dirty="0" err="1" smtClean="0"/>
              <a:t>membedabedakan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manusia</a:t>
            </a:r>
            <a:r>
              <a:rPr lang="en-ID" dirty="0" smtClean="0"/>
              <a:t> yang </a:t>
            </a:r>
            <a:r>
              <a:rPr lang="en-ID" dirty="0" err="1" smtClean="0"/>
              <a:t>lainnya</a:t>
            </a:r>
            <a:r>
              <a:rPr lang="en-ID" dirty="0" smtClean="0"/>
              <a:t> </a:t>
            </a:r>
            <a:r>
              <a:rPr lang="en-ID" dirty="0" err="1" smtClean="0"/>
              <a:t>sebagaimana</a:t>
            </a:r>
            <a:r>
              <a:rPr lang="en-ID" dirty="0" smtClean="0"/>
              <a:t> yang </a:t>
            </a:r>
            <a:r>
              <a:rPr lang="en-ID" dirty="0" err="1" smtClean="0"/>
              <a:t>tertuang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dijamin</a:t>
            </a:r>
            <a:r>
              <a:rPr lang="en-ID" dirty="0" smtClean="0"/>
              <a:t> di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Konstitusi</a:t>
            </a:r>
            <a:r>
              <a:rPr lang="en-ID" dirty="0" smtClean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27, 28 </a:t>
            </a:r>
            <a:r>
              <a:rPr lang="en-ID" dirty="0" err="1" smtClean="0"/>
              <a:t>UndangUndang</a:t>
            </a:r>
            <a:r>
              <a:rPr lang="en-ID" dirty="0" smtClean="0"/>
              <a:t> </a:t>
            </a:r>
            <a:r>
              <a:rPr lang="en-ID" dirty="0" err="1" smtClean="0"/>
              <a:t>Dasar</a:t>
            </a:r>
            <a:r>
              <a:rPr lang="en-ID" dirty="0" smtClean="0"/>
              <a:t> Negara </a:t>
            </a:r>
            <a:r>
              <a:rPr lang="en-ID" dirty="0" err="1" smtClean="0"/>
              <a:t>Republik</a:t>
            </a:r>
            <a:r>
              <a:rPr lang="en-ID" dirty="0" smtClean="0"/>
              <a:t> Indonesia </a:t>
            </a:r>
            <a:r>
              <a:rPr lang="en-ID" dirty="0" err="1" smtClean="0"/>
              <a:t>Tahun</a:t>
            </a:r>
            <a:r>
              <a:rPr lang="en-ID" smtClean="0"/>
              <a:t> 1945. 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21310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624</Words>
  <Application>Microsoft Office PowerPoint</Application>
  <PresentationFormat>Widescreen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helvetica neue</vt:lpstr>
      <vt:lpstr>roboto</vt:lpstr>
      <vt:lpstr>Times New Roman</vt:lpstr>
      <vt:lpstr>Office Theme</vt:lpstr>
      <vt:lpstr>Anak luar nikah/kawin menurut hukum waris perdata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6</cp:revision>
  <dcterms:created xsi:type="dcterms:W3CDTF">2020-04-03T02:19:31Z</dcterms:created>
  <dcterms:modified xsi:type="dcterms:W3CDTF">2020-04-03T03:39:56Z</dcterms:modified>
</cp:coreProperties>
</file>