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62" r:id="rId3"/>
    <p:sldId id="266" r:id="rId4"/>
    <p:sldId id="263" r:id="rId5"/>
    <p:sldId id="267" r:id="rId6"/>
    <p:sldId id="268" r:id="rId7"/>
    <p:sldId id="269" r:id="rId8"/>
    <p:sldId id="270" r:id="rId9"/>
    <p:sldId id="265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71" r:id="rId27"/>
    <p:sldId id="288" r:id="rId28"/>
    <p:sldId id="289" r:id="rId29"/>
    <p:sldId id="290" r:id="rId30"/>
    <p:sldId id="291" r:id="rId31"/>
    <p:sldId id="292" r:id="rId32"/>
    <p:sldId id="293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EDF51-BA56-4EFF-AFBE-53B5920F295F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922C2-B167-4903-A8F0-3CEF1A5D9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9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C97BF7-0E43-41E3-84F6-CE66E6867965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91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771B3-3B72-4C98-A607-370C7072A79D}" type="slidenum">
              <a:rPr lang="en-US"/>
              <a:pPr/>
              <a:t>4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65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6287FB-B3BE-4986-8564-BEF4E0C2679C}" type="slidenum">
              <a:rPr lang="en-US"/>
              <a:pPr/>
              <a:t>9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7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666F9-43E2-4D24-AC8C-01A4693BB6C9}" type="slidenum">
              <a:rPr lang="en-US"/>
              <a:pPr/>
              <a:t>26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57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7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2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9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6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5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4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54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2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3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0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E8211-8E85-47F1-8BC8-9DD34CC17516}" type="datetimeFigureOut">
              <a:rPr lang="en-US" smtClean="0"/>
              <a:t>12/27/2019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EB267-690F-4F77-80F4-68A8179C2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1.wav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audio" Target="../media/audio2.wav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audio" Target="../media/audio3.wav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KPPU DAN HUKUM ACARA PERSAINGAN USAHA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5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D37AA-65DF-4876-8A6E-9DEBBE8CE79D}" type="slidenum">
              <a:rPr lang="en-US"/>
              <a:pPr/>
              <a:t>10</a:t>
            </a:fld>
            <a:endParaRPr lang="en-US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981200" y="533400"/>
            <a:ext cx="6096000" cy="609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>
                <a:sym typeface="Wingdings" pitchFamily="2" charset="2"/>
              </a:rPr>
              <a:t>Proses Hukum di KPPU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&lt;"/>
            </a:pPr>
            <a:r>
              <a:rPr lang="en-US">
                <a:sym typeface="Wingdings" pitchFamily="2" charset="2"/>
              </a:rPr>
              <a:t>Laporan</a:t>
            </a:r>
          </a:p>
          <a:p>
            <a:pPr>
              <a:buFont typeface="Wingdings" pitchFamily="2" charset="2"/>
              <a:buChar char="&lt;"/>
            </a:pPr>
            <a:r>
              <a:rPr lang="en-US">
                <a:sym typeface="Wingdings" pitchFamily="2" charset="2"/>
              </a:rPr>
              <a:t>Pemeriksaan pendahuluan</a:t>
            </a:r>
          </a:p>
          <a:p>
            <a:pPr>
              <a:buFont typeface="Wingdings" pitchFamily="2" charset="2"/>
              <a:buChar char="&lt;"/>
            </a:pPr>
            <a:r>
              <a:rPr lang="en-US">
                <a:sym typeface="Wingdings" pitchFamily="2" charset="2"/>
              </a:rPr>
              <a:t>Pemeriksaan lanjutan</a:t>
            </a:r>
          </a:p>
          <a:p>
            <a:pPr>
              <a:buFont typeface="Wingdings" pitchFamily="2" charset="2"/>
              <a:buChar char="&lt;"/>
            </a:pPr>
            <a:r>
              <a:rPr lang="en-US">
                <a:sym typeface="Wingdings" pitchFamily="2" charset="2"/>
              </a:rPr>
              <a:t>Putusan</a:t>
            </a:r>
          </a:p>
          <a:p>
            <a:pPr>
              <a:buFont typeface="Wingdings" pitchFamily="2" charset="2"/>
              <a:buChar char="&lt;"/>
            </a:pPr>
            <a:r>
              <a:rPr lang="en-US">
                <a:sym typeface="Wingdings" pitchFamily="2" charset="2"/>
              </a:rPr>
              <a:t>Pasca putusan</a:t>
            </a:r>
          </a:p>
        </p:txBody>
      </p:sp>
      <p:pic>
        <p:nvPicPr>
          <p:cNvPr id="46084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4114800"/>
            <a:ext cx="2286000" cy="144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307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C4646-9E9D-40C8-8CC7-0F02E5860B08}" type="slidenum">
              <a:rPr lang="en-US"/>
              <a:pPr/>
              <a:t>11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8610600" cy="914400"/>
          </a:xfrm>
        </p:spPr>
        <p:txBody>
          <a:bodyPr/>
          <a:lstStyle/>
          <a:p>
            <a:pPr algn="l"/>
            <a:r>
              <a:rPr lang="en-US">
                <a:sym typeface="Wingdings" pitchFamily="2" charset="2"/>
              </a:rPr>
              <a:t>Proses Hukum di KPPU</a:t>
            </a: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3886200" y="3048000"/>
            <a:ext cx="1600200" cy="838200"/>
          </a:xfrm>
          <a:prstGeom prst="ellipse">
            <a:avLst/>
          </a:prstGeom>
          <a:solidFill>
            <a:srgbClr val="66FF66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>
                <a:latin typeface="Tempus Sans ITC" pitchFamily="82" charset="0"/>
              </a:rPr>
              <a:t>Pemeriksaan</a:t>
            </a:r>
          </a:p>
          <a:p>
            <a:r>
              <a:rPr lang="en-US">
                <a:latin typeface="Tempus Sans ITC" pitchFamily="82" charset="0"/>
              </a:rPr>
              <a:t>Pendahuluan</a:t>
            </a: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6019800" y="3048000"/>
            <a:ext cx="19050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>
                <a:latin typeface="Tempus Sans ITC" pitchFamily="82" charset="0"/>
              </a:rPr>
              <a:t>Pemeriksaan</a:t>
            </a:r>
          </a:p>
          <a:p>
            <a:r>
              <a:rPr lang="en-US">
                <a:latin typeface="Tempus Sans ITC" pitchFamily="82" charset="0"/>
              </a:rPr>
              <a:t>Lanjutan</a:t>
            </a: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6019800" y="4495800"/>
            <a:ext cx="1828800" cy="7620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Tempus Sans ITC" pitchFamily="82" charset="0"/>
              </a:rPr>
              <a:t>Pembuatan</a:t>
            </a:r>
          </a:p>
          <a:p>
            <a:r>
              <a:rPr lang="en-US">
                <a:solidFill>
                  <a:schemeClr val="bg1"/>
                </a:solidFill>
                <a:latin typeface="Tempus Sans ITC" pitchFamily="82" charset="0"/>
              </a:rPr>
              <a:t>Putusan</a:t>
            </a: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8153400" y="4495800"/>
            <a:ext cx="1828800" cy="762000"/>
          </a:xfrm>
          <a:prstGeom prst="ellipse">
            <a:avLst/>
          </a:prstGeom>
          <a:solidFill>
            <a:schemeClr val="tx2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>
                <a:solidFill>
                  <a:schemeClr val="bg1"/>
                </a:solidFill>
                <a:latin typeface="Tempus Sans ITC" pitchFamily="82" charset="0"/>
              </a:rPr>
              <a:t>Pembacaan</a:t>
            </a:r>
          </a:p>
          <a:p>
            <a:r>
              <a:rPr lang="en-US">
                <a:solidFill>
                  <a:schemeClr val="bg1"/>
                </a:solidFill>
                <a:latin typeface="Tempus Sans ITC" pitchFamily="82" charset="0"/>
              </a:rPr>
              <a:t>Putusan</a:t>
            </a:r>
          </a:p>
        </p:txBody>
      </p:sp>
      <p:sp>
        <p:nvSpPr>
          <p:cNvPr id="45065" name="Oval 9"/>
          <p:cNvSpPr>
            <a:spLocks noChangeArrowheads="1"/>
          </p:cNvSpPr>
          <p:nvPr/>
        </p:nvSpPr>
        <p:spPr bwMode="auto">
          <a:xfrm>
            <a:off x="8153400" y="5943600"/>
            <a:ext cx="1905000" cy="6858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FF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r>
              <a:rPr lang="en-US">
                <a:latin typeface="Tempus Sans ITC" pitchFamily="82" charset="0"/>
              </a:rPr>
              <a:t>Pelaksanaan</a:t>
            </a:r>
          </a:p>
          <a:p>
            <a:r>
              <a:rPr lang="en-US">
                <a:latin typeface="Tempus Sans ITC" pitchFamily="82" charset="0"/>
              </a:rPr>
              <a:t>Putusan</a:t>
            </a:r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>
            <a:off x="5410200" y="3962400"/>
            <a:ext cx="914400" cy="228600"/>
          </a:xfrm>
          <a:prstGeom prst="curvedUpArrow">
            <a:avLst>
              <a:gd name="adj1" fmla="val 80000"/>
              <a:gd name="adj2" fmla="val 160000"/>
              <a:gd name="adj3" fmla="val 33333"/>
            </a:avLst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5068" name="AutoShape 12"/>
          <p:cNvSpPr>
            <a:spLocks noChangeArrowheads="1"/>
          </p:cNvSpPr>
          <p:nvPr/>
        </p:nvSpPr>
        <p:spPr bwMode="auto">
          <a:xfrm>
            <a:off x="7543800" y="5410200"/>
            <a:ext cx="914400" cy="228600"/>
          </a:xfrm>
          <a:prstGeom prst="curvedUpArrow">
            <a:avLst>
              <a:gd name="adj1" fmla="val 80000"/>
              <a:gd name="adj2" fmla="val 160000"/>
              <a:gd name="adj3" fmla="val 33333"/>
            </a:avLst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>
            <a:off x="6781800" y="41148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AutoShape 15"/>
          <p:cNvSpPr>
            <a:spLocks noChangeArrowheads="1"/>
          </p:cNvSpPr>
          <p:nvPr/>
        </p:nvSpPr>
        <p:spPr bwMode="auto">
          <a:xfrm>
            <a:off x="3505200" y="3352801"/>
            <a:ext cx="228600" cy="33337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4876800" y="1905000"/>
            <a:ext cx="1371600" cy="45720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latin typeface="Tempus Sans ITC" pitchFamily="82" charset="0"/>
              </a:rPr>
              <a:t>Penyidikan</a:t>
            </a:r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5638800" y="2667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79" name="AutoShape 23"/>
          <p:cNvSpPr>
            <a:spLocks noChangeArrowheads="1"/>
          </p:cNvSpPr>
          <p:nvPr/>
        </p:nvSpPr>
        <p:spPr bwMode="auto">
          <a:xfrm>
            <a:off x="1981200" y="3276600"/>
            <a:ext cx="1219200" cy="6096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latin typeface="Times New Roman" pitchFamily="18" charset="0"/>
              </a:rPr>
              <a:t>Laporan</a:t>
            </a:r>
          </a:p>
        </p:txBody>
      </p:sp>
      <p:pic>
        <p:nvPicPr>
          <p:cNvPr id="45083" name="Picture 27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4572000"/>
            <a:ext cx="2057400" cy="1371600"/>
          </a:xfrm>
          <a:prstGeom prst="rect">
            <a:avLst/>
          </a:prstGeom>
          <a:noFill/>
        </p:spPr>
      </p:pic>
      <p:sp>
        <p:nvSpPr>
          <p:cNvPr id="45084" name="AutoShape 28"/>
          <p:cNvSpPr>
            <a:spLocks noChangeArrowheads="1"/>
          </p:cNvSpPr>
          <p:nvPr/>
        </p:nvSpPr>
        <p:spPr bwMode="auto">
          <a:xfrm>
            <a:off x="8915400" y="54864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2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85" name="AutoShape 29"/>
          <p:cNvSpPr>
            <a:spLocks noChangeArrowheads="1"/>
          </p:cNvSpPr>
          <p:nvPr/>
        </p:nvSpPr>
        <p:spPr bwMode="auto">
          <a:xfrm>
            <a:off x="2514600" y="1752600"/>
            <a:ext cx="1295400" cy="838200"/>
          </a:xfrm>
          <a:prstGeom prst="wedgeRectCallout">
            <a:avLst>
              <a:gd name="adj1" fmla="val 37134"/>
              <a:gd name="adj2" fmla="val 11003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</a:rPr>
              <a:t>Inisiatif</a:t>
            </a:r>
          </a:p>
          <a:p>
            <a:pPr algn="ctr"/>
            <a:r>
              <a:rPr lang="en-US">
                <a:latin typeface="Times New Roman" pitchFamily="18" charset="0"/>
              </a:rPr>
              <a:t>KPPU</a:t>
            </a:r>
          </a:p>
        </p:txBody>
      </p:sp>
    </p:spTree>
    <p:extLst>
      <p:ext uri="{BB962C8B-B14F-4D97-AF65-F5344CB8AC3E}">
        <p14:creationId xmlns:p14="http://schemas.microsoft.com/office/powerpoint/2010/main" val="419515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04BF9-EDA5-4043-B097-03564520C614}" type="slidenum">
              <a:rPr lang="en-US"/>
              <a:pPr/>
              <a:t>12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>
                <a:sym typeface="Wingdings" pitchFamily="2" charset="2"/>
              </a:rPr>
              <a:t>Proses Hukum di KPPU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en-US">
                <a:sym typeface="Wingdings" pitchFamily="2" charset="2"/>
              </a:rPr>
              <a:t>Sumber Perkara</a:t>
            </a:r>
          </a:p>
          <a:p>
            <a:pPr marL="609600" indent="-609600">
              <a:buNone/>
            </a:pPr>
            <a:r>
              <a:rPr lang="en-US">
                <a:sym typeface="Wingdings" pitchFamily="2" charset="2"/>
              </a:rPr>
              <a:t>	</a:t>
            </a:r>
            <a:r>
              <a:rPr lang="en-US"/>
              <a:t>Laporan: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Setiap orang yg mengetahui terjadinya dugaan pelanggaran terhadap UU </a:t>
            </a:r>
            <a:r>
              <a:rPr lang="en-US" sz="1800"/>
              <a:t>{Pasal 38 ayat (1) UU No.5/1999}</a:t>
            </a:r>
          </a:p>
          <a:p>
            <a:pPr marL="609600" indent="-609600">
              <a:buFontTx/>
              <a:buAutoNum type="arabicPeriod"/>
            </a:pPr>
            <a:r>
              <a:rPr lang="en-US" sz="2400"/>
              <a:t>Pihak yang dirugikan </a:t>
            </a:r>
            <a:r>
              <a:rPr lang="en-US" sz="1800"/>
              <a:t>{Pasal 38 ayat (2) UU No.5/1999}</a:t>
            </a:r>
          </a:p>
          <a:p>
            <a:pPr marL="609600" indent="-609600">
              <a:buNone/>
            </a:pPr>
            <a:endParaRPr lang="en-US" sz="1800"/>
          </a:p>
          <a:p>
            <a:pPr marL="609600" indent="-609600">
              <a:buNone/>
            </a:pPr>
            <a:r>
              <a:rPr lang="en-US">
                <a:sym typeface="Wingdings" pitchFamily="2" charset="2"/>
              </a:rPr>
              <a:t>  </a:t>
            </a:r>
            <a:r>
              <a:rPr lang="en-US">
                <a:sym typeface="Wingdings" pitchFamily="2" charset="2"/>
              </a:rPr>
              <a:t>Inisiatif KPPU</a:t>
            </a:r>
            <a:r>
              <a:rPr lang="en-US">
                <a:sym typeface="Wingdings" pitchFamily="2" charset="2"/>
              </a:rPr>
              <a:t> </a:t>
            </a:r>
            <a:r>
              <a:rPr lang="en-US" sz="1800">
                <a:sym typeface="Wingdings" pitchFamily="2" charset="2"/>
              </a:rPr>
              <a:t>{Pasal 40 ayat (1) UU No.5/1999}</a:t>
            </a:r>
          </a:p>
          <a:p>
            <a:pPr marL="609600" indent="-609600">
              <a:buFontTx/>
              <a:buAutoNum type="arabicPeriod"/>
            </a:pPr>
            <a:endParaRPr lang="en-US" sz="1800"/>
          </a:p>
          <a:p>
            <a:pPr marL="609600" indent="-609600">
              <a:buNone/>
            </a:pPr>
            <a:endParaRPr lang="en-US" sz="1800"/>
          </a:p>
        </p:txBody>
      </p:sp>
      <p:pic>
        <p:nvPicPr>
          <p:cNvPr id="47108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6858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1703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BA19E-4558-497D-BF05-CC50CA377561}" type="slidenum">
              <a:rPr lang="en-US"/>
              <a:pPr/>
              <a:t>13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>
                <a:sym typeface="Wingdings" pitchFamily="2" charset="2"/>
              </a:rPr>
              <a:t>Proses Hukum di KPPU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Pemeriksaan Pendahuluan:</a:t>
            </a:r>
          </a:p>
          <a:p>
            <a:pPr>
              <a:buFont typeface="Wingdings" pitchFamily="2" charset="2"/>
              <a:buChar char="2"/>
            </a:pPr>
            <a:r>
              <a:rPr lang="en-US">
                <a:sym typeface="Wingdings" pitchFamily="2" charset="2"/>
              </a:rPr>
              <a:t>Jangka waktu 30 hari</a:t>
            </a:r>
            <a:r>
              <a:rPr lang="en-US">
                <a:sym typeface="Wingdings" pitchFamily="2" charset="2"/>
              </a:rPr>
              <a:t> </a:t>
            </a:r>
            <a:r>
              <a:rPr lang="en-US" sz="1800">
                <a:sym typeface="Wingdings" pitchFamily="2" charset="2"/>
              </a:rPr>
              <a:t>{Pasal 39 ayat (1) UU No.5/1999}</a:t>
            </a:r>
          </a:p>
          <a:p>
            <a:pPr>
              <a:buFont typeface="Wingdings" pitchFamily="2" charset="2"/>
              <a:buChar char="2"/>
            </a:pPr>
            <a:r>
              <a:rPr lang="en-US">
                <a:sym typeface="Wingdings" pitchFamily="2" charset="2"/>
              </a:rPr>
              <a:t>Untuk menetapkan perlu atau tidaknya dilakukan pemeriksaan lanjutan</a:t>
            </a:r>
            <a:r>
              <a:rPr lang="en-US">
                <a:sym typeface="Wingdings" pitchFamily="2" charset="2"/>
              </a:rPr>
              <a:t> </a:t>
            </a:r>
            <a:r>
              <a:rPr lang="en-US" sz="1800">
                <a:sym typeface="Wingdings" pitchFamily="2" charset="2"/>
              </a:rPr>
              <a:t>{Pasal 39 ayat (1) UU No.5/1999}</a:t>
            </a:r>
          </a:p>
        </p:txBody>
      </p:sp>
      <p:pic>
        <p:nvPicPr>
          <p:cNvPr id="49156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6096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406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C705-3305-41B8-8703-E256564AA13E}" type="slidenum">
              <a:rPr lang="en-US"/>
              <a:pPr/>
              <a:t>14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Proses Hukum di KPPU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Pemeriksaan Lanjutan</a:t>
            </a:r>
            <a:r>
              <a:rPr lang="en-US"/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>
                <a:sym typeface="Wingdings" pitchFamily="2" charset="2"/>
              </a:rPr>
              <a:t>Jangka waktu 60 hari dan dapat diperpanjang paling lama 30 hari </a:t>
            </a:r>
            <a:r>
              <a:rPr lang="en-US" sz="1600">
                <a:sym typeface="Wingdings" pitchFamily="2" charset="2"/>
              </a:rPr>
              <a:t>{Pasal 43 ayat (1) dan (2) UU No.5/1999}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>
                <a:sym typeface="Wingdings" pitchFamily="2" charset="2"/>
              </a:rPr>
              <a:t>KPPU wajib melakukan pemeriksaan terhadap pelaku usaha yg dilaporkan </a:t>
            </a:r>
            <a:r>
              <a:rPr lang="en-US" sz="1600">
                <a:sym typeface="Wingdings" pitchFamily="2" charset="2"/>
              </a:rPr>
              <a:t>{Pasal 39 ayat (2) UU No.5/1999}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>
                <a:sym typeface="Wingdings" pitchFamily="2" charset="2"/>
              </a:rPr>
              <a:t>KPPU wajib menjaga kerahasian informasi yg diperoleh dari pelaku usaha yg dikatagorikan rahasia perusahaan </a:t>
            </a:r>
            <a:r>
              <a:rPr lang="en-US" sz="1600">
                <a:sym typeface="Wingdings" pitchFamily="2" charset="2"/>
              </a:rPr>
              <a:t>{Pasal 39 ayat (3) UU No.5/1999}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>
                <a:sym typeface="Wingdings" pitchFamily="2" charset="2"/>
              </a:rPr>
              <a:t>KPPU dapat mendengarkan keterangan saksi, saksi ahli atau pihak lain </a:t>
            </a:r>
            <a:r>
              <a:rPr lang="en-US" sz="1600">
                <a:sym typeface="Wingdings" pitchFamily="2" charset="2"/>
              </a:rPr>
              <a:t>{Pasal 39 ayat (4) UU No.5/1999}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600">
              <a:sym typeface="Wingdings" pitchFamily="2" charset="2"/>
            </a:endParaRPr>
          </a:p>
        </p:txBody>
      </p:sp>
      <p:pic>
        <p:nvPicPr>
          <p:cNvPr id="50180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96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3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6210-A6DA-48A0-907C-A3491CCC723F}" type="slidenum">
              <a:rPr lang="en-US"/>
              <a:pPr/>
              <a:t>15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Proses </a:t>
            </a:r>
            <a:r>
              <a:rPr lang="en-US" dirty="0" err="1"/>
              <a:t>Hukum</a:t>
            </a:r>
            <a:r>
              <a:rPr lang="en-US" dirty="0"/>
              <a:t> di KPPU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515600" cy="361921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Lanjutan</a:t>
            </a:r>
            <a:r>
              <a:rPr lang="en-US" dirty="0"/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 dirty="0" err="1">
                <a:sym typeface="Wingdings" pitchFamily="2" charset="2"/>
              </a:rPr>
              <a:t>Pelaku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usaha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pihak</a:t>
            </a:r>
            <a:r>
              <a:rPr lang="en-US" sz="2400" dirty="0">
                <a:sym typeface="Wingdings" pitchFamily="2" charset="2"/>
              </a:rPr>
              <a:t> lain </a:t>
            </a:r>
            <a:r>
              <a:rPr lang="en-US" sz="2400" dirty="0" err="1">
                <a:sym typeface="Wingdings" pitchFamily="2" charset="2"/>
              </a:rPr>
              <a:t>yg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diperiksa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wajib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menyerahkan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alat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bukti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yg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diperlukan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dalam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penyelidikan</a:t>
            </a:r>
            <a:r>
              <a:rPr lang="en-US" sz="2400" dirty="0">
                <a:sym typeface="Wingdings" pitchFamily="2" charset="2"/>
              </a:rPr>
              <a:t> &amp; </a:t>
            </a:r>
            <a:r>
              <a:rPr lang="en-US" sz="2400" dirty="0" err="1">
                <a:sym typeface="Wingdings" pitchFamily="2" charset="2"/>
              </a:rPr>
              <a:t>pemeriksaan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1800" dirty="0">
                <a:sym typeface="Wingdings" pitchFamily="2" charset="2"/>
              </a:rPr>
              <a:t>{</a:t>
            </a:r>
            <a:r>
              <a:rPr lang="en-US" sz="1800" dirty="0" err="1">
                <a:sym typeface="Wingdings" pitchFamily="2" charset="2"/>
              </a:rPr>
              <a:t>Pasal</a:t>
            </a:r>
            <a:r>
              <a:rPr lang="en-US" sz="1800" dirty="0">
                <a:sym typeface="Wingdings" pitchFamily="2" charset="2"/>
              </a:rPr>
              <a:t> 41 </a:t>
            </a:r>
            <a:r>
              <a:rPr lang="en-US" sz="1800" dirty="0" err="1">
                <a:sym typeface="Wingdings" pitchFamily="2" charset="2"/>
              </a:rPr>
              <a:t>ayat</a:t>
            </a:r>
            <a:r>
              <a:rPr lang="en-US" sz="1800" dirty="0">
                <a:sym typeface="Wingdings" pitchFamily="2" charset="2"/>
              </a:rPr>
              <a:t> (1) UU No.5/1999}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 dirty="0" err="1">
                <a:sym typeface="Wingdings" pitchFamily="2" charset="2"/>
              </a:rPr>
              <a:t>Pelaku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usaha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dilarang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menolak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diperiksa</a:t>
            </a:r>
            <a:r>
              <a:rPr lang="en-US" sz="2400" dirty="0">
                <a:sym typeface="Wingdings" pitchFamily="2" charset="2"/>
              </a:rPr>
              <a:t>, </a:t>
            </a:r>
            <a:r>
              <a:rPr lang="en-US" sz="2400" dirty="0" err="1">
                <a:sym typeface="Wingdings" pitchFamily="2" charset="2"/>
              </a:rPr>
              <a:t>memberikan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informasi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atau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menghambat</a:t>
            </a:r>
            <a:r>
              <a:rPr lang="en-US" sz="2400" dirty="0">
                <a:sym typeface="Wingdings" pitchFamily="2" charset="2"/>
              </a:rPr>
              <a:t> proses </a:t>
            </a:r>
            <a:r>
              <a:rPr lang="en-US" sz="2400" dirty="0" err="1">
                <a:sym typeface="Wingdings" pitchFamily="2" charset="2"/>
              </a:rPr>
              <a:t>pemeriksaan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1800" dirty="0">
                <a:sym typeface="Wingdings" pitchFamily="2" charset="2"/>
              </a:rPr>
              <a:t>{</a:t>
            </a:r>
            <a:r>
              <a:rPr lang="en-US" sz="1800" dirty="0" err="1">
                <a:sym typeface="Wingdings" pitchFamily="2" charset="2"/>
              </a:rPr>
              <a:t>Pasal</a:t>
            </a:r>
            <a:r>
              <a:rPr lang="en-US" sz="1800" dirty="0">
                <a:sym typeface="Wingdings" pitchFamily="2" charset="2"/>
              </a:rPr>
              <a:t> 41 </a:t>
            </a:r>
            <a:r>
              <a:rPr lang="en-US" sz="1800" dirty="0" err="1">
                <a:sym typeface="Wingdings" pitchFamily="2" charset="2"/>
              </a:rPr>
              <a:t>ayat</a:t>
            </a:r>
            <a:r>
              <a:rPr lang="en-US" sz="1800" dirty="0">
                <a:sym typeface="Wingdings" pitchFamily="2" charset="2"/>
              </a:rPr>
              <a:t> (2) UU No.5/1999}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sym typeface="Wingdings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r>
              <a:rPr lang="en-US" sz="2400" dirty="0">
                <a:sym typeface="Wingdings" pitchFamily="2" charset="2"/>
              </a:rPr>
              <a:t>KPPU </a:t>
            </a:r>
            <a:r>
              <a:rPr lang="en-US" sz="2400" dirty="0" err="1">
                <a:sym typeface="Wingdings" pitchFamily="2" charset="2"/>
              </a:rPr>
              <a:t>dapat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menyerahkan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kepada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penyidik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untuk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dilakukan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penyidikan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sesuai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dgn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ketentuan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yg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berlaku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apabila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pelaku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usaha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melanggar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ketentuan</a:t>
            </a:r>
            <a:r>
              <a:rPr lang="en-US" sz="2400" dirty="0">
                <a:sym typeface="Wingdings" pitchFamily="2" charset="2"/>
              </a:rPr>
              <a:t> di </a:t>
            </a:r>
            <a:r>
              <a:rPr lang="en-US" sz="2400" dirty="0" err="1">
                <a:sym typeface="Wingdings" pitchFamily="2" charset="2"/>
              </a:rPr>
              <a:t>atas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1800" dirty="0">
                <a:sym typeface="Wingdings" pitchFamily="2" charset="2"/>
              </a:rPr>
              <a:t>{</a:t>
            </a:r>
            <a:r>
              <a:rPr lang="en-US" sz="1800" dirty="0" err="1">
                <a:sym typeface="Wingdings" pitchFamily="2" charset="2"/>
              </a:rPr>
              <a:t>Pasal</a:t>
            </a:r>
            <a:r>
              <a:rPr lang="en-US" sz="1800" dirty="0">
                <a:sym typeface="Wingdings" pitchFamily="2" charset="2"/>
              </a:rPr>
              <a:t> 41 </a:t>
            </a:r>
            <a:r>
              <a:rPr lang="en-US" sz="1800" dirty="0" err="1">
                <a:sym typeface="Wingdings" pitchFamily="2" charset="2"/>
              </a:rPr>
              <a:t>ayat</a:t>
            </a:r>
            <a:r>
              <a:rPr lang="en-US" sz="1800" dirty="0">
                <a:sym typeface="Wingdings" pitchFamily="2" charset="2"/>
              </a:rPr>
              <a:t> (3) UU No.5/1999}</a:t>
            </a:r>
          </a:p>
          <a:p>
            <a:pPr>
              <a:lnSpc>
                <a:spcPct val="90000"/>
              </a:lnSpc>
              <a:buFont typeface="Wingdings" pitchFamily="2" charset="2"/>
              <a:buChar char="4"/>
            </a:pPr>
            <a:endParaRPr lang="en-US" sz="1800" dirty="0">
              <a:sym typeface="Wingdings" pitchFamily="2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000" dirty="0"/>
          </a:p>
          <a:p>
            <a:pPr algn="ctr">
              <a:lnSpc>
                <a:spcPct val="90000"/>
              </a:lnSpc>
              <a:buFontTx/>
              <a:buNone/>
            </a:pPr>
            <a:endParaRPr lang="en-US" sz="2400" dirty="0"/>
          </a:p>
        </p:txBody>
      </p:sp>
      <p:pic>
        <p:nvPicPr>
          <p:cNvPr id="56324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96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320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F5F67-141B-4DF2-A71B-28B0B47A7646}" type="slidenum">
              <a:rPr lang="en-US"/>
              <a:pPr/>
              <a:t>16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Proses Hukum di KPPU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Pemeriksaan lanjutan:</a:t>
            </a:r>
          </a:p>
          <a:p>
            <a:pPr>
              <a:buFont typeface="Wingdings" pitchFamily="2" charset="2"/>
              <a:buChar char="&amp;"/>
            </a:pPr>
            <a:r>
              <a:rPr lang="en-US">
                <a:sym typeface="Wingdings" pitchFamily="2" charset="2"/>
              </a:rPr>
              <a:t>Alat bukti pemeriksaan KPPU berupa</a:t>
            </a:r>
            <a:r>
              <a:rPr lang="en-US">
                <a:sym typeface="Wingdings" pitchFamily="2" charset="2"/>
              </a:rPr>
              <a:t>:</a:t>
            </a:r>
          </a:p>
          <a:p>
            <a:pPr lvl="1"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Keterangan saksi</a:t>
            </a:r>
          </a:p>
          <a:p>
            <a:pPr lvl="1"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Keterangan ahli</a:t>
            </a:r>
          </a:p>
          <a:p>
            <a:pPr lvl="1"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Surat dan atau dokumen</a:t>
            </a:r>
          </a:p>
          <a:p>
            <a:pPr lvl="1"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Petunjuk</a:t>
            </a:r>
          </a:p>
          <a:p>
            <a:pPr lvl="1"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Keterangan pelaku usaha</a:t>
            </a:r>
          </a:p>
          <a:p>
            <a:pPr lvl="1">
              <a:buFont typeface="Wingdings" pitchFamily="2" charset="2"/>
              <a:buNone/>
            </a:pPr>
            <a:r>
              <a:rPr lang="en-US" sz="1800">
                <a:sym typeface="Wingdings" pitchFamily="2" charset="2"/>
              </a:rPr>
              <a:t>(Pasal 42 UU No.5/1999)</a:t>
            </a:r>
          </a:p>
          <a:p>
            <a:pPr>
              <a:buFontTx/>
              <a:buNone/>
            </a:pPr>
            <a:r>
              <a:rPr lang="en-US">
                <a:sym typeface="Wingdings" pitchFamily="2" charset="2"/>
              </a:rPr>
              <a:t>	</a:t>
            </a:r>
          </a:p>
        </p:txBody>
      </p:sp>
      <p:pic>
        <p:nvPicPr>
          <p:cNvPr id="57348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0" y="6096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04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94B3A-D10E-4D48-9C32-0DEE9A9B67A3}" type="slidenum">
              <a:rPr lang="en-US"/>
              <a:pPr/>
              <a:t>17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Proses Hukum di KPPU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Putusan:</a:t>
            </a:r>
          </a:p>
          <a:p>
            <a:pPr>
              <a:buFont typeface="Webdings" pitchFamily="18" charset="2"/>
              <a:buChar char="¦"/>
            </a:pPr>
            <a:r>
              <a:rPr lang="en-US">
                <a:sym typeface="Webdings" pitchFamily="18" charset="2"/>
              </a:rPr>
              <a:t>Selambat-lambatnya 30 hari terhitung sejak selesainya pemeriksaan lanjutan </a:t>
            </a:r>
            <a:r>
              <a:rPr lang="en-US" sz="1800">
                <a:sym typeface="Webdings" pitchFamily="18" charset="2"/>
              </a:rPr>
              <a:t>{Pasal 43 ayat (3) UU No.5/1999}</a:t>
            </a:r>
          </a:p>
          <a:p>
            <a:pPr>
              <a:buFont typeface="Webdings" pitchFamily="18" charset="2"/>
              <a:buNone/>
            </a:pPr>
            <a:endParaRPr lang="en-US" sz="1800">
              <a:sym typeface="Webdings" pitchFamily="18" charset="2"/>
            </a:endParaRPr>
          </a:p>
          <a:p>
            <a:pPr>
              <a:buFont typeface="Webdings" pitchFamily="18" charset="2"/>
              <a:buChar char="¦"/>
            </a:pPr>
            <a:r>
              <a:rPr lang="en-US">
                <a:sym typeface="Webdings" pitchFamily="18" charset="2"/>
              </a:rPr>
              <a:t>Harus dibacakan dalam suatu sidang yang dinyatakan terbuka untuk umum dan segera diberitahukan kepada pelaku usaha </a:t>
            </a:r>
            <a:r>
              <a:rPr lang="en-US" sz="1800">
                <a:sym typeface="Webdings" pitchFamily="18" charset="2"/>
              </a:rPr>
              <a:t>{Pasal 43 ayat (4) UU No.5/1999}</a:t>
            </a:r>
          </a:p>
          <a:p>
            <a:pPr>
              <a:buFontTx/>
              <a:buNone/>
            </a:pPr>
            <a:r>
              <a:rPr lang="en-US" sz="2000">
                <a:sym typeface="Webdings" pitchFamily="18" charset="2"/>
              </a:rPr>
              <a:t> </a:t>
            </a:r>
          </a:p>
        </p:txBody>
      </p:sp>
      <p:pic>
        <p:nvPicPr>
          <p:cNvPr id="51204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6096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2346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98F-3C14-4E4D-AC74-C89689A0E5FC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Proses Hukum di KPPU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600"/>
              <a:t>Pasca Putusan:</a:t>
            </a:r>
          </a:p>
          <a:p>
            <a:pPr>
              <a:buFont typeface="Wingdings" pitchFamily="2" charset="2"/>
              <a:buChar char="G"/>
            </a:pPr>
            <a:r>
              <a:rPr lang="en-US" sz="2400">
                <a:sym typeface="Wingdings" pitchFamily="2" charset="2"/>
              </a:rPr>
              <a:t>Pelaku usaha menerima dan melaksanakan putusan </a:t>
            </a:r>
            <a:r>
              <a:rPr lang="en-US" sz="1600">
                <a:sym typeface="Wingdings" pitchFamily="2" charset="2"/>
              </a:rPr>
              <a:t>{Pasal 44 ayat (1) UU No.5/1999} </a:t>
            </a:r>
          </a:p>
          <a:p>
            <a:pPr>
              <a:buFont typeface="Wingdings" pitchFamily="2" charset="2"/>
              <a:buNone/>
            </a:pPr>
            <a:endParaRPr lang="en-US" sz="1600">
              <a:sym typeface="Wingdings" pitchFamily="2" charset="2"/>
            </a:endParaRPr>
          </a:p>
          <a:p>
            <a:pPr>
              <a:buFont typeface="Wingdings" pitchFamily="2" charset="2"/>
              <a:buChar char="G"/>
            </a:pPr>
            <a:r>
              <a:rPr lang="en-US" sz="2400">
                <a:sym typeface="Wingdings" pitchFamily="2" charset="2"/>
              </a:rPr>
              <a:t>Pelaku usaha tidak menerima dan mengajukan keberatan ke PN </a:t>
            </a:r>
            <a:r>
              <a:rPr lang="en-US" sz="1600">
                <a:sym typeface="Wingdings" pitchFamily="2" charset="2"/>
              </a:rPr>
              <a:t>{pasal 44 ayat (2) UU No.5/1999}</a:t>
            </a:r>
          </a:p>
          <a:p>
            <a:pPr>
              <a:buFont typeface="Wingdings" pitchFamily="2" charset="2"/>
              <a:buNone/>
            </a:pPr>
            <a:endParaRPr lang="en-US" sz="1600">
              <a:sym typeface="Wingdings" pitchFamily="2" charset="2"/>
            </a:endParaRPr>
          </a:p>
          <a:p>
            <a:pPr>
              <a:buFont typeface="Wingdings" pitchFamily="2" charset="2"/>
              <a:buChar char="G"/>
            </a:pPr>
            <a:r>
              <a:rPr lang="en-US" sz="2400">
                <a:sym typeface="Wingdings" pitchFamily="2" charset="2"/>
              </a:rPr>
              <a:t>Pelaku usaha tidak menerima dan tidak juga mengajukan keberatan ke PN maka KPPU menyerahkan putusan kepada Penyidik untuk melakukan penyidikan </a:t>
            </a:r>
            <a:r>
              <a:rPr lang="en-US" sz="1600">
                <a:sym typeface="Wingdings" pitchFamily="2" charset="2"/>
              </a:rPr>
              <a:t>{pasal 44 ayat (4) UU No.5/1999}</a:t>
            </a:r>
          </a:p>
        </p:txBody>
      </p:sp>
      <p:pic>
        <p:nvPicPr>
          <p:cNvPr id="62468" name="Picture 4" descr="buildingkpp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609600"/>
            <a:ext cx="2057400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605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E5B0-D82C-459B-B950-820E91E5681E}" type="slidenum">
              <a:rPr lang="en-US"/>
              <a:pPr/>
              <a:t>19</a:t>
            </a:fld>
            <a:endParaRPr lang="en-US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2057400" y="3962400"/>
            <a:ext cx="7010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Agenda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Pendahuluan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Dasar Hukum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Komisi Pengawas Persaingan Usaha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Proses Hukum di KPPU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Proses Hukum di Pengadilan Negeri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Proses Hukum di Mahkamah Agung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2286000" cy="609600"/>
          </a:xfrm>
          <a:gradFill rotWithShape="0">
            <a:gsLst>
              <a:gs pos="0">
                <a:srgbClr val="FFFF66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l">
              <a:lnSpc>
                <a:spcPct val="70000"/>
              </a:lnSpc>
            </a:pPr>
            <a:r>
              <a:rPr lang="en-US" b="1">
                <a:latin typeface="CaflischScript Regular" pitchFamily="18" charset="0"/>
              </a:rPr>
              <a:t> </a:t>
            </a:r>
            <a:r>
              <a:rPr lang="en-US" sz="4800" b="1">
                <a:latin typeface="CaflischScript Regular" pitchFamily="18" charset="0"/>
              </a:rPr>
              <a:t>KPPU</a:t>
            </a:r>
            <a:r>
              <a:rPr lang="en-US" b="1">
                <a:latin typeface="CaflischScript Regular" pitchFamily="18" charset="0"/>
              </a:rPr>
              <a:t> </a:t>
            </a:r>
          </a:p>
        </p:txBody>
      </p:sp>
      <p:sp>
        <p:nvSpPr>
          <p:cNvPr id="63492" name="Text Box 4" descr="Newsprint"/>
          <p:cNvSpPr txBox="1">
            <a:spLocks noChangeArrowheads="1"/>
          </p:cNvSpPr>
          <p:nvPr/>
        </p:nvSpPr>
        <p:spPr bwMode="auto">
          <a:xfrm>
            <a:off x="1828800" y="1143000"/>
            <a:ext cx="8534400" cy="86793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TUGAS : </a:t>
            </a:r>
          </a:p>
          <a:p>
            <a:pPr marL="457200" indent="-457200" algn="ctr">
              <a:lnSpc>
                <a:spcPct val="60000"/>
              </a:lnSpc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MENGAWASI PELAKSANAAN UU NO. 5 THN 1999</a:t>
            </a:r>
          </a:p>
        </p:txBody>
      </p:sp>
      <p:sp>
        <p:nvSpPr>
          <p:cNvPr id="63495" name="Text Box 7" descr="Recycled paper"/>
          <p:cNvSpPr txBox="1">
            <a:spLocks noChangeArrowheads="1"/>
          </p:cNvSpPr>
          <p:nvPr/>
        </p:nvSpPr>
        <p:spPr bwMode="auto">
          <a:xfrm>
            <a:off x="1752600" y="2209800"/>
            <a:ext cx="8686800" cy="1311128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STATUS :</a:t>
            </a: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LEMBAGA INDEPENDEN (TERLEPAS DARI PENGARUH DAN KEKUASAAN PEMERINTAH DAN PIHAK LAIN)</a:t>
            </a:r>
          </a:p>
        </p:txBody>
      </p:sp>
      <p:sp>
        <p:nvSpPr>
          <p:cNvPr id="63496" name="Text Box 8" descr="Parchment"/>
          <p:cNvSpPr txBox="1">
            <a:spLocks noChangeArrowheads="1"/>
          </p:cNvSpPr>
          <p:nvPr/>
        </p:nvSpPr>
        <p:spPr bwMode="auto">
          <a:xfrm>
            <a:off x="1752600" y="3733800"/>
            <a:ext cx="8610600" cy="457200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KPPU BERTANGGUNG JAWAB KEPADA PRESIDEN</a:t>
            </a:r>
          </a:p>
        </p:txBody>
      </p:sp>
      <p:sp>
        <p:nvSpPr>
          <p:cNvPr id="63497" name="Text Box 9" descr="Stationery"/>
          <p:cNvSpPr txBox="1">
            <a:spLocks noChangeArrowheads="1"/>
          </p:cNvSpPr>
          <p:nvPr/>
        </p:nvSpPr>
        <p:spPr bwMode="auto">
          <a:xfrm>
            <a:off x="1752600" y="4508500"/>
            <a:ext cx="8610600" cy="757130"/>
          </a:xfrm>
          <a:prstGeom prst="rect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sz="2400" b="1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KPPU DIANGKAT DAN DIBERHENTIKAN OLEH PRESIDEN ATAS </a:t>
            </a:r>
            <a:r>
              <a:rPr lang="en-US" sz="2400" b="1" u="sng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PERSETUJUAN DPR</a:t>
            </a:r>
          </a:p>
        </p:txBody>
      </p:sp>
      <p:sp>
        <p:nvSpPr>
          <p:cNvPr id="63498" name="Text Box 10" descr="Bouquet"/>
          <p:cNvSpPr txBox="1">
            <a:spLocks noChangeArrowheads="1"/>
          </p:cNvSpPr>
          <p:nvPr/>
        </p:nvSpPr>
        <p:spPr bwMode="auto">
          <a:xfrm>
            <a:off x="1752600" y="5578476"/>
            <a:ext cx="8610600" cy="830997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MASA JABATAN KPPU 5 (LIMA) TAHUN DAN DAPAT DIANGKAT KEMBALI UNTUK 1 KALI MASA JABATAN</a:t>
            </a:r>
          </a:p>
        </p:txBody>
      </p:sp>
    </p:spTree>
    <p:extLst>
      <p:ext uri="{BB962C8B-B14F-4D97-AF65-F5344CB8AC3E}">
        <p14:creationId xmlns:p14="http://schemas.microsoft.com/office/powerpoint/2010/main" val="171548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3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3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build="p" autoUpdateAnimBg="0"/>
      <p:bldP spid="63492" grpId="0" animBg="1" autoUpdateAnimBg="0"/>
      <p:bldP spid="63495" grpId="0" animBg="1" autoUpdateAnimBg="0"/>
      <p:bldP spid="63496" grpId="0" animBg="1" autoUpdateAnimBg="0"/>
      <p:bldP spid="63497" grpId="0" animBg="1" autoUpdateAnimBg="0"/>
      <p:bldP spid="63498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45315-3C40-4F07-9094-DF141F678569}" type="slidenum">
              <a:rPr lang="en-US"/>
              <a:pPr/>
              <a:t>20</a:t>
            </a:fld>
            <a:endParaRPr lang="en-US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2057400" y="533400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Proses Hukum di PN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?"/>
            </a:pPr>
            <a:r>
              <a:rPr lang="en-US" sz="2400">
                <a:sym typeface="Webdings" pitchFamily="18" charset="2"/>
              </a:rPr>
              <a:t>Keberatan terhadap Putusan KPPU hanya diajukan pelaku usaha terlapor kepada PN ditempat kedudukan usaha pelaku usaha tersebut </a:t>
            </a:r>
            <a:r>
              <a:rPr lang="en-US" sz="2000">
                <a:sym typeface="Webdings" pitchFamily="18" charset="2"/>
              </a:rPr>
              <a:t>{Pasal 2 ayat (1) PERMA No.3/2005}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>
              <a:sym typeface="Webdings" pitchFamily="18" charset="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?"/>
            </a:pPr>
            <a:r>
              <a:rPr lang="en-US" sz="2400">
                <a:sym typeface="Webdings" pitchFamily="18" charset="2"/>
              </a:rPr>
              <a:t>Jika Keberatan diajukan lebih dari 1 pelaku usaha untuk putusan KPPU yg sama, dan memiliki kedudukan hukum yg sama, perkara tersebut harus didaftar dengan nomor yg sama </a:t>
            </a:r>
            <a:r>
              <a:rPr lang="en-US" sz="2000">
                <a:sym typeface="Webdings" pitchFamily="18" charset="2"/>
              </a:rPr>
              <a:t>{Pasal 4 ayat (3) PERMA No.3/2005}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>
              <a:sym typeface="Webdings" pitchFamily="18" charset="2"/>
            </a:endParaRPr>
          </a:p>
          <a:p>
            <a:pPr>
              <a:lnSpc>
                <a:spcPct val="80000"/>
              </a:lnSpc>
              <a:buFont typeface="Wingdings" pitchFamily="2" charset="2"/>
              <a:buChar char="?"/>
            </a:pPr>
            <a:r>
              <a:rPr lang="en-US" sz="2400">
                <a:sym typeface="Webdings" pitchFamily="18" charset="2"/>
              </a:rPr>
              <a:t>Namun jika berbeda tempat kedudukan hukumnya, KPPU dapat mengajukan permohonan tertulis kepada MA untuk menunjuk salah satu PN disertai usulan Pengadilan mana yang akan memeriksa keberatan tersebut </a:t>
            </a:r>
            <a:r>
              <a:rPr lang="en-US" sz="2000">
                <a:sym typeface="Webdings" pitchFamily="18" charset="2"/>
              </a:rPr>
              <a:t>{Pasal 4 ayat (4) PERMA No.3/2005}</a:t>
            </a:r>
          </a:p>
        </p:txBody>
      </p:sp>
      <p:pic>
        <p:nvPicPr>
          <p:cNvPr id="52228" name="Picture 4" descr="j01781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0600" y="457201"/>
            <a:ext cx="1295400" cy="1038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154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0E02-2CE9-4AAC-A3DB-DE59B260D3CE}" type="slidenum">
              <a:rPr lang="en-US"/>
              <a:pPr/>
              <a:t>21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Proses Hukum di PN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384964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000" dirty="0">
                <a:sym typeface="Webdings" pitchFamily="18" charset="2"/>
              </a:rPr>
              <a:t>PN </a:t>
            </a:r>
            <a:r>
              <a:rPr lang="en-US" sz="2000" dirty="0" err="1">
                <a:sym typeface="Webdings" pitchFamily="18" charset="2"/>
              </a:rPr>
              <a:t>harus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memeriksa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keberatan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pelaku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usaha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dalam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waktu</a:t>
            </a:r>
            <a:r>
              <a:rPr lang="en-US" sz="2000" dirty="0">
                <a:sym typeface="Webdings" pitchFamily="18" charset="2"/>
              </a:rPr>
              <a:t> 14 </a:t>
            </a:r>
            <a:r>
              <a:rPr lang="en-US" sz="2000" dirty="0" err="1">
                <a:sym typeface="Webdings" pitchFamily="18" charset="2"/>
              </a:rPr>
              <a:t>hari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sejak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diterimanya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keberatan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1800" dirty="0">
                <a:sym typeface="Webdings" pitchFamily="18" charset="2"/>
              </a:rPr>
              <a:t>{</a:t>
            </a:r>
            <a:r>
              <a:rPr lang="en-US" sz="1800" dirty="0" err="1">
                <a:sym typeface="Webdings" pitchFamily="18" charset="2"/>
              </a:rPr>
              <a:t>Pasal</a:t>
            </a:r>
            <a:r>
              <a:rPr lang="en-US" sz="1800" dirty="0">
                <a:sym typeface="Webdings" pitchFamily="18" charset="2"/>
              </a:rPr>
              <a:t> 45 </a:t>
            </a:r>
            <a:r>
              <a:rPr lang="en-US" sz="1800" dirty="0" err="1">
                <a:sym typeface="Webdings" pitchFamily="18" charset="2"/>
              </a:rPr>
              <a:t>ayat</a:t>
            </a:r>
            <a:r>
              <a:rPr lang="en-US" sz="1800" dirty="0">
                <a:sym typeface="Webdings" pitchFamily="18" charset="2"/>
              </a:rPr>
              <a:t> (1) UU No.5/1999}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sym typeface="Webdings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000" dirty="0" err="1">
                <a:sym typeface="Webdings" pitchFamily="18" charset="2"/>
              </a:rPr>
              <a:t>Ketua</a:t>
            </a:r>
            <a:r>
              <a:rPr lang="en-US" sz="2000" dirty="0">
                <a:sym typeface="Webdings" pitchFamily="18" charset="2"/>
              </a:rPr>
              <a:t> PN </a:t>
            </a:r>
            <a:r>
              <a:rPr lang="en-US" sz="2000" dirty="0" err="1">
                <a:sym typeface="Webdings" pitchFamily="18" charset="2"/>
              </a:rPr>
              <a:t>menunjuk</a:t>
            </a:r>
            <a:r>
              <a:rPr lang="en-US" sz="2000" dirty="0">
                <a:sym typeface="Webdings" pitchFamily="18" charset="2"/>
              </a:rPr>
              <a:t> hakim </a:t>
            </a:r>
            <a:r>
              <a:rPr lang="en-US" sz="2000" dirty="0" err="1">
                <a:sym typeface="Webdings" pitchFamily="18" charset="2"/>
              </a:rPr>
              <a:t>yg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sedapat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mungkin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terdiri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dari</a:t>
            </a:r>
            <a:r>
              <a:rPr lang="en-US" sz="2000" dirty="0">
                <a:sym typeface="Webdings" pitchFamily="18" charset="2"/>
              </a:rPr>
              <a:t> hakim </a:t>
            </a:r>
            <a:r>
              <a:rPr lang="en-US" sz="2000" dirty="0" err="1">
                <a:sym typeface="Webdings" pitchFamily="18" charset="2"/>
              </a:rPr>
              <a:t>yg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mempunyai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pengetahuan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yg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cukup</a:t>
            </a:r>
            <a:r>
              <a:rPr lang="en-US" sz="2000" dirty="0">
                <a:sym typeface="Webdings" pitchFamily="18" charset="2"/>
              </a:rPr>
              <a:t> di </a:t>
            </a:r>
            <a:r>
              <a:rPr lang="en-US" sz="2000" dirty="0" err="1">
                <a:sym typeface="Webdings" pitchFamily="18" charset="2"/>
              </a:rPr>
              <a:t>bidang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hukum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persaingan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usaha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1800" dirty="0">
                <a:sym typeface="Webdings" pitchFamily="18" charset="2"/>
              </a:rPr>
              <a:t>{</a:t>
            </a:r>
            <a:r>
              <a:rPr lang="en-US" sz="1800" dirty="0" err="1">
                <a:sym typeface="Webdings" pitchFamily="18" charset="2"/>
              </a:rPr>
              <a:t>Pasal</a:t>
            </a:r>
            <a:r>
              <a:rPr lang="en-US" sz="1800" dirty="0">
                <a:sym typeface="Webdings" pitchFamily="18" charset="2"/>
              </a:rPr>
              <a:t> 5 </a:t>
            </a:r>
            <a:r>
              <a:rPr lang="en-US" sz="1800" dirty="0" err="1">
                <a:sym typeface="Webdings" pitchFamily="18" charset="2"/>
              </a:rPr>
              <a:t>ayat</a:t>
            </a:r>
            <a:r>
              <a:rPr lang="en-US" sz="1800" dirty="0">
                <a:sym typeface="Webdings" pitchFamily="18" charset="2"/>
              </a:rPr>
              <a:t> (1) PERMA No.3/2005}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sym typeface="Webdings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000" dirty="0">
                <a:sym typeface="Webdings" pitchFamily="18" charset="2"/>
              </a:rPr>
              <a:t>KPPU </a:t>
            </a:r>
            <a:r>
              <a:rPr lang="en-US" sz="2000" dirty="0" err="1">
                <a:sym typeface="Webdings" pitchFamily="18" charset="2"/>
              </a:rPr>
              <a:t>wajib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menyerahkan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putusan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dan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berkas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perkaranya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kepada</a:t>
            </a:r>
            <a:r>
              <a:rPr lang="en-US" sz="2000" dirty="0">
                <a:sym typeface="Webdings" pitchFamily="18" charset="2"/>
              </a:rPr>
              <a:t> PN </a:t>
            </a:r>
            <a:r>
              <a:rPr lang="en-US" sz="2000" dirty="0" err="1">
                <a:sym typeface="Webdings" pitchFamily="18" charset="2"/>
              </a:rPr>
              <a:t>yg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memeriksa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perkara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keberatan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pada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hari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persidangan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pertama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1800" dirty="0">
                <a:sym typeface="Webdings" pitchFamily="18" charset="2"/>
              </a:rPr>
              <a:t>{</a:t>
            </a:r>
            <a:r>
              <a:rPr lang="en-US" sz="1800" dirty="0" err="1">
                <a:sym typeface="Webdings" pitchFamily="18" charset="2"/>
              </a:rPr>
              <a:t>Pasal</a:t>
            </a:r>
            <a:r>
              <a:rPr lang="en-US" sz="1800" dirty="0">
                <a:sym typeface="Webdings" pitchFamily="18" charset="2"/>
              </a:rPr>
              <a:t> 5 </a:t>
            </a:r>
            <a:r>
              <a:rPr lang="en-US" sz="1800" dirty="0" err="1">
                <a:sym typeface="Webdings" pitchFamily="18" charset="2"/>
              </a:rPr>
              <a:t>ayat</a:t>
            </a:r>
            <a:r>
              <a:rPr lang="en-US" sz="1800" dirty="0">
                <a:sym typeface="Webdings" pitchFamily="18" charset="2"/>
              </a:rPr>
              <a:t> (2) PERMA No.3/2005}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800" dirty="0">
              <a:sym typeface="Webdings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000" dirty="0" err="1">
                <a:sym typeface="Webdings" pitchFamily="18" charset="2"/>
              </a:rPr>
              <a:t>Pemeriksaan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dilakukan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tanpa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2000" dirty="0" err="1">
                <a:sym typeface="Webdings" pitchFamily="18" charset="2"/>
              </a:rPr>
              <a:t>melalui</a:t>
            </a:r>
            <a:r>
              <a:rPr lang="en-US" sz="2000" dirty="0">
                <a:sym typeface="Webdings" pitchFamily="18" charset="2"/>
              </a:rPr>
              <a:t> proses </a:t>
            </a:r>
            <a:r>
              <a:rPr lang="en-US" sz="2000" dirty="0" err="1">
                <a:sym typeface="Webdings" pitchFamily="18" charset="2"/>
              </a:rPr>
              <a:t>mediasi</a:t>
            </a:r>
            <a:r>
              <a:rPr lang="en-US" sz="2000" dirty="0">
                <a:sym typeface="Webdings" pitchFamily="18" charset="2"/>
              </a:rPr>
              <a:t> </a:t>
            </a:r>
            <a:r>
              <a:rPr lang="en-US" sz="1800" dirty="0">
                <a:sym typeface="Webdings" pitchFamily="18" charset="2"/>
              </a:rPr>
              <a:t>{</a:t>
            </a:r>
            <a:r>
              <a:rPr lang="en-US" sz="1800" dirty="0" err="1">
                <a:sym typeface="Webdings" pitchFamily="18" charset="2"/>
              </a:rPr>
              <a:t>Pasal</a:t>
            </a:r>
            <a:r>
              <a:rPr lang="en-US" sz="1800" dirty="0">
                <a:sym typeface="Webdings" pitchFamily="18" charset="2"/>
              </a:rPr>
              <a:t> 5 </a:t>
            </a:r>
            <a:r>
              <a:rPr lang="en-US" sz="1800" dirty="0" err="1">
                <a:sym typeface="Webdings" pitchFamily="18" charset="2"/>
              </a:rPr>
              <a:t>ayat</a:t>
            </a:r>
            <a:r>
              <a:rPr lang="en-US" sz="1800" dirty="0">
                <a:sym typeface="Webdings" pitchFamily="18" charset="2"/>
              </a:rPr>
              <a:t> (3) PERMA No.3/2005}</a:t>
            </a:r>
          </a:p>
          <a:p>
            <a:pPr>
              <a:lnSpc>
                <a:spcPct val="90000"/>
              </a:lnSpc>
              <a:buFont typeface="Wingdings" pitchFamily="2" charset="2"/>
              <a:buChar char="?"/>
            </a:pPr>
            <a:endParaRPr lang="en-US" sz="1800" dirty="0">
              <a:sym typeface="Webdings" pitchFamily="18" charset="2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1800" dirty="0">
              <a:sym typeface="Wingdings" pitchFamily="2" charset="2"/>
            </a:endParaRPr>
          </a:p>
        </p:txBody>
      </p:sp>
      <p:pic>
        <p:nvPicPr>
          <p:cNvPr id="59396" name="Picture 4" descr="j01781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0600" y="457201"/>
            <a:ext cx="1295400" cy="1038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344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623E-3817-49AE-89D2-EB20C51D38D4}" type="slidenum">
              <a:rPr lang="en-US"/>
              <a:pPr/>
              <a:t>22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Proses Hukum di PN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400">
                <a:sym typeface="Webdings" pitchFamily="18" charset="2"/>
              </a:rPr>
              <a:t>Dalam hal Majelis hakim berpendapat perlu pemeriksaan tambahan maka melalui putusan sela memerintahkan kepada KPPU untuk dilakukan pemeriksaan tambahan </a:t>
            </a:r>
            <a:r>
              <a:rPr lang="en-US" sz="2000">
                <a:sym typeface="Webdings" pitchFamily="18" charset="2"/>
              </a:rPr>
              <a:t>{Pasal 6 ayat (1) PERMA No.3/2005}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>
              <a:sym typeface="Webdings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400">
                <a:sym typeface="Webdings" pitchFamily="18" charset="2"/>
              </a:rPr>
              <a:t>Dalam hal perkara dikembalikan sisa waktu pemeriksaan keberatan ditangguhkan </a:t>
            </a:r>
            <a:r>
              <a:rPr lang="en-US" sz="2000">
                <a:sym typeface="Webdings" pitchFamily="18" charset="2"/>
              </a:rPr>
              <a:t>{Pasal 6 ayat (3) PERMA No.3/2005}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000">
              <a:sym typeface="Webdings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?"/>
            </a:pPr>
            <a:r>
              <a:rPr lang="en-US" sz="2400">
                <a:sym typeface="Webdings" pitchFamily="18" charset="2"/>
              </a:rPr>
              <a:t>PN harus memberikan putusan dalam waktu 30 hari sejak dimulanya pemeriksaan keberatan </a:t>
            </a:r>
            <a:r>
              <a:rPr lang="en-US" sz="2000">
                <a:sym typeface="Webdings" pitchFamily="18" charset="2"/>
              </a:rPr>
              <a:t>{Pasal 45 ayat (2) UU No.5/1999}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/>
          </a:p>
        </p:txBody>
      </p:sp>
      <p:pic>
        <p:nvPicPr>
          <p:cNvPr id="58372" name="Picture 4" descr="j017813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10600" y="457201"/>
            <a:ext cx="1295400" cy="1038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061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D839-4CA0-4D3A-A92C-545A175132CB}" type="slidenum">
              <a:rPr lang="en-US"/>
              <a:pPr/>
              <a:t>23</a:t>
            </a:fld>
            <a:endParaRPr lang="en-US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2057400" y="4572000"/>
            <a:ext cx="7086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Agenda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Pendahuluan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Dasar Hukum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Komisi Pengawas Persaingan Usaha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Proses Hukum di KPPU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Proses Hukum di Pengadilan Negeri</a:t>
            </a:r>
          </a:p>
          <a:p>
            <a:pPr>
              <a:buFont typeface="Wingdings" pitchFamily="2" charset="2"/>
              <a:buChar char="þ"/>
            </a:pPr>
            <a:r>
              <a:rPr lang="en-US">
                <a:sym typeface="Wingdings" pitchFamily="2" charset="2"/>
              </a:rPr>
              <a:t>Proses Hukum di Mahkamah Agung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0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63C8-DF75-4822-B4DB-57988FF4EF8E}" type="slidenum">
              <a:rPr lang="en-US"/>
              <a:pPr/>
              <a:t>24</a:t>
            </a:fld>
            <a:endParaRPr lang="en-US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1981200" y="533400"/>
            <a:ext cx="4953000" cy="609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>
                <a:sym typeface="Wingdings" pitchFamily="2" charset="2"/>
              </a:rPr>
              <a:t>Proses Hukum di MA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KPPU (termohon keberatan) maupun pelaku usaha (pemohon keberatan) dapat mengajukan kasasi </a:t>
            </a:r>
            <a:r>
              <a:rPr lang="en-US" sz="2000">
                <a:sym typeface="Wingdings" pitchFamily="2" charset="2"/>
              </a:rPr>
              <a:t>{Pasal 45 ayat (3) UU No.5/1999}</a:t>
            </a:r>
          </a:p>
          <a:p>
            <a:pPr>
              <a:buFont typeface="Wingdings" pitchFamily="2" charset="2"/>
              <a:buChar char="?"/>
            </a:pPr>
            <a:r>
              <a:rPr lang="en-US">
                <a:sym typeface="Wingdings" pitchFamily="2" charset="2"/>
              </a:rPr>
              <a:t>MA harus memberikan putusan dalam waktu 30 hari sejak permohonan kasasi diterima </a:t>
            </a:r>
            <a:r>
              <a:rPr lang="en-US" sz="2000">
                <a:sym typeface="Wingdings" pitchFamily="2" charset="2"/>
              </a:rPr>
              <a:t>{Pasal 45 ayat (4) UU No.5/1999}</a:t>
            </a:r>
          </a:p>
          <a:p>
            <a:pPr>
              <a:buFont typeface="Wingdings" pitchFamily="2" charset="2"/>
              <a:buChar char="?"/>
            </a:pPr>
            <a:endParaRPr lang="en-US" sz="2000">
              <a:sym typeface="Wingdings" pitchFamily="2" charset="2"/>
            </a:endParaRPr>
          </a:p>
        </p:txBody>
      </p:sp>
      <p:pic>
        <p:nvPicPr>
          <p:cNvPr id="48132" name="Picture 4" descr="Gedung_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1" y="381000"/>
            <a:ext cx="2252663" cy="121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572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EBCA7-4CE3-422D-B6B6-6ECD1EE5298A}" type="slidenum">
              <a:rPr lang="en-US"/>
              <a:pPr/>
              <a:t>25</a:t>
            </a:fld>
            <a:endParaRPr lang="en-US"/>
          </a:p>
        </p:txBody>
      </p:sp>
      <p:pic>
        <p:nvPicPr>
          <p:cNvPr id="63492" name="Picture 4" descr="alur%20kerja%20kasus%20persaingan%20usah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228600"/>
            <a:ext cx="8839200" cy="5334000"/>
          </a:xfrm>
          <a:noFill/>
          <a:ln/>
        </p:spPr>
      </p:pic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4079875" y="5532439"/>
            <a:ext cx="41227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Times New Roman" pitchFamily="18" charset="0"/>
              </a:rPr>
              <a:t>Gambar Proses Hukum Acara Persaingan Usaha</a:t>
            </a:r>
          </a:p>
          <a:p>
            <a:pPr algn="ctr"/>
            <a:r>
              <a:rPr lang="en-US" sz="1600">
                <a:latin typeface="Times New Roman" pitchFamily="18" charset="0"/>
              </a:rPr>
              <a:t>Sumber: www.kppu.go.id</a:t>
            </a:r>
          </a:p>
        </p:txBody>
      </p:sp>
    </p:spTree>
    <p:extLst>
      <p:ext uri="{BB962C8B-B14F-4D97-AF65-F5344CB8AC3E}">
        <p14:creationId xmlns:p14="http://schemas.microsoft.com/office/powerpoint/2010/main" val="397760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533400"/>
            <a:ext cx="7620000" cy="228600"/>
          </a:xfrm>
          <a:noFill/>
        </p:spPr>
        <p:txBody>
          <a:bodyPr>
            <a:normAutofit fontScale="90000"/>
          </a:bodyPr>
          <a:lstStyle/>
          <a:p>
            <a:r>
              <a:rPr lang="en-US" b="1">
                <a:latin typeface="CaflischScript Regular" pitchFamily="18" charset="0"/>
              </a:rPr>
              <a:t/>
            </a:r>
            <a:br>
              <a:rPr lang="en-US" b="1">
                <a:latin typeface="CaflischScript Regular" pitchFamily="18" charset="0"/>
              </a:rPr>
            </a:br>
            <a:r>
              <a:rPr lang="en-US" sz="2800" b="1">
                <a:latin typeface="Comic Sans MS" pitchFamily="66" charset="0"/>
              </a:rPr>
              <a:t>PENYELESAIAN  SENGKETA</a:t>
            </a:r>
            <a:r>
              <a:rPr lang="en-US" b="1">
                <a:latin typeface="CaflischScript Regular" pitchFamily="18" charset="0"/>
              </a:rPr>
              <a:t/>
            </a:r>
            <a:br>
              <a:rPr lang="en-US" b="1">
                <a:latin typeface="CaflischScript Regular" pitchFamily="18" charset="0"/>
              </a:rPr>
            </a:br>
            <a:endParaRPr lang="en-US" b="1">
              <a:latin typeface="CaflischScript Regular" pitchFamily="18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447800"/>
            <a:ext cx="4572000" cy="4419600"/>
          </a:xfrm>
          <a:ln/>
        </p:spPr>
        <p:txBody>
          <a:bodyPr/>
          <a:lstStyle/>
          <a:p>
            <a:pPr marL="449263" indent="-449263">
              <a:buNone/>
            </a:pPr>
            <a:r>
              <a:rPr lang="en-US" sz="2400">
                <a:solidFill>
                  <a:srgbClr val="66FF33"/>
                </a:solidFill>
                <a:latin typeface="Tempus Sans ITC" pitchFamily="82" charset="0"/>
              </a:rPr>
              <a:t>     </a:t>
            </a:r>
          </a:p>
        </p:txBody>
      </p:sp>
      <p:sp>
        <p:nvSpPr>
          <p:cNvPr id="57348" name="Text Box 4" descr="Bouquet"/>
          <p:cNvSpPr txBox="1">
            <a:spLocks noChangeArrowheads="1"/>
          </p:cNvSpPr>
          <p:nvPr/>
        </p:nvSpPr>
        <p:spPr bwMode="auto">
          <a:xfrm>
            <a:off x="1524000" y="990600"/>
            <a:ext cx="4495800" cy="5791200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 algn="ctr">
              <a:spcBef>
                <a:spcPct val="50000"/>
              </a:spcBef>
            </a:pPr>
            <a:r>
              <a:rPr lang="en-US" sz="2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 P P U</a:t>
            </a:r>
          </a:p>
          <a:p>
            <a:pPr marL="290513" indent="-290513">
              <a:spcBef>
                <a:spcPct val="50000"/>
              </a:spcBef>
              <a:buFontTx/>
              <a:buAutoNum type="romanUcPeriod"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Jangka waktu penyelesaian perkara (pasti)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  <a:buFont typeface="CommonBullets" pitchFamily="34" charset="2"/>
              <a:buChar char="?"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Komisi    : 180 hari (150 hr + 30 hr)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    Banding   : 14 hari       Penyidik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  <a:buFont typeface="CommonBullets" pitchFamily="34" charset="2"/>
              <a:buChar char="?"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PN          : 44 hari (14 hr + 30 hr)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    Kasasi       :  14 hari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  <a:buFont typeface="CommonBullets" pitchFamily="34" charset="2"/>
              <a:buChar char="?"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MA         : 44 hari (14 hr + 30 hr)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     Jumlah   : 522 hari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</a:pPr>
            <a:endParaRPr lang="en-US" sz="20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empus Sans ITC" pitchFamily="82" charset="0"/>
            </a:endParaRP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II. SanksiSanksi Administratif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Denda Rp. 1 Miliar s/d Rp. 25 Miliar</a:t>
            </a:r>
          </a:p>
          <a:p>
            <a:pPr marL="290513" indent="-290513">
              <a:spcBef>
                <a:spcPct val="50000"/>
              </a:spcBef>
              <a:buClr>
                <a:srgbClr val="FF0000"/>
              </a:buClr>
              <a:buFont typeface="CommercialPi BT" pitchFamily="18" charset="2"/>
              <a:buChar char="ø"/>
            </a:pPr>
            <a:endParaRPr lang="en-US" sz="20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empus Sans ITC" pitchFamily="82" charset="0"/>
            </a:endParaRPr>
          </a:p>
        </p:txBody>
      </p:sp>
      <p:sp>
        <p:nvSpPr>
          <p:cNvPr id="57349" name="Text Box 5" descr="Pink tissue paper"/>
          <p:cNvSpPr txBox="1">
            <a:spLocks noChangeArrowheads="1"/>
          </p:cNvSpPr>
          <p:nvPr/>
        </p:nvSpPr>
        <p:spPr bwMode="auto">
          <a:xfrm>
            <a:off x="6019800" y="990601"/>
            <a:ext cx="4953000" cy="5186035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4488" indent="-344488" algn="ctr">
              <a:lnSpc>
                <a:spcPct val="85000"/>
              </a:lnSpc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PERADILAN UMUM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  <a:buFontTx/>
              <a:buAutoNum type="romanUcPeriod"/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PN (Pengadilan Negeri) *)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     PT ( Pengadilan Tinggi)  *)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     MA (Mahkamah Agung)  *)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*) Jangka waktu penyelesaian perkara tidak pasti.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</a:pPr>
            <a:endParaRPr lang="en-US" sz="20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empus Sans ITC" pitchFamily="82" charset="0"/>
            </a:endParaRPr>
          </a:p>
          <a:p>
            <a:pPr marL="344488" indent="-344488">
              <a:lnSpc>
                <a:spcPct val="85000"/>
              </a:lnSpc>
              <a:spcBef>
                <a:spcPct val="50000"/>
              </a:spcBef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II. Sanksi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Sanksi Pidana Pokok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Rp.25Ms/dRp.100M : 6 bln kurangan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Rp.5 M s/d Rp.25 M  : 5 bln kurungan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Rp. 1 s/d Rp. 5 M       : 3 bln kurungan</a:t>
            </a:r>
          </a:p>
          <a:p>
            <a:pPr marL="344488" indent="-344488">
              <a:lnSpc>
                <a:spcPct val="85000"/>
              </a:lnSpc>
              <a:spcBef>
                <a:spcPct val="50000"/>
              </a:spcBef>
              <a:buClr>
                <a:schemeClr val="folHlink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Sanksi Pidana Tambahan</a:t>
            </a:r>
          </a:p>
        </p:txBody>
      </p:sp>
    </p:spTree>
    <p:extLst>
      <p:ext uri="{BB962C8B-B14F-4D97-AF65-F5344CB8AC3E}">
        <p14:creationId xmlns:p14="http://schemas.microsoft.com/office/powerpoint/2010/main" val="78546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p" autoUpdateAnimBg="0"/>
      <p:bldP spid="57347" grpId="0" build="p" autoUpdateAnimBg="0"/>
      <p:bldP spid="57348" grpId="0" animBg="1" autoUpdateAnimBg="0"/>
      <p:bldP spid="57349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/>
              <a:t>TATA CARA PENANGANAN PERKARA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1524000" y="1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Bab</a:t>
            </a:r>
            <a:r>
              <a:rPr lang="en-US" sz="2400" dirty="0"/>
              <a:t> VII</a:t>
            </a:r>
          </a:p>
        </p:txBody>
      </p:sp>
      <p:sp>
        <p:nvSpPr>
          <p:cNvPr id="4" name="Smiley Face 3"/>
          <p:cNvSpPr/>
          <p:nvPr/>
        </p:nvSpPr>
        <p:spPr>
          <a:xfrm>
            <a:off x="1524000" y="15240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Callout 4"/>
          <p:cNvSpPr/>
          <p:nvPr/>
        </p:nvSpPr>
        <p:spPr>
          <a:xfrm>
            <a:off x="2895600" y="1219201"/>
            <a:ext cx="2514600" cy="612775"/>
          </a:xfrm>
          <a:prstGeom prst="wedgeEllipseCallout">
            <a:avLst>
              <a:gd name="adj1" fmla="val -75379"/>
              <a:gd name="adj2" fmla="val 1032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err="1"/>
              <a:t>Aku</a:t>
            </a:r>
            <a:r>
              <a:rPr lang="en-US" sz="3200" dirty="0"/>
              <a:t>  </a:t>
            </a:r>
            <a:r>
              <a:rPr lang="en-US" sz="3200" dirty="0" err="1"/>
              <a:t>tahu</a:t>
            </a:r>
            <a:endParaRPr lang="en-US" sz="3200" dirty="0"/>
          </a:p>
        </p:txBody>
      </p:sp>
      <p:sp>
        <p:nvSpPr>
          <p:cNvPr id="6" name="Oval Callout 5"/>
          <p:cNvSpPr/>
          <p:nvPr/>
        </p:nvSpPr>
        <p:spPr>
          <a:xfrm>
            <a:off x="2590800" y="1905001"/>
            <a:ext cx="1828800" cy="1069975"/>
          </a:xfrm>
          <a:prstGeom prst="wedgeEllipseCallout">
            <a:avLst>
              <a:gd name="adj1" fmla="val -90151"/>
              <a:gd name="adj2" fmla="val 802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/>
              <a:t>AKU RUGI</a:t>
            </a:r>
          </a:p>
        </p:txBody>
      </p:sp>
      <p:sp>
        <p:nvSpPr>
          <p:cNvPr id="7" name="Smiley Face 6"/>
          <p:cNvSpPr/>
          <p:nvPr/>
        </p:nvSpPr>
        <p:spPr>
          <a:xfrm>
            <a:off x="1524000" y="26670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419600" y="1752600"/>
            <a:ext cx="1143000" cy="712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lapor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5715000" y="914400"/>
            <a:ext cx="46482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eriod"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defRPr/>
            </a:pPr>
            <a:r>
              <a:rPr lang="en-US" sz="2000" dirty="0">
                <a:solidFill>
                  <a:schemeClr val="tx1"/>
                </a:solidFill>
              </a:rPr>
              <a:t>(PS. 39)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en-US" sz="2000" dirty="0" err="1">
                <a:solidFill>
                  <a:schemeClr val="tx1"/>
                </a:solidFill>
              </a:rPr>
              <a:t>Diterima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buFontTx/>
              <a:buAutoNum type="arabicPeriod"/>
              <a:defRPr/>
            </a:pPr>
            <a:r>
              <a:rPr lang="en-US" sz="2000" dirty="0" err="1">
                <a:solidFill>
                  <a:schemeClr val="tx1"/>
                </a:solidFill>
              </a:rPr>
              <a:t>Permeriksaan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pendahuluan</a:t>
            </a:r>
            <a:r>
              <a:rPr lang="en-US" sz="2000" dirty="0">
                <a:solidFill>
                  <a:schemeClr val="tx1"/>
                </a:solidFill>
              </a:rPr>
              <a:t> (30 H)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en-US" sz="2000" dirty="0" err="1">
                <a:solidFill>
                  <a:schemeClr val="tx1"/>
                </a:solidFill>
              </a:rPr>
              <a:t>Perlu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dilanjutkan</a:t>
            </a:r>
            <a:r>
              <a:rPr lang="en-US" sz="2000" dirty="0">
                <a:solidFill>
                  <a:schemeClr val="tx1"/>
                </a:solidFill>
              </a:rPr>
              <a:t> , </a:t>
            </a:r>
            <a:r>
              <a:rPr lang="en-US" sz="2000" dirty="0" err="1">
                <a:solidFill>
                  <a:schemeClr val="tx1"/>
                </a:solidFill>
              </a:rPr>
              <a:t>pewriksa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informasi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usaha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bersifat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rahasia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en-US" sz="2000" dirty="0" err="1">
                <a:solidFill>
                  <a:schemeClr val="tx1"/>
                </a:solidFill>
              </a:rPr>
              <a:t>Perlu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keterangan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saksi</a:t>
            </a:r>
            <a:r>
              <a:rPr lang="en-US" sz="2000" dirty="0">
                <a:solidFill>
                  <a:schemeClr val="tx1"/>
                </a:solidFill>
              </a:rPr>
              <a:t> , </a:t>
            </a:r>
            <a:r>
              <a:rPr lang="en-US" sz="2000" dirty="0" err="1">
                <a:solidFill>
                  <a:schemeClr val="tx1"/>
                </a:solidFill>
              </a:rPr>
              <a:t>pakar</a:t>
            </a:r>
            <a:r>
              <a:rPr lang="en-US" sz="2000" dirty="0">
                <a:solidFill>
                  <a:schemeClr val="tx1"/>
                </a:solidFill>
              </a:rPr>
              <a:t> , </a:t>
            </a:r>
            <a:r>
              <a:rPr lang="en-US" sz="2000" dirty="0" err="1">
                <a:solidFill>
                  <a:schemeClr val="tx1"/>
                </a:solidFill>
              </a:rPr>
              <a:t>dll</a:t>
            </a: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defRPr/>
            </a:pPr>
            <a:r>
              <a:rPr lang="en-US" sz="2000" dirty="0">
                <a:solidFill>
                  <a:schemeClr val="tx1"/>
                </a:solidFill>
              </a:rPr>
              <a:t>ADA DUGAAN MELANGGAR UU, KOMISI</a:t>
            </a:r>
          </a:p>
          <a:p>
            <a:pPr marL="457200" indent="-457200" algn="just">
              <a:defRPr/>
            </a:pPr>
            <a:r>
              <a:rPr lang="en-US" sz="2000" dirty="0">
                <a:solidFill>
                  <a:schemeClr val="tx1"/>
                </a:solidFill>
              </a:rPr>
              <a:t>DAPAT MEMERIKSA PELAKU USAHA.(PS 40)</a:t>
            </a:r>
          </a:p>
          <a:p>
            <a:pPr marL="457200" indent="-457200" algn="just"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just">
              <a:defRPr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1524000" y="914401"/>
            <a:ext cx="16002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PSL</a:t>
            </a:r>
            <a:r>
              <a:rPr lang="en-US" sz="3200" dirty="0"/>
              <a:t> 38   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3124200" y="2971801"/>
            <a:ext cx="2286000" cy="5365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/>
              <a:t>Ii</a:t>
            </a:r>
            <a:r>
              <a:rPr lang="en-US" dirty="0" err="1">
                <a:solidFill>
                  <a:schemeClr val="tx1"/>
                </a:solidFill>
              </a:rPr>
              <a:t>indentitas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pelapor</a:t>
            </a:r>
            <a:endParaRPr lang="en-US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dirahasiakan</a:t>
            </a:r>
            <a:endParaRPr lang="en-US" dirty="0"/>
          </a:p>
        </p:txBody>
      </p:sp>
      <p:sp>
        <p:nvSpPr>
          <p:cNvPr id="14" name="Flowchart: Process 13"/>
          <p:cNvSpPr/>
          <p:nvPr/>
        </p:nvSpPr>
        <p:spPr>
          <a:xfrm>
            <a:off x="4800600" y="4343400"/>
            <a:ext cx="5562600" cy="22860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1. PELAKU USAHA , ATAU PIHAK LAIN YANG DIPERIKSA  </a:t>
            </a:r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     WAJIB MENYERAHKAN ALAT BUKTI YANG DIPERLUKAN </a:t>
            </a:r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     DALAM PEMERIKSAAN</a:t>
            </a:r>
            <a:endParaRPr lang="en-US" dirty="0"/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2. PELAKU USAHA DILARANG MENOLAK DIPERIKSA DAN </a:t>
            </a:r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    WAJIB  MEMBERIKAN INFORMASI YANG DIPERLUKAN   </a:t>
            </a:r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     SERTA DILARANG MENGHAMBAT PEMERIKSAAN</a:t>
            </a:r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  (</a:t>
            </a:r>
            <a:r>
              <a:rPr lang="en-US" dirty="0" err="1">
                <a:solidFill>
                  <a:srgbClr val="C00000"/>
                </a:solidFill>
              </a:rPr>
              <a:t>menolak</a:t>
            </a:r>
            <a:r>
              <a:rPr lang="en-US" dirty="0">
                <a:solidFill>
                  <a:srgbClr val="C00000"/>
                </a:solidFill>
              </a:rPr>
              <a:t> / </a:t>
            </a:r>
            <a:r>
              <a:rPr lang="en-US" dirty="0" err="1">
                <a:solidFill>
                  <a:srgbClr val="C00000"/>
                </a:solidFill>
              </a:rPr>
              <a:t>menghambat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pemeriksaan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diserahkan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  <a:p>
            <a:pPr algn="just">
              <a:defRPr/>
            </a:pP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 err="1">
                <a:solidFill>
                  <a:srgbClr val="C00000"/>
                </a:solidFill>
              </a:rPr>
              <a:t>kpd</a:t>
            </a: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 err="1">
                <a:solidFill>
                  <a:srgbClr val="C00000"/>
                </a:solidFill>
              </a:rPr>
              <a:t>penyidik</a:t>
            </a:r>
            <a:r>
              <a:rPr lang="en-US" dirty="0">
                <a:solidFill>
                  <a:srgbClr val="C00000"/>
                </a:solidFill>
              </a:rPr>
              <a:t> )                                                        (</a:t>
            </a:r>
            <a:r>
              <a:rPr lang="en-US" dirty="0" err="1">
                <a:solidFill>
                  <a:srgbClr val="C00000"/>
                </a:solidFill>
              </a:rPr>
              <a:t>pasal</a:t>
            </a:r>
            <a:r>
              <a:rPr lang="en-US" dirty="0">
                <a:solidFill>
                  <a:srgbClr val="C00000"/>
                </a:solidFill>
              </a:rPr>
              <a:t> 41)</a:t>
            </a:r>
          </a:p>
        </p:txBody>
      </p:sp>
      <p:sp>
        <p:nvSpPr>
          <p:cNvPr id="15" name="Right Arrow Callout 14"/>
          <p:cNvSpPr/>
          <p:nvPr/>
        </p:nvSpPr>
        <p:spPr>
          <a:xfrm rot="16200000">
            <a:off x="3180557" y="4896644"/>
            <a:ext cx="1901825" cy="1404938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solidFill>
                  <a:schemeClr val="tx1"/>
                </a:solidFill>
              </a:rPr>
              <a:t>pelakuusaha</a:t>
            </a:r>
            <a:r>
              <a:rPr lang="en-US" dirty="0" err="1"/>
              <a:t>pelakusa</a:t>
            </a:r>
            <a:endParaRPr lang="en-US" dirty="0"/>
          </a:p>
        </p:txBody>
      </p:sp>
      <p:sp>
        <p:nvSpPr>
          <p:cNvPr id="16" name="Smiley Face 15"/>
          <p:cNvSpPr/>
          <p:nvPr/>
        </p:nvSpPr>
        <p:spPr>
          <a:xfrm>
            <a:off x="3657600" y="42672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</a:t>
            </a:r>
          </a:p>
        </p:txBody>
      </p:sp>
      <p:sp>
        <p:nvSpPr>
          <p:cNvPr id="3087" name="Rectangle 16"/>
          <p:cNvSpPr>
            <a:spLocks noChangeArrowheads="1"/>
          </p:cNvSpPr>
          <p:nvPr/>
        </p:nvSpPr>
        <p:spPr bwMode="auto">
          <a:xfrm>
            <a:off x="1524000" y="3657600"/>
            <a:ext cx="1371600" cy="12001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Pelaku usaha pesaing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7570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/>
              <a:t>TATA CARA PENANGANAN PERKARA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1524000" y="1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Bab</a:t>
            </a:r>
            <a:r>
              <a:rPr lang="en-US" sz="2400" dirty="0"/>
              <a:t> VII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1066800"/>
            <a:ext cx="82296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ALAT  BUKTI 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KETERANGAN  SAKSI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KETERANGAN SAKSI AHLI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SURAT DAN ATAU DOKUMEN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PETUNJUK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KETERANGAN PELAKU USAHA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2133600" y="3657600"/>
            <a:ext cx="7848600" cy="27432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dirty="0">
                <a:solidFill>
                  <a:srgbClr val="FF0000"/>
                </a:solidFill>
              </a:rPr>
              <a:t>PASAL  43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en-US" dirty="0" err="1">
                <a:solidFill>
                  <a:srgbClr val="FF0000"/>
                </a:solidFill>
              </a:rPr>
              <a:t>Jangka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waktu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pemeriksaan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lanjutan</a:t>
            </a:r>
            <a:r>
              <a:rPr lang="en-US" dirty="0">
                <a:solidFill>
                  <a:srgbClr val="FF0000"/>
                </a:solidFill>
              </a:rPr>
              <a:t>  30 </a:t>
            </a:r>
            <a:r>
              <a:rPr lang="en-US" dirty="0" err="1">
                <a:solidFill>
                  <a:srgbClr val="FF0000"/>
                </a:solidFill>
              </a:rPr>
              <a:t>hari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  <a:p>
            <a:pPr marL="342900" indent="-342900" algn="just">
              <a:buFontTx/>
              <a:buAutoNum type="arabicPeriod"/>
              <a:defRPr/>
            </a:pPr>
            <a:r>
              <a:rPr lang="en-US" dirty="0" err="1">
                <a:solidFill>
                  <a:srgbClr val="FF0000"/>
                </a:solidFill>
              </a:rPr>
              <a:t>Bila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diperlukan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dapat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diperpanjang</a:t>
            </a:r>
            <a:r>
              <a:rPr lang="en-US" dirty="0">
                <a:solidFill>
                  <a:srgbClr val="FF0000"/>
                </a:solidFill>
              </a:rPr>
              <a:t> 30 </a:t>
            </a:r>
            <a:r>
              <a:rPr lang="en-US" dirty="0" err="1">
                <a:solidFill>
                  <a:srgbClr val="FF0000"/>
                </a:solidFill>
              </a:rPr>
              <a:t>hari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just">
              <a:buFontTx/>
              <a:buAutoNum type="arabicPeriod"/>
              <a:defRPr/>
            </a:pPr>
            <a:r>
              <a:rPr lang="en-US" dirty="0">
                <a:solidFill>
                  <a:srgbClr val="FF0000"/>
                </a:solidFill>
              </a:rPr>
              <a:t>Paling </a:t>
            </a:r>
            <a:r>
              <a:rPr lang="en-US" dirty="0" err="1">
                <a:solidFill>
                  <a:srgbClr val="FF0000"/>
                </a:solidFill>
              </a:rPr>
              <a:t>lambat</a:t>
            </a:r>
            <a:r>
              <a:rPr lang="en-US" dirty="0">
                <a:solidFill>
                  <a:srgbClr val="FF0000"/>
                </a:solidFill>
              </a:rPr>
              <a:t> 30 </a:t>
            </a:r>
            <a:r>
              <a:rPr lang="en-US" dirty="0" err="1">
                <a:solidFill>
                  <a:srgbClr val="FF0000"/>
                </a:solidFill>
              </a:rPr>
              <a:t>hari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setelah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selesai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pemeriksaan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komisi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wajib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memutuskan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pelanggaran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undang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undang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 algn="just">
              <a:buFontTx/>
              <a:buAutoNum type="arabicPeriod"/>
              <a:defRPr/>
            </a:pPr>
            <a:r>
              <a:rPr lang="en-US" dirty="0" err="1">
                <a:solidFill>
                  <a:srgbClr val="FF0000"/>
                </a:solidFill>
              </a:rPr>
              <a:t>Putusan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komisi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harus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dibacakan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sidang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terbuka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segera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diberitahukan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pelaku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usaha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674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/>
              <a:t>TATA CARA PENANGANAN PERKARA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1524000" y="1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Bab</a:t>
            </a:r>
            <a:r>
              <a:rPr lang="en-US" sz="2400" dirty="0"/>
              <a:t> VII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1066800"/>
            <a:ext cx="8229600" cy="2286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Pasal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44</a:t>
            </a:r>
          </a:p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Tenggang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waktu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pelaksanaan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putusan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komisi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= 30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pelaku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usaha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wajib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melaporkan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pelaksanaannya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PENGAJUAN KEBERATAN KEPUTUSAN OLEH PELAKU USAHA  PALING LAMBAT 14 HARI SETELAH MENERIMA PEMBERITAHUAN</a:t>
            </a:r>
          </a:p>
        </p:txBody>
      </p:sp>
      <p:sp>
        <p:nvSpPr>
          <p:cNvPr id="5" name="Flowchart: Process 4"/>
          <p:cNvSpPr/>
          <p:nvPr/>
        </p:nvSpPr>
        <p:spPr>
          <a:xfrm>
            <a:off x="2133600" y="3657600"/>
            <a:ext cx="7848600" cy="27432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PASAL  44 (LANJUTAN)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PELAKU USAHA YANG TIDAK MENGAJUKAN KEBERATAN  DALAM JANGKA WAKTU 14 HARI SETELAH  PEMBERITAHUAN KEPUTUSAN KOMISI DIANGGAP  MENERIMA</a:t>
            </a:r>
          </a:p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APABILA PELAKU USAHA TIDAK MELAKSANAKAN  AMAR PUTUSAN KOMISI</a:t>
            </a:r>
          </a:p>
          <a:p>
            <a:pPr algn="ctr">
              <a:defRPr/>
            </a:pPr>
            <a:r>
              <a:rPr lang="en-US" dirty="0" err="1">
                <a:solidFill>
                  <a:srgbClr val="FF0000"/>
                </a:solidFill>
              </a:rPr>
              <a:t>Komisi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menyerahkan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keputusan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tersebut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kepada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penyidik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dilakukan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penyidikan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KEPUTUSAN KOMISI  </a:t>
            </a:r>
            <a:r>
              <a:rPr lang="en-US" dirty="0" err="1">
                <a:solidFill>
                  <a:srgbClr val="FF0000"/>
                </a:solidFill>
              </a:rPr>
              <a:t>merupakan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bukti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permulaan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penyidik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melakukan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penyidikan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57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838200"/>
            <a:ext cx="8915400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Britannic Bold" pitchFamily="34" charset="0"/>
              </a:rPr>
              <a:t>KOMISI PENGAWAS PERSAINGAN USAHA (KPPU)</a:t>
            </a:r>
            <a:br>
              <a:rPr lang="en-US" dirty="0" smtClean="0">
                <a:latin typeface="Britannic Bold" pitchFamily="34" charset="0"/>
              </a:rPr>
            </a:br>
            <a:endParaRPr lang="en-US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300" y="1905000"/>
            <a:ext cx="8915400" cy="4953000"/>
          </a:xfrm>
        </p:spPr>
        <p:txBody>
          <a:bodyPr>
            <a:normAutofit fontScale="77500" lnSpcReduction="20000"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b="1" dirty="0">
                <a:latin typeface="Calibri" pitchFamily="34" charset="0"/>
                <a:cs typeface="Calibri" pitchFamily="34" charset="0"/>
              </a:rPr>
              <a:t>Status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  :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lembaga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Independen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(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Pasal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30)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b="1" dirty="0" err="1">
                <a:latin typeface="Calibri" pitchFamily="34" charset="0"/>
                <a:cs typeface="Calibri" pitchFamily="34" charset="0"/>
              </a:rPr>
              <a:t>Keanggotaan</a:t>
            </a:r>
            <a:r>
              <a:rPr lang="en-US" sz="3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: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Pasal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31 – 34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    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sz="3400" b="1" dirty="0" err="1">
                <a:latin typeface="Calibri" pitchFamily="34" charset="0"/>
                <a:cs typeface="Calibri" pitchFamily="34" charset="0"/>
              </a:rPr>
              <a:t>Tugas</a:t>
            </a:r>
            <a:r>
              <a:rPr lang="en-US" sz="3400" b="1" dirty="0">
                <a:latin typeface="Calibri" pitchFamily="34" charset="0"/>
                <a:cs typeface="Calibri" pitchFamily="34" charset="0"/>
              </a:rPr>
              <a:t> </a:t>
            </a:r>
            <a:endParaRPr lang="en-US" sz="3400" dirty="0">
              <a:latin typeface="Calibri" pitchFamily="34" charset="0"/>
              <a:cs typeface="Calibri" pitchFamily="34" charset="0"/>
            </a:endParaRP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penilaian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thdp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perjanjian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(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Psl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4 s/d 16)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penilaian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thdp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kegiatan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usaha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 (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Psl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17 s/d 24)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penilaian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thdp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tidaknya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posisi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dominan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 (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Psl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25 s/d 28)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tindakan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sesuai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kewenangan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(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Psl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36)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saran &amp;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pertimbangan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thdp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kebijakan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pemerintah</a:t>
            </a:r>
            <a:endParaRPr lang="en-US" sz="3400" dirty="0">
              <a:latin typeface="Calibri" pitchFamily="34" charset="0"/>
              <a:cs typeface="Calibri" pitchFamily="34" charset="0"/>
            </a:endParaRP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menyusun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pedoman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(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regulasi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)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publikasi</a:t>
            </a:r>
            <a:endParaRPr lang="en-US" sz="3400" dirty="0">
              <a:latin typeface="Calibri" pitchFamily="34" charset="0"/>
              <a:cs typeface="Calibri" pitchFamily="34" charset="0"/>
            </a:endParaRP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sz="3400" dirty="0">
                <a:latin typeface="Calibri" pitchFamily="34" charset="0"/>
                <a:cs typeface="Calibri" pitchFamily="34" charset="0"/>
              </a:rPr>
              <a:t>	-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laporan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berkala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kepada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>
                <a:latin typeface="Calibri" pitchFamily="34" charset="0"/>
                <a:cs typeface="Calibri" pitchFamily="34" charset="0"/>
              </a:rPr>
              <a:t>Presiden</a:t>
            </a:r>
            <a:r>
              <a:rPr lang="en-US" sz="3400" dirty="0">
                <a:latin typeface="Calibri" pitchFamily="34" charset="0"/>
                <a:cs typeface="Calibri" pitchFamily="34" charset="0"/>
              </a:rPr>
              <a:t> &amp; DPR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224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/>
              <a:t>TATA CARA PENANGANAN PERKARA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1524000" y="1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Bab</a:t>
            </a:r>
            <a:r>
              <a:rPr lang="en-US" sz="2400" dirty="0"/>
              <a:t> VII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1066800"/>
            <a:ext cx="8229600" cy="3124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Pasal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45</a:t>
            </a:r>
          </a:p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waktu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14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sejak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keberatan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diterima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,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Pengadilan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negeri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wajib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melaksanakan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pemeriksaan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>
              <a:defRPr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keputusaN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Pengadilan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Negeri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paling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lambat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30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hari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Pihak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yang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keberatan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harus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mengajukan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kasasi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waktu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14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hari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defRPr/>
            </a:pP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Keputusan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mahkamah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agung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dalam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waktu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30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hari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sejak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permohonan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kasasi</a:t>
            </a: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diterima</a:t>
            </a:r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2209800" y="4495800"/>
            <a:ext cx="7772400" cy="19050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PASAL  46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APABILA TIDAK TERDAPAT KEBERATAN  PUTUSAN KOMISI , 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</a:rPr>
              <a:t>DIMAKSUD PASAL 43 AYAT 3</a:t>
            </a:r>
          </a:p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</a:rPr>
              <a:t>TELAH MEMPUNYAI KEKUATAN HUKUM YANG TETAP</a:t>
            </a:r>
          </a:p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>
                <a:solidFill>
                  <a:srgbClr val="FF0000"/>
                </a:solidFill>
              </a:rPr>
              <a:t>PENETAPAN EKSEKUSI OLEH PENGADILAN NEGERI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488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/>
              <a:t>S  A N K S I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1524000" y="228601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Bab</a:t>
            </a:r>
            <a:r>
              <a:rPr lang="en-US" sz="2400" dirty="0"/>
              <a:t> VIII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990600"/>
            <a:ext cx="8305800" cy="586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4876800" y="1143000"/>
            <a:ext cx="2497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Tindakan  Administrasi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2133600" y="1600200"/>
            <a:ext cx="8077200" cy="472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Pasal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47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Komisi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berwenang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menjatuhkan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sanksi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adminsitrasi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berupa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1.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penetapan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pembatalan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perjanjian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oligopoli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(PS 4 )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Penetapan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harga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5)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Penetapan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pasar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9)          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Pemboikotan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10)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Kartel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11)                                  Trust  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12)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Oligosopni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13)                         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Perjanjian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Tertutup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15)   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Perjanjian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dgn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LN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16)</a:t>
            </a:r>
          </a:p>
          <a:p>
            <a:pPr algn="just"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2.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perintah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kpd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pelaku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usaha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menghentikan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integrasi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vertikal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14 )</a:t>
            </a:r>
          </a:p>
        </p:txBody>
      </p:sp>
    </p:spTree>
    <p:extLst>
      <p:ext uri="{BB962C8B-B14F-4D97-AF65-F5344CB8AC3E}">
        <p14:creationId xmlns:p14="http://schemas.microsoft.com/office/powerpoint/2010/main" val="11295157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0"/>
            <a:ext cx="91440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/>
              <a:t>S  A N K S I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1524000" y="228601"/>
            <a:ext cx="914400" cy="612775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Bab</a:t>
            </a:r>
            <a:r>
              <a:rPr lang="en-US" sz="2400" dirty="0"/>
              <a:t> VIII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990600"/>
            <a:ext cx="8305800" cy="5867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33600" y="1219200"/>
            <a:ext cx="8077200" cy="510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Lanjutan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Pasal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47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defRPr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Komisi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berwenang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menjatuhkan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sanksi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adminsitrasi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berupa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3.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Perintah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kepada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pelaku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usaha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menghentikan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kegiatan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terbukti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menimbulkan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praktek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monopoli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menyebabkan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persaingan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usaha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merugikan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msyarakat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4.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Perintah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kepada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pelaku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usaha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menghentikan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penyalah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gunaan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posisi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dominan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5.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Penetapan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pembayaran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ganti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rugi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6.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pengenaan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denda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minimal  1M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25 M</a:t>
            </a:r>
          </a:p>
          <a:p>
            <a:pPr algn="just">
              <a:defRPr/>
            </a:pP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639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152400"/>
            <a:ext cx="5867400" cy="685800"/>
          </a:xfrm>
          <a:gradFill rotWithShape="0">
            <a:gsLst>
              <a:gs pos="0">
                <a:srgbClr val="FFFF66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l">
              <a:lnSpc>
                <a:spcPct val="70000"/>
              </a:lnSpc>
            </a:pPr>
            <a:r>
              <a:rPr lang="en-US" b="1">
                <a:latin typeface="CaflischScript Regular" pitchFamily="18" charset="0"/>
              </a:rPr>
              <a:t> </a:t>
            </a:r>
            <a:r>
              <a:rPr lang="en-US" b="1">
                <a:solidFill>
                  <a:srgbClr val="CC00FF"/>
                </a:solidFill>
                <a:latin typeface="CaflischScript Regular" pitchFamily="18" charset="0"/>
              </a:rPr>
              <a:t>WEWENANG </a:t>
            </a:r>
            <a:r>
              <a:rPr lang="en-US" sz="4800" b="1">
                <a:solidFill>
                  <a:srgbClr val="CC00FF"/>
                </a:solidFill>
                <a:latin typeface="CaflischScript Regular" pitchFamily="18" charset="0"/>
              </a:rPr>
              <a:t>KPPU</a:t>
            </a:r>
            <a:r>
              <a:rPr lang="en-US" b="1">
                <a:latin typeface="CaflischScript Regular" pitchFamily="18" charset="0"/>
              </a:rPr>
              <a:t> </a:t>
            </a:r>
          </a:p>
        </p:txBody>
      </p:sp>
      <p:sp>
        <p:nvSpPr>
          <p:cNvPr id="74755" name="Text Box 3" descr="Newsprint"/>
          <p:cNvSpPr txBox="1">
            <a:spLocks noChangeArrowheads="1"/>
          </p:cNvSpPr>
          <p:nvPr/>
        </p:nvSpPr>
        <p:spPr bwMode="auto">
          <a:xfrm>
            <a:off x="1828800" y="838201"/>
            <a:ext cx="8534400" cy="60016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20000"/>
              </a:lnSpc>
              <a:spcBef>
                <a:spcPct val="50000"/>
              </a:spcBef>
            </a:pP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MENERIMA LAPORAN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MELAKUKAN PENELITIAN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MELAKUKAN PENYELIDIKAN DAN ATAU PEMERIKSAAN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MENYIMPULKAN HASIL PENYELIDIKAN DAN ATAU PEMERIKSAAN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MEMANGGIL PELAKU USAHA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MEMANGGIL DAN MENGHADIRKAN SAKSI, SAKSI AHLI, DAN SETIAP ORANG YG DIANGGAP MENGETAHUI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MEMINTA BANTUAN PENYIDIK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MEMINTA KETERANGAN DARI INSTANSI PEMERINTAH</a:t>
            </a:r>
          </a:p>
          <a:p>
            <a:pPr marL="457200" indent="-457200"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MENDAPATKAN, MENELITI, DAN ATAU MENILAI SURAT, DOKUMEN, DAN ATAU ALAT BUKTI LAIN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MEMUTUSKAN DAN MENETAPKAN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MEMBERITAHUKAN PUTUSAN KOMISI KEPADA PELAKU USAHA</a:t>
            </a:r>
          </a:p>
          <a:p>
            <a:pPr marL="457200" indent="-457200">
              <a:lnSpc>
                <a:spcPct val="60000"/>
              </a:lnSpc>
              <a:spcBef>
                <a:spcPct val="50000"/>
              </a:spcBef>
              <a:buFontTx/>
              <a:buAutoNum type="alphaUcPeriod"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MENJATUHKAN SANKSI.</a:t>
            </a:r>
          </a:p>
        </p:txBody>
      </p:sp>
    </p:spTree>
    <p:extLst>
      <p:ext uri="{BB962C8B-B14F-4D97-AF65-F5344CB8AC3E}">
        <p14:creationId xmlns:p14="http://schemas.microsoft.com/office/powerpoint/2010/main" val="89429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build="p" autoUpdateAnimBg="0"/>
      <p:bldP spid="74755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850" y="357188"/>
            <a:ext cx="8915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latin typeface="Britannic Bold" pitchFamily="34" charset="0"/>
              </a:rPr>
              <a:t>KOMISI PENGAWAS PERSAINGAN USAHA (KPPU)</a:t>
            </a:r>
            <a:endParaRPr lang="en-US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Wewenang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Pasal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36) 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menerima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laporan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dugaan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monopoli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/ 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 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persaingan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usaha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sehat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laporan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penyelidikan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pemeriksaan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kasus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menyimpulkan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hasil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penyelidikan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 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memanggil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Pelaku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Usaha,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Saksi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Ahli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memutuskan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&amp;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menetapkan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tdknya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 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kerugian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memberitahukan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menjatuhkan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	- 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sanksi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 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356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838200"/>
            <a:ext cx="8915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 smtClean="0">
                <a:latin typeface="Britannic Bold" pitchFamily="34" charset="0"/>
              </a:rPr>
              <a:t>Dasar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Hukum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Prosedur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Penanganan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Laporan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di</a:t>
            </a:r>
            <a:r>
              <a:rPr lang="en-US" dirty="0" smtClean="0">
                <a:latin typeface="Britannic Bold" pitchFamily="34" charset="0"/>
              </a:rPr>
              <a:t> KPPU</a:t>
            </a:r>
            <a:br>
              <a:rPr lang="en-US" dirty="0" smtClean="0">
                <a:latin typeface="Britannic Bold" pitchFamily="34" charset="0"/>
              </a:rPr>
            </a:br>
            <a:endParaRPr lang="en-US" dirty="0">
              <a:latin typeface="Britannic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300" y="1905001"/>
            <a:ext cx="8915400" cy="4525963"/>
          </a:xfrm>
        </p:spPr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Undang-undang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No. 5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Tahun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1999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 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Larangan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Praktek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Monopoli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&amp;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Persaingan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Usaha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Sehat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PERMA No. 03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Tahun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2005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Tata Cara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Pengajuan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upaya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Keberatan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Putusan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KPPU;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Keputusan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KPPU: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Nomor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1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Tahun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2006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 Tata Cara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Penanganan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Perkara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Di KPPU;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KUHP,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ketentuan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hukum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acara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pidana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jika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perkara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tersebut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dilimpahkan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kepihak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penyidik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sesuai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 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pasal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44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ayat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(4) UU   No. 5/1999  </a:t>
            </a:r>
          </a:p>
          <a:p>
            <a:pPr marL="365760" indent="-256032">
              <a:buClr>
                <a:schemeClr val="accent3"/>
              </a:buClr>
              <a:buFont typeface="Georgia"/>
              <a:buChar char="•"/>
              <a:defRPr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514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8300" y="838200"/>
            <a:ext cx="8915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 smtClean="0">
                <a:latin typeface="Britannic Bold" pitchFamily="34" charset="0"/>
              </a:rPr>
              <a:t>Dasar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Hukum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Prosedur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Penanganan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Laporan</a:t>
            </a:r>
            <a:r>
              <a:rPr lang="en-US" dirty="0" smtClean="0">
                <a:latin typeface="Britannic Bold" pitchFamily="34" charset="0"/>
              </a:rPr>
              <a:t> </a:t>
            </a:r>
            <a:r>
              <a:rPr lang="en-US" dirty="0" err="1" smtClean="0">
                <a:latin typeface="Britannic Bold" pitchFamily="34" charset="0"/>
              </a:rPr>
              <a:t>di</a:t>
            </a:r>
            <a:r>
              <a:rPr lang="en-US" dirty="0" smtClean="0">
                <a:latin typeface="Britannic Bold" pitchFamily="34" charset="0"/>
              </a:rPr>
              <a:t> KPPU</a:t>
            </a:r>
            <a:br>
              <a:rPr lang="en-US" dirty="0" smtClean="0">
                <a:latin typeface="Britannic Bold" pitchFamily="34" charset="0"/>
              </a:rPr>
            </a:br>
            <a:endParaRPr lang="en-US" dirty="0">
              <a:latin typeface="Britannic Bold" pitchFamily="34" charset="0"/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638300" y="1752600"/>
            <a:ext cx="8915400" cy="5105400"/>
          </a:xfrm>
        </p:spPr>
        <p:txBody>
          <a:bodyPr/>
          <a:lstStyle/>
          <a:p>
            <a:pPr eaLnBrk="1" hangingPunct="1"/>
            <a:r>
              <a:rPr lang="en-US" smtClean="0">
                <a:latin typeface="Calibri" pitchFamily="34" charset="0"/>
              </a:rPr>
              <a:t>Laporan dapat disampaikan ke KPPU oleh: </a:t>
            </a:r>
          </a:p>
          <a:p>
            <a:pPr eaLnBrk="1" hangingPunct="1">
              <a:buFont typeface="Georgia" pitchFamily="18" charset="0"/>
              <a:buNone/>
            </a:pPr>
            <a:r>
              <a:rPr lang="en-US" smtClean="0">
                <a:latin typeface="Calibri" pitchFamily="34" charset="0"/>
              </a:rPr>
              <a:t>	- masyarakat umum (Psl 38 ayat 1);</a:t>
            </a:r>
          </a:p>
          <a:p>
            <a:pPr eaLnBrk="1" hangingPunct="1">
              <a:buFont typeface="Georgia" pitchFamily="18" charset="0"/>
              <a:buNone/>
            </a:pPr>
            <a:r>
              <a:rPr lang="en-US" smtClean="0">
                <a:latin typeface="Calibri" pitchFamily="34" charset="0"/>
              </a:rPr>
              <a:t>	- Pihak yang dirugikan (Psl 38 ayat 2);</a:t>
            </a:r>
          </a:p>
          <a:p>
            <a:pPr eaLnBrk="1" hangingPunct="1">
              <a:buFont typeface="Georgia" pitchFamily="18" charset="0"/>
              <a:buNone/>
            </a:pPr>
            <a:r>
              <a:rPr lang="en-US" smtClean="0">
                <a:latin typeface="Calibri" pitchFamily="34" charset="0"/>
              </a:rPr>
              <a:t>	- Inisiatif KPPU melalui monitoring(Psl  40)</a:t>
            </a:r>
          </a:p>
          <a:p>
            <a:pPr eaLnBrk="1" hangingPunct="1">
              <a:buFont typeface="Georgia" pitchFamily="18" charset="0"/>
              <a:buNone/>
            </a:pPr>
            <a:r>
              <a:rPr lang="es-ES" smtClean="0">
                <a:latin typeface="Calibri" pitchFamily="34" charset="0"/>
              </a:rPr>
              <a:t>	</a:t>
            </a:r>
            <a:r>
              <a:rPr lang="es-ES">
                <a:latin typeface="Calibri" pitchFamily="34" charset="0"/>
              </a:rPr>
              <a:t>Laporan dibuat  tertulis dan disampaikan kepada ketua KPPU </a:t>
            </a:r>
            <a:r>
              <a:rPr lang="en-US">
                <a:latin typeface="Calibri" pitchFamily="34" charset="0"/>
              </a:rPr>
              <a:t>,</a:t>
            </a:r>
            <a:r>
              <a:rPr lang="es-ES">
                <a:latin typeface="Calibri" pitchFamily="34" charset="0"/>
              </a:rPr>
              <a:t> ditandatangani oleh Pelapor</a:t>
            </a:r>
            <a:r>
              <a:rPr lang="en-US">
                <a:latin typeface="Calibri" pitchFamily="34" charset="0"/>
              </a:rPr>
              <a:t>, dibuat</a:t>
            </a:r>
            <a:r>
              <a:rPr lang="es-ES">
                <a:latin typeface="Calibri" pitchFamily="34" charset="0"/>
              </a:rPr>
              <a:t> dalam</a:t>
            </a:r>
            <a:r>
              <a:rPr lang="en-US">
                <a:latin typeface="Calibri" pitchFamily="34" charset="0"/>
              </a:rPr>
              <a:t> Bahasa Indonesia dengan memuat keterangan yang jelas dan lengkap mengenai telah terjadi atau dugaan terjadinya pelanggaran t</a:t>
            </a:r>
            <a:r>
              <a:rPr lang="id-ID">
                <a:latin typeface="Calibri" pitchFamily="34" charset="0"/>
              </a:rPr>
              <a:t>hd UU dgn </a:t>
            </a:r>
            <a:r>
              <a:rPr lang="en-US">
                <a:latin typeface="Calibri" pitchFamily="34" charset="0"/>
              </a:rPr>
              <a:t>menyertakan identitas diri</a:t>
            </a:r>
          </a:p>
        </p:txBody>
      </p:sp>
    </p:spTree>
    <p:extLst>
      <p:ext uri="{BB962C8B-B14F-4D97-AF65-F5344CB8AC3E}">
        <p14:creationId xmlns:p14="http://schemas.microsoft.com/office/powerpoint/2010/main" val="1056040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738313" y="428626"/>
            <a:ext cx="8915400" cy="511175"/>
          </a:xfrm>
        </p:spPr>
        <p:txBody>
          <a:bodyPr>
            <a:normAutofit fontScale="90000"/>
          </a:bodyPr>
          <a:lstStyle/>
          <a:p>
            <a:r>
              <a:rPr lang="id-ID" smtClean="0"/>
              <a:t>Tahapan Pemeriksaan di KPPU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638300" y="1143001"/>
            <a:ext cx="8915400" cy="4983163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id-ID" smtClean="0"/>
              <a:t>Penelitian dan klarifikasi laporan (30 hari);</a:t>
            </a:r>
          </a:p>
          <a:p>
            <a:pPr marL="514350" indent="-514350">
              <a:buNone/>
            </a:pPr>
            <a:r>
              <a:rPr lang="id-ID" smtClean="0"/>
              <a:t>      a.Persona standi Pelanggar;</a:t>
            </a:r>
          </a:p>
          <a:p>
            <a:pPr marL="514350" indent="-514350">
              <a:buNone/>
            </a:pPr>
            <a:r>
              <a:rPr lang="id-ID" smtClean="0"/>
              <a:t>      b.Perjanjian yg diduga dilanggar;</a:t>
            </a:r>
          </a:p>
          <a:p>
            <a:pPr marL="514350" indent="-514350">
              <a:buNone/>
            </a:pPr>
            <a:r>
              <a:rPr lang="id-ID" smtClean="0"/>
              <a:t>      c. Dampak perjanjian thd kepentingan </a:t>
            </a:r>
          </a:p>
          <a:p>
            <a:pPr marL="514350" indent="-514350">
              <a:buNone/>
            </a:pPr>
            <a:r>
              <a:rPr lang="id-ID" smtClean="0"/>
              <a:t>           umum;</a:t>
            </a:r>
          </a:p>
          <a:p>
            <a:pPr marL="514350" indent="-514350">
              <a:buNone/>
            </a:pPr>
            <a:r>
              <a:rPr lang="id-ID" smtClean="0"/>
              <a:t>       d.Ketentuan yg dilanggar</a:t>
            </a:r>
          </a:p>
          <a:p>
            <a:pPr marL="514350" indent="-514350">
              <a:buNone/>
            </a:pPr>
            <a:r>
              <a:rPr lang="id-ID" smtClean="0"/>
              <a:t>2. Gelar laporan;</a:t>
            </a:r>
          </a:p>
          <a:p>
            <a:pPr marL="514350" indent="-514350">
              <a:buNone/>
            </a:pPr>
            <a:r>
              <a:rPr lang="id-ID" smtClean="0"/>
              <a:t>3. Pemeriksaan pendahuluan; perubahan perilaku, atau</a:t>
            </a:r>
          </a:p>
          <a:p>
            <a:pPr marL="514350" indent="-514350">
              <a:buNone/>
            </a:pPr>
            <a:endParaRPr lang="id-ID" smtClean="0"/>
          </a:p>
          <a:p>
            <a:pPr marL="514350" indent="-514350">
              <a:buFontTx/>
              <a:buAutoNum type="arabicPeriod"/>
            </a:pPr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564672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54" name="AutoShape 62"/>
          <p:cNvSpPr>
            <a:spLocks noChangeArrowheads="1"/>
          </p:cNvSpPr>
          <p:nvPr/>
        </p:nvSpPr>
        <p:spPr bwMode="auto">
          <a:xfrm>
            <a:off x="2133600" y="533400"/>
            <a:ext cx="1600200" cy="990600"/>
          </a:xfrm>
          <a:prstGeom prst="leftRightArrow">
            <a:avLst>
              <a:gd name="adj1" fmla="val 50000"/>
              <a:gd name="adj2" fmla="val 323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Text Box 4" descr="White marble"/>
          <p:cNvSpPr txBox="1">
            <a:spLocks noChangeArrowheads="1"/>
          </p:cNvSpPr>
          <p:nvPr/>
        </p:nvSpPr>
        <p:spPr bwMode="auto">
          <a:xfrm>
            <a:off x="3810000" y="685800"/>
            <a:ext cx="2514600" cy="7112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90513" algn="ctr">
              <a:spcBef>
                <a:spcPct val="50000"/>
              </a:spcBef>
            </a:pPr>
            <a:r>
              <a:rPr lang="en-US" sz="4000" b="1">
                <a:solidFill>
                  <a:srgbClr val="000066"/>
                </a:solidFill>
                <a:latin typeface="Tempus Sans ITC" pitchFamily="82" charset="0"/>
              </a:rPr>
              <a:t>KPPU</a:t>
            </a:r>
          </a:p>
        </p:txBody>
      </p:sp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2041525" y="663575"/>
            <a:ext cx="1860550" cy="794802"/>
          </a:xfrm>
          <a:prstGeom prst="leftRightArrow">
            <a:avLst>
              <a:gd name="adj1" fmla="val 50000"/>
              <a:gd name="adj2" fmla="val 53032"/>
            </a:avLst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33CC"/>
                </a:solidFill>
                <a:latin typeface="Tempus Sans ITC" pitchFamily="82" charset="0"/>
              </a:rPr>
              <a:t>INISIATIF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6553200" y="838201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FF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empus Sans ITC" pitchFamily="82" charset="0"/>
              </a:rPr>
              <a:t>LAPORAN (Ps.38)</a:t>
            </a:r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6324600" y="381000"/>
            <a:ext cx="2667000" cy="1295400"/>
          </a:xfrm>
          <a:prstGeom prst="leftArrow">
            <a:avLst>
              <a:gd name="adj1" fmla="val 50000"/>
              <a:gd name="adj2" fmla="val 51471"/>
            </a:avLst>
          </a:prstGeom>
          <a:noFill/>
          <a:ln w="9525">
            <a:solidFill>
              <a:srgbClr val="66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Text Box 11" descr="White marble"/>
          <p:cNvSpPr txBox="1">
            <a:spLocks noChangeArrowheads="1"/>
          </p:cNvSpPr>
          <p:nvPr/>
        </p:nvSpPr>
        <p:spPr bwMode="auto">
          <a:xfrm>
            <a:off x="2209800" y="1676401"/>
            <a:ext cx="4724400" cy="722313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  <a:latin typeface="Tempus Sans ITC" pitchFamily="82" charset="0"/>
              </a:rPr>
              <a:t>PEMERIKSAAN PENDAHULUAN</a:t>
            </a:r>
          </a:p>
          <a:p>
            <a:pPr algn="ctr">
              <a:lnSpc>
                <a:spcPct val="1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en-US" sz="2400">
                <a:solidFill>
                  <a:srgbClr val="FF0066"/>
                </a:solidFill>
                <a:latin typeface="Tempus Sans ITC" pitchFamily="82" charset="0"/>
              </a:rPr>
              <a:t>30 HARI (Ps. 39 ayat 1 &amp; 2)</a:t>
            </a:r>
          </a:p>
        </p:txBody>
      </p:sp>
      <p:sp>
        <p:nvSpPr>
          <p:cNvPr id="59404" name="Text Box 12" descr="White marble"/>
          <p:cNvSpPr txBox="1">
            <a:spLocks noChangeArrowheads="1"/>
          </p:cNvSpPr>
          <p:nvPr/>
        </p:nvSpPr>
        <p:spPr bwMode="auto">
          <a:xfrm>
            <a:off x="2209800" y="3276600"/>
            <a:ext cx="35052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Tempus Sans ITC" pitchFamily="82" charset="0"/>
              </a:rPr>
              <a:t>KEPUTUSAN</a:t>
            </a:r>
          </a:p>
          <a:p>
            <a:pPr algn="ctr">
              <a:lnSpc>
                <a:spcPct val="1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en-US" sz="2400">
                <a:solidFill>
                  <a:schemeClr val="hlink"/>
                </a:solidFill>
                <a:latin typeface="Tempus Sans ITC" pitchFamily="82" charset="0"/>
              </a:rPr>
              <a:t> 30 Hari (Ps. 43 ayat 3 )</a:t>
            </a:r>
          </a:p>
        </p:txBody>
      </p:sp>
      <p:sp>
        <p:nvSpPr>
          <p:cNvPr id="59409" name="AutoShape 17"/>
          <p:cNvSpPr>
            <a:spLocks noChangeArrowheads="1"/>
          </p:cNvSpPr>
          <p:nvPr/>
        </p:nvSpPr>
        <p:spPr bwMode="auto">
          <a:xfrm>
            <a:off x="1828800" y="2057400"/>
            <a:ext cx="381000" cy="838200"/>
          </a:xfrm>
          <a:prstGeom prst="curvedRightArrow">
            <a:avLst>
              <a:gd name="adj1" fmla="val 42778"/>
              <a:gd name="adj2" fmla="val 83111"/>
              <a:gd name="adj3" fmla="val 16069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10" name="Text Box 18" descr="Recycled paper"/>
          <p:cNvSpPr txBox="1">
            <a:spLocks noChangeArrowheads="1"/>
          </p:cNvSpPr>
          <p:nvPr/>
        </p:nvSpPr>
        <p:spPr bwMode="auto">
          <a:xfrm>
            <a:off x="2209800" y="4073526"/>
            <a:ext cx="2819400" cy="650875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0066"/>
                </a:solidFill>
                <a:latin typeface="Tempus Sans ITC" pitchFamily="82" charset="0"/>
              </a:rPr>
              <a:t> PU MELAKSANAKAN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  <a:buFont typeface="Symbol" pitchFamily="18" charset="2"/>
              <a:buNone/>
            </a:pPr>
            <a:r>
              <a:rPr lang="en-US" sz="2000">
                <a:solidFill>
                  <a:srgbClr val="000066"/>
                </a:solidFill>
                <a:latin typeface="Tempus Sans ITC" pitchFamily="82" charset="0"/>
              </a:rPr>
              <a:t>30 Hr (Ps.44 ayat 1)</a:t>
            </a:r>
          </a:p>
        </p:txBody>
      </p:sp>
      <p:sp>
        <p:nvSpPr>
          <p:cNvPr id="59411" name="Text Box 19" descr="Pink tissue paper"/>
          <p:cNvSpPr txBox="1">
            <a:spLocks noChangeArrowheads="1"/>
          </p:cNvSpPr>
          <p:nvPr/>
        </p:nvSpPr>
        <p:spPr bwMode="auto">
          <a:xfrm>
            <a:off x="7162800" y="2833689"/>
            <a:ext cx="2362200" cy="681037"/>
          </a:xfrm>
          <a:prstGeom prst="rect">
            <a:avLst/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90000"/>
              </a:lnSpc>
              <a:spcBef>
                <a:spcPct val="50000"/>
              </a:spcBef>
            </a:pPr>
            <a:r>
              <a:rPr lang="en-US" sz="2000">
                <a:solidFill>
                  <a:srgbClr val="000066"/>
                </a:solidFill>
                <a:latin typeface="Tempus Sans ITC" pitchFamily="82" charset="0"/>
              </a:rPr>
              <a:t>KEBERATAN 14 Hr</a:t>
            </a:r>
          </a:p>
        </p:txBody>
      </p:sp>
      <p:sp>
        <p:nvSpPr>
          <p:cNvPr id="59412" name="Text Box 20" descr="Bouquet"/>
          <p:cNvSpPr txBox="1">
            <a:spLocks noChangeArrowheads="1"/>
          </p:cNvSpPr>
          <p:nvPr/>
        </p:nvSpPr>
        <p:spPr bwMode="auto">
          <a:xfrm>
            <a:off x="7162800" y="3581400"/>
            <a:ext cx="2057400" cy="406400"/>
          </a:xfrm>
          <a:prstGeom prst="rect">
            <a:avLst/>
          </a:prstGeom>
          <a:blipFill dpi="0" rotWithShape="0">
            <a:blip r:embed="rId6"/>
            <a:srcRect/>
            <a:tile tx="0" ty="0" sx="100000" sy="100000" flip="none" algn="tl"/>
          </a:blip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003300"/>
                </a:solidFill>
                <a:latin typeface="Tempus Sans ITC" pitchFamily="82" charset="0"/>
              </a:rPr>
              <a:t>14 Hr periksaP N</a:t>
            </a:r>
          </a:p>
        </p:txBody>
      </p:sp>
      <p:sp>
        <p:nvSpPr>
          <p:cNvPr id="59413" name="Text Box 21" descr="Water droplets"/>
          <p:cNvSpPr txBox="1">
            <a:spLocks noChangeArrowheads="1"/>
          </p:cNvSpPr>
          <p:nvPr/>
        </p:nvSpPr>
        <p:spPr bwMode="auto">
          <a:xfrm>
            <a:off x="6629400" y="4114800"/>
            <a:ext cx="2590800" cy="681038"/>
          </a:xfrm>
          <a:prstGeom prst="rect">
            <a:avLst/>
          </a:prstGeom>
          <a:solidFill>
            <a:srgbClr val="00B05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empus Sans ITC" pitchFamily="82" charset="0"/>
              </a:rPr>
              <a:t>PUTUSAN PN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  <a:latin typeface="Tempus Sans ITC" pitchFamily="82" charset="0"/>
              </a:rPr>
              <a:t>30 </a:t>
            </a:r>
            <a:r>
              <a:rPr lang="en-US" sz="2000" dirty="0" err="1">
                <a:solidFill>
                  <a:schemeClr val="bg1"/>
                </a:solidFill>
                <a:latin typeface="Tempus Sans ITC" pitchFamily="82" charset="0"/>
              </a:rPr>
              <a:t>hr</a:t>
            </a:r>
            <a:r>
              <a:rPr lang="en-US" sz="2000" dirty="0">
                <a:solidFill>
                  <a:schemeClr val="bg1"/>
                </a:solidFill>
                <a:latin typeface="Tempus Sans ITC" pitchFamily="82" charset="0"/>
              </a:rPr>
              <a:t> (Ps. 45 </a:t>
            </a:r>
            <a:r>
              <a:rPr lang="en-US" sz="2000" dirty="0" err="1">
                <a:solidFill>
                  <a:schemeClr val="bg1"/>
                </a:solidFill>
                <a:latin typeface="Tempus Sans ITC" pitchFamily="82" charset="0"/>
              </a:rPr>
              <a:t>ayat</a:t>
            </a:r>
            <a:r>
              <a:rPr lang="en-US" sz="2000" dirty="0">
                <a:solidFill>
                  <a:schemeClr val="bg1"/>
                </a:solidFill>
                <a:latin typeface="Tempus Sans ITC" pitchFamily="82" charset="0"/>
              </a:rPr>
              <a:t> 2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7924800" y="5867400"/>
            <a:ext cx="2743200" cy="711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rgbClr val="99FF6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  <a:latin typeface="Tempus Sans ITC" pitchFamily="82" charset="0"/>
              </a:rPr>
              <a:t>PUTUSAN  M  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  <a:latin typeface="Tempus Sans ITC" pitchFamily="82" charset="0"/>
              </a:rPr>
              <a:t>30 hr (Ps. 45 ayat 4)</a:t>
            </a:r>
          </a:p>
        </p:txBody>
      </p:sp>
      <p:sp>
        <p:nvSpPr>
          <p:cNvPr id="59422" name="AutoShape 30"/>
          <p:cNvSpPr>
            <a:spLocks noChangeArrowheads="1"/>
          </p:cNvSpPr>
          <p:nvPr/>
        </p:nvSpPr>
        <p:spPr bwMode="auto">
          <a:xfrm>
            <a:off x="4495800" y="1371600"/>
            <a:ext cx="9906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23" name="Text Box 31" descr="Water droplets"/>
          <p:cNvSpPr txBox="1">
            <a:spLocks noChangeArrowheads="1"/>
          </p:cNvSpPr>
          <p:nvPr/>
        </p:nvSpPr>
        <p:spPr bwMode="auto">
          <a:xfrm>
            <a:off x="2209800" y="2519364"/>
            <a:ext cx="3505200" cy="6810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chemeClr val="bg2"/>
                </a:solidFill>
                <a:latin typeface="Tempus Sans ITC" pitchFamily="82" charset="0"/>
              </a:rPr>
              <a:t>PEMERIKSAAN LANJUTAN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2000" dirty="0">
                <a:solidFill>
                  <a:schemeClr val="bg2"/>
                </a:solidFill>
                <a:latin typeface="Tempus Sans ITC" pitchFamily="82" charset="0"/>
              </a:rPr>
              <a:t>60 + 30 </a:t>
            </a:r>
            <a:r>
              <a:rPr lang="en-US" sz="2000" dirty="0" err="1">
                <a:solidFill>
                  <a:schemeClr val="bg2"/>
                </a:solidFill>
                <a:latin typeface="Tempus Sans ITC" pitchFamily="82" charset="0"/>
              </a:rPr>
              <a:t>hr</a:t>
            </a:r>
            <a:r>
              <a:rPr lang="en-US" sz="2000" dirty="0">
                <a:solidFill>
                  <a:schemeClr val="bg2"/>
                </a:solidFill>
                <a:latin typeface="Tempus Sans ITC" pitchFamily="82" charset="0"/>
              </a:rPr>
              <a:t> (Ps. 43 </a:t>
            </a:r>
            <a:r>
              <a:rPr lang="en-US" sz="2000" dirty="0" err="1">
                <a:solidFill>
                  <a:schemeClr val="bg2"/>
                </a:solidFill>
                <a:latin typeface="Tempus Sans ITC" pitchFamily="82" charset="0"/>
              </a:rPr>
              <a:t>ayat</a:t>
            </a:r>
            <a:r>
              <a:rPr lang="en-US" sz="2000" dirty="0">
                <a:solidFill>
                  <a:schemeClr val="bg2"/>
                </a:solidFill>
                <a:latin typeface="Tempus Sans ITC" pitchFamily="82" charset="0"/>
              </a:rPr>
              <a:t> 1 &amp; 2)</a:t>
            </a:r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2362200" y="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CC00"/>
                </a:solidFill>
                <a:latin typeface="Utopia" pitchFamily="18" charset="0"/>
              </a:rPr>
              <a:t>PROSEDUR PEMERIKSAAN ( Ps. 38 – Ps 46)</a:t>
            </a:r>
          </a:p>
        </p:txBody>
      </p:sp>
      <p:sp>
        <p:nvSpPr>
          <p:cNvPr id="59435" name="Text Box 43"/>
          <p:cNvSpPr txBox="1">
            <a:spLocks noChangeArrowheads="1"/>
          </p:cNvSpPr>
          <p:nvPr/>
        </p:nvSpPr>
        <p:spPr bwMode="auto">
          <a:xfrm>
            <a:off x="4343400" y="4953000"/>
            <a:ext cx="2971800" cy="406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50000">
                <a:srgbClr val="C3E94B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Tempus Sans ITC" pitchFamily="82" charset="0"/>
              </a:rPr>
              <a:t>PU MELAKSANAKAN</a:t>
            </a:r>
          </a:p>
        </p:txBody>
      </p:sp>
      <p:sp>
        <p:nvSpPr>
          <p:cNvPr id="59436" name="Text Box 44"/>
          <p:cNvSpPr txBox="1">
            <a:spLocks noChangeArrowheads="1"/>
          </p:cNvSpPr>
          <p:nvPr/>
        </p:nvSpPr>
        <p:spPr bwMode="auto">
          <a:xfrm>
            <a:off x="8001000" y="4953000"/>
            <a:ext cx="2514600" cy="711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CC00FF"/>
                </a:solidFill>
                <a:latin typeface="Tempus Sans ITC" pitchFamily="82" charset="0"/>
              </a:rPr>
              <a:t>14 Hr PU KEBERATAN</a:t>
            </a:r>
          </a:p>
        </p:txBody>
      </p:sp>
      <p:sp>
        <p:nvSpPr>
          <p:cNvPr id="59437" name="Text Box 45"/>
          <p:cNvSpPr txBox="1">
            <a:spLocks noChangeArrowheads="1"/>
          </p:cNvSpPr>
          <p:nvPr/>
        </p:nvSpPr>
        <p:spPr bwMode="auto">
          <a:xfrm>
            <a:off x="4648200" y="5943600"/>
            <a:ext cx="2362200" cy="406400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50000">
                <a:srgbClr val="C3E94B"/>
              </a:gs>
              <a:gs pos="100000">
                <a:schemeClr val="tx2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CC00FF"/>
                </a:solidFill>
                <a:latin typeface="Tempus Sans ITC" pitchFamily="82" charset="0"/>
              </a:rPr>
              <a:t>KASASI KE MA</a:t>
            </a:r>
          </a:p>
        </p:txBody>
      </p:sp>
      <p:sp>
        <p:nvSpPr>
          <p:cNvPr id="59438" name="AutoShape 46"/>
          <p:cNvSpPr>
            <a:spLocks noChangeArrowheads="1"/>
          </p:cNvSpPr>
          <p:nvPr/>
        </p:nvSpPr>
        <p:spPr bwMode="auto">
          <a:xfrm>
            <a:off x="1828800" y="2971800"/>
            <a:ext cx="381000" cy="685800"/>
          </a:xfrm>
          <a:prstGeom prst="curvedRightArrow">
            <a:avLst>
              <a:gd name="adj1" fmla="val 36000"/>
              <a:gd name="adj2" fmla="val 72000"/>
              <a:gd name="adj3" fmla="val 333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39" name="AutoShape 47"/>
          <p:cNvSpPr>
            <a:spLocks noChangeArrowheads="1"/>
          </p:cNvSpPr>
          <p:nvPr/>
        </p:nvSpPr>
        <p:spPr bwMode="auto">
          <a:xfrm>
            <a:off x="1905000" y="3657600"/>
            <a:ext cx="304800" cy="762000"/>
          </a:xfrm>
          <a:prstGeom prst="curvedRightArrow">
            <a:avLst>
              <a:gd name="adj1" fmla="val 50000"/>
              <a:gd name="adj2" fmla="val 100000"/>
              <a:gd name="adj3" fmla="val 333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0" name="AutoShape 48"/>
          <p:cNvSpPr>
            <a:spLocks noChangeArrowheads="1"/>
          </p:cNvSpPr>
          <p:nvPr/>
        </p:nvSpPr>
        <p:spPr bwMode="auto">
          <a:xfrm>
            <a:off x="5715000" y="3124200"/>
            <a:ext cx="1447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1" name="AutoShape 49"/>
          <p:cNvSpPr>
            <a:spLocks noChangeArrowheads="1"/>
          </p:cNvSpPr>
          <p:nvPr/>
        </p:nvSpPr>
        <p:spPr bwMode="auto">
          <a:xfrm>
            <a:off x="9525000" y="3124200"/>
            <a:ext cx="381000" cy="609600"/>
          </a:xfrm>
          <a:prstGeom prst="curvedLeftArrow">
            <a:avLst>
              <a:gd name="adj1" fmla="val 32000"/>
              <a:gd name="adj2" fmla="val 64000"/>
              <a:gd name="adj3" fmla="val 333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2" name="AutoShape 50"/>
          <p:cNvSpPr>
            <a:spLocks noChangeArrowheads="1"/>
          </p:cNvSpPr>
          <p:nvPr/>
        </p:nvSpPr>
        <p:spPr bwMode="auto">
          <a:xfrm>
            <a:off x="9220200" y="3810000"/>
            <a:ext cx="457200" cy="762000"/>
          </a:xfrm>
          <a:prstGeom prst="curvedLeftArrow">
            <a:avLst>
              <a:gd name="adj1" fmla="val 33333"/>
              <a:gd name="adj2" fmla="val 6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4" name="AutoShape 52"/>
          <p:cNvSpPr>
            <a:spLocks noChangeArrowheads="1"/>
          </p:cNvSpPr>
          <p:nvPr/>
        </p:nvSpPr>
        <p:spPr bwMode="auto">
          <a:xfrm>
            <a:off x="7315200" y="4724400"/>
            <a:ext cx="228600" cy="609600"/>
          </a:xfrm>
          <a:prstGeom prst="curvedLeftArrow">
            <a:avLst>
              <a:gd name="adj1" fmla="val 53333"/>
              <a:gd name="adj2" fmla="val 10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5" name="AutoShape 53"/>
          <p:cNvSpPr>
            <a:spLocks noChangeArrowheads="1"/>
          </p:cNvSpPr>
          <p:nvPr/>
        </p:nvSpPr>
        <p:spPr bwMode="auto">
          <a:xfrm>
            <a:off x="7696200" y="4724400"/>
            <a:ext cx="228600" cy="609600"/>
          </a:xfrm>
          <a:prstGeom prst="curvedRightArrow">
            <a:avLst>
              <a:gd name="adj1" fmla="val 53333"/>
              <a:gd name="adj2" fmla="val 10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48" name="AutoShape 56"/>
          <p:cNvSpPr>
            <a:spLocks noChangeArrowheads="1"/>
          </p:cNvSpPr>
          <p:nvPr/>
        </p:nvSpPr>
        <p:spPr bwMode="auto">
          <a:xfrm>
            <a:off x="7086600" y="60960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450" name="AutoShape 58"/>
          <p:cNvSpPr>
            <a:spLocks noChangeArrowheads="1"/>
          </p:cNvSpPr>
          <p:nvPr/>
        </p:nvSpPr>
        <p:spPr bwMode="auto">
          <a:xfrm rot="-1023008">
            <a:off x="6864350" y="5530850"/>
            <a:ext cx="1143000" cy="304800"/>
          </a:xfrm>
          <a:prstGeom prst="leftArrow">
            <a:avLst>
              <a:gd name="adj1" fmla="val 50000"/>
              <a:gd name="adj2" fmla="val 93750"/>
            </a:avLst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5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1820</Words>
  <Application>Microsoft Office PowerPoint</Application>
  <PresentationFormat>Widescreen</PresentationFormat>
  <Paragraphs>344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8" baseType="lpstr">
      <vt:lpstr>Arial</vt:lpstr>
      <vt:lpstr>Britannic Bold</vt:lpstr>
      <vt:lpstr>CaflischScript Regular</vt:lpstr>
      <vt:lpstr>Calibri</vt:lpstr>
      <vt:lpstr>Calibri Light</vt:lpstr>
      <vt:lpstr>Comic Sans MS</vt:lpstr>
      <vt:lpstr>CommercialPi BT</vt:lpstr>
      <vt:lpstr>CommonBullets</vt:lpstr>
      <vt:lpstr>Georgia</vt:lpstr>
      <vt:lpstr>Symbol</vt:lpstr>
      <vt:lpstr>Tempus Sans ITC</vt:lpstr>
      <vt:lpstr>Times New Roman</vt:lpstr>
      <vt:lpstr>Utopia</vt:lpstr>
      <vt:lpstr>Webdings</vt:lpstr>
      <vt:lpstr>Wingdings</vt:lpstr>
      <vt:lpstr>Office Theme</vt:lpstr>
      <vt:lpstr>KPPU DAN HUKUM ACARA PERSAINGAN USAHA</vt:lpstr>
      <vt:lpstr> KPPU </vt:lpstr>
      <vt:lpstr>KOMISI PENGAWAS PERSAINGAN USAHA (KPPU) </vt:lpstr>
      <vt:lpstr> WEWENANG KPPU </vt:lpstr>
      <vt:lpstr>KOMISI PENGAWAS PERSAINGAN USAHA (KPPU)</vt:lpstr>
      <vt:lpstr>Dasar Hukum Prosedur Penanganan Laporan di KPPU </vt:lpstr>
      <vt:lpstr>Dasar Hukum Prosedur Penanganan Laporan di KPPU </vt:lpstr>
      <vt:lpstr>Tahapan Pemeriksaan di KPPU</vt:lpstr>
      <vt:lpstr>PowerPoint Presentation</vt:lpstr>
      <vt:lpstr>Proses Hukum di KPPU</vt:lpstr>
      <vt:lpstr>Proses Hukum di KPPU</vt:lpstr>
      <vt:lpstr>Proses Hukum di KPPU</vt:lpstr>
      <vt:lpstr>Proses Hukum di KPPU</vt:lpstr>
      <vt:lpstr>Proses Hukum di KPPU</vt:lpstr>
      <vt:lpstr>Proses Hukum di KPPU</vt:lpstr>
      <vt:lpstr>Proses Hukum di KPPU</vt:lpstr>
      <vt:lpstr>Proses Hukum di KPPU</vt:lpstr>
      <vt:lpstr>Proses Hukum di KPPU</vt:lpstr>
      <vt:lpstr>Agenda</vt:lpstr>
      <vt:lpstr>Proses Hukum di PN</vt:lpstr>
      <vt:lpstr>Proses Hukum di PN</vt:lpstr>
      <vt:lpstr>Proses Hukum di PN</vt:lpstr>
      <vt:lpstr>Agenda</vt:lpstr>
      <vt:lpstr>Proses Hukum di MA</vt:lpstr>
      <vt:lpstr>PowerPoint Presentation</vt:lpstr>
      <vt:lpstr> PENYELESAIAN  SENGKETA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KPPU DAN HUKUM ACARA PERSAINGAN USAHA</dc:title>
  <dc:creator>ASUS</dc:creator>
  <cp:lastModifiedBy>ASUS</cp:lastModifiedBy>
  <cp:revision>3</cp:revision>
  <dcterms:created xsi:type="dcterms:W3CDTF">2019-12-27T07:32:54Z</dcterms:created>
  <dcterms:modified xsi:type="dcterms:W3CDTF">2019-12-27T07:47:09Z</dcterms:modified>
</cp:coreProperties>
</file>