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3174-0A6D-49AB-82D8-E9F35D35D99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5352-5859-44D4-B5A3-55B73C673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3174-0A6D-49AB-82D8-E9F35D35D99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5352-5859-44D4-B5A3-55B73C673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3174-0A6D-49AB-82D8-E9F35D35D99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5352-5859-44D4-B5A3-55B73C673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3174-0A6D-49AB-82D8-E9F35D35D99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5352-5859-44D4-B5A3-55B73C673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3174-0A6D-49AB-82D8-E9F35D35D99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5352-5859-44D4-B5A3-55B73C673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3174-0A6D-49AB-82D8-E9F35D35D99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5352-5859-44D4-B5A3-55B73C673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3174-0A6D-49AB-82D8-E9F35D35D99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5352-5859-44D4-B5A3-55B73C673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3174-0A6D-49AB-82D8-E9F35D35D99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5352-5859-44D4-B5A3-55B73C673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3174-0A6D-49AB-82D8-E9F35D35D99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5352-5859-44D4-B5A3-55B73C673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3174-0A6D-49AB-82D8-E9F35D35D99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5352-5859-44D4-B5A3-55B73C673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3174-0A6D-49AB-82D8-E9F35D35D99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5352-5859-44D4-B5A3-55B73C673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E3174-0A6D-49AB-82D8-E9F35D35D99A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95352-5859-44D4-B5A3-55B73C673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FFFF66"/>
          </a:solidFill>
        </p:spPr>
        <p:txBody>
          <a:bodyPr/>
          <a:lstStyle/>
          <a:p>
            <a:r>
              <a:rPr lang="en-US" b="1" dirty="0" err="1"/>
              <a:t>Perjanjian</a:t>
            </a:r>
            <a:r>
              <a:rPr lang="en-US" b="1" dirty="0"/>
              <a:t> yang </a:t>
            </a:r>
            <a:r>
              <a:rPr lang="en-US" b="1" dirty="0" err="1" smtClean="0"/>
              <a:t>Dilarang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materi</a:t>
            </a:r>
            <a:r>
              <a:rPr lang="en-US" b="1" dirty="0" smtClean="0"/>
              <a:t> </a:t>
            </a:r>
            <a:r>
              <a:rPr lang="en-US" b="1" dirty="0" err="1" smtClean="0"/>
              <a:t>ke</a:t>
            </a:r>
            <a:r>
              <a:rPr lang="en-US" b="1" smtClean="0"/>
              <a:t> </a:t>
            </a:r>
            <a:r>
              <a:rPr lang="en-US" b="1"/>
              <a:t>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en-US" b="1" dirty="0" smtClean="0"/>
              <a:t>1) </a:t>
            </a:r>
            <a:r>
              <a:rPr lang="en-US" b="1" dirty="0" err="1" smtClean="0"/>
              <a:t>Oligopoli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  <a:solidFill>
            <a:srgbClr val="FFC000"/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err="1" smtClean="0"/>
              <a:t>Pasal</a:t>
            </a:r>
            <a:r>
              <a:rPr lang="en-US" b="1" dirty="0" smtClean="0"/>
              <a:t> 4</a:t>
            </a:r>
          </a:p>
          <a:p>
            <a:pPr algn="just">
              <a:buNone/>
            </a:pPr>
            <a:r>
              <a:rPr lang="en-US" dirty="0" smtClean="0"/>
              <a:t>(1)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(2)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patut</a:t>
            </a:r>
            <a:r>
              <a:rPr lang="en-US" dirty="0" smtClean="0"/>
              <a:t> </a:t>
            </a:r>
            <a:r>
              <a:rPr lang="en-US" dirty="0" err="1" smtClean="0"/>
              <a:t>diduga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melakukanpenguasaan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,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pt-BR" dirty="0" smtClean="0"/>
              <a:t>dimaksud ayat (1), apabila 2 (dua) atau 3 (tiga) pelaku usaha atau kelompok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75% (</a:t>
            </a:r>
            <a:r>
              <a:rPr lang="en-US" dirty="0" err="1" smtClean="0"/>
              <a:t>tujuh</a:t>
            </a:r>
            <a:r>
              <a:rPr lang="en-US" dirty="0" smtClean="0"/>
              <a:t> </a:t>
            </a:r>
            <a:r>
              <a:rPr lang="en-US" dirty="0" err="1" smtClean="0"/>
              <a:t>puluh</a:t>
            </a:r>
            <a:r>
              <a:rPr lang="en-US" dirty="0" smtClean="0"/>
              <a:t> lima </a:t>
            </a:r>
            <a:r>
              <a:rPr lang="en-US" dirty="0" err="1" smtClean="0"/>
              <a:t>persen</a:t>
            </a:r>
            <a:r>
              <a:rPr lang="en-US" dirty="0" smtClean="0"/>
              <a:t>) </a:t>
            </a:r>
            <a:r>
              <a:rPr lang="en-US" dirty="0" err="1" smtClean="0"/>
              <a:t>pangsa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oligopoli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. </a:t>
            </a:r>
            <a:r>
              <a:rPr lang="en-US" dirty="0" err="1" smtClean="0"/>
              <a:t>Istilah</a:t>
            </a:r>
            <a:r>
              <a:rPr lang="en-US" dirty="0" smtClean="0"/>
              <a:t> oligopoly </a:t>
            </a:r>
            <a:r>
              <a:rPr lang="en-US" dirty="0" err="1" smtClean="0"/>
              <a:t>pertama</a:t>
            </a:r>
            <a:r>
              <a:rPr lang="en-US" dirty="0" smtClean="0"/>
              <a:t> kali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Sir Thomas Moore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karyanya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1916, </a:t>
            </a:r>
            <a:r>
              <a:rPr lang="en-US" dirty="0" err="1" smtClean="0"/>
              <a:t>yaitu</a:t>
            </a:r>
            <a:r>
              <a:rPr lang="en-US" dirty="0" smtClean="0"/>
              <a:t> “Utopia”</a:t>
            </a:r>
          </a:p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kompetisi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Sumber</a:t>
            </a:r>
            <a:r>
              <a:rPr lang="en-US" dirty="0" smtClean="0"/>
              <a:t> :</a:t>
            </a:r>
          </a:p>
          <a:p>
            <a:pPr algn="just"/>
            <a:r>
              <a:rPr lang="en-US" dirty="0" smtClean="0"/>
              <a:t>Carl Shapiro, “Theories of Oligopoly Behavior”, Handbook of Industrial Economics eds. R. </a:t>
            </a:r>
            <a:r>
              <a:rPr lang="en-US" dirty="0" err="1" smtClean="0"/>
              <a:t>Schmalensee</a:t>
            </a:r>
            <a:r>
              <a:rPr lang="en-US" dirty="0" smtClean="0"/>
              <a:t>, and R.D </a:t>
            </a:r>
            <a:r>
              <a:rPr lang="en-US" dirty="0" err="1" smtClean="0"/>
              <a:t>Willig</a:t>
            </a:r>
            <a:r>
              <a:rPr lang="en-US" dirty="0" smtClean="0"/>
              <a:t>, Vol. 2. (North-Holland, Amsterdam, 1989) p.303.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Karakteristik</a:t>
            </a:r>
            <a:r>
              <a:rPr lang="en-US" b="1" dirty="0" smtClean="0"/>
              <a:t> </a:t>
            </a:r>
            <a:r>
              <a:rPr lang="en-US" b="1" dirty="0" err="1" smtClean="0"/>
              <a:t>Pasar</a:t>
            </a:r>
            <a:r>
              <a:rPr lang="en-US" b="1" dirty="0" smtClean="0"/>
              <a:t> </a:t>
            </a:r>
            <a:r>
              <a:rPr lang="en-US" b="1" dirty="0" err="1" smtClean="0"/>
              <a:t>Oligopoli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1. </a:t>
            </a:r>
            <a:r>
              <a:rPr lang="en-US" b="1" dirty="0" err="1" smtClean="0"/>
              <a:t>Terdapat</a:t>
            </a:r>
            <a:r>
              <a:rPr lang="en-US" b="1" dirty="0" smtClean="0"/>
              <a:t> </a:t>
            </a:r>
            <a:r>
              <a:rPr lang="en-US" b="1" dirty="0" err="1" smtClean="0"/>
              <a:t>Beberapa</a:t>
            </a:r>
            <a:r>
              <a:rPr lang="en-US" b="1" dirty="0" smtClean="0"/>
              <a:t> </a:t>
            </a:r>
            <a:r>
              <a:rPr lang="en-US" b="1" dirty="0" err="1" smtClean="0"/>
              <a:t>Penjual</a:t>
            </a:r>
            <a:r>
              <a:rPr lang="en-US" b="1" dirty="0" smtClean="0"/>
              <a:t> (Few Sellers)</a:t>
            </a:r>
          </a:p>
          <a:p>
            <a:pPr>
              <a:buNone/>
            </a:pPr>
            <a:r>
              <a:rPr lang="en-US" b="1" dirty="0" smtClean="0"/>
              <a:t>2. </a:t>
            </a:r>
            <a:r>
              <a:rPr lang="en-US" b="1" dirty="0" err="1" smtClean="0"/>
              <a:t>Saling</a:t>
            </a:r>
            <a:r>
              <a:rPr lang="en-US" b="1" dirty="0" smtClean="0"/>
              <a:t> </a:t>
            </a:r>
            <a:r>
              <a:rPr lang="en-US" b="1" dirty="0" err="1" smtClean="0"/>
              <a:t>Ketergantungan</a:t>
            </a:r>
            <a:r>
              <a:rPr lang="en-US" b="1" dirty="0" smtClean="0"/>
              <a:t> (Interdependence)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sv-SE" dirty="0" smtClean="0"/>
              <a:t>Perlu ditekankan disini bahwa bentuk pasar oligopoli bukanlah merupakan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, </a:t>
            </a:r>
            <a:r>
              <a:rPr lang="en-US" dirty="0" err="1" smtClean="0"/>
              <a:t>oligopoli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Oligopoli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(few sellers). </a:t>
            </a:r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yang (</a:t>
            </a:r>
            <a:r>
              <a:rPr lang="en-US" dirty="0" err="1" smtClean="0"/>
              <a:t>cukup</a:t>
            </a:r>
            <a:r>
              <a:rPr lang="en-US" dirty="0" smtClean="0"/>
              <a:t>)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sv-SE" dirty="0" smtClean="0"/>
              <a:t>mempengaruhi harga pasar dan perilaku setiap perusahaan akan mempengaruhi </a:t>
            </a:r>
            <a:r>
              <a:rPr lang="fi-FI" dirty="0" smtClean="0"/>
              <a:t>perilaku perusahaan lainnya dalam pasar.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8839200" cy="5943600"/>
          </a:xfrm>
        </p:spPr>
        <p:txBody>
          <a:bodyPr>
            <a:normAutofit/>
          </a:bodyPr>
          <a:lstStyle/>
          <a:p>
            <a:r>
              <a:rPr lang="nn-NO" dirty="0" smtClean="0"/>
              <a:t>Pasal 4 Undang-undang No.5/1999 merupakan pasal yang ditafsirkan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Rule of Reason,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sv-SE" dirty="0" smtClean="0"/>
              <a:t>atau membuat perjanjian oligopoli selama tidak mengakibatkan terjadinya praktek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alasan-alasan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pembenar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FF00"/>
          </a:solidFill>
        </p:spPr>
        <p:txBody>
          <a:bodyPr>
            <a:normAutofit/>
          </a:bodyPr>
          <a:lstStyle/>
          <a:p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oligopoli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fi-FI" dirty="0" smtClean="0"/>
              <a:t>dalam oligopoli sangat mungkin terjadi perusahaan-perusahaan yang ada akan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,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sv-SE" dirty="0" smtClean="0"/>
              <a:t>barang dan jasa, yang kemudian dapat mempengaruhi perusahaan lainnya, baik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(existing firms) </a:t>
            </a:r>
            <a:r>
              <a:rPr lang="en-US" dirty="0" err="1" smtClean="0"/>
              <a:t>maupun</a:t>
            </a:r>
            <a:r>
              <a:rPr lang="en-US" dirty="0" smtClean="0"/>
              <a:t>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(potential firms).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839200" cy="6477000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kolusi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oligopoli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pt-BR" dirty="0" smtClean="0"/>
              <a:t>sengaja atau secara diam-diam tanpa adanya kesepakatan diantara para pelaku </a:t>
            </a:r>
            <a:r>
              <a:rPr lang="en-US" dirty="0" err="1" smtClean="0"/>
              <a:t>usaha</a:t>
            </a:r>
            <a:r>
              <a:rPr lang="en-US" dirty="0" smtClean="0"/>
              <a:t> (tacit collusion). </a:t>
            </a:r>
            <a:r>
              <a:rPr lang="en-US" dirty="0" err="1" smtClean="0"/>
              <a:t>Kolusi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diam-diam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sv-SE" dirty="0" smtClean="0"/>
              <a:t>”meeting of mind” diantara para pelaku usaha untuk kebaikan mereka bersama untuk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. </a:t>
            </a:r>
            <a:r>
              <a:rPr lang="en-US" dirty="0" err="1" smtClean="0"/>
              <a:t>Kolusis</a:t>
            </a:r>
            <a:r>
              <a:rPr lang="en-US" dirty="0" smtClean="0"/>
              <a:t> yang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disejajarkan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kolusi</a:t>
            </a:r>
            <a:r>
              <a:rPr lang="en-US" dirty="0" smtClean="0"/>
              <a:t> </a:t>
            </a:r>
            <a:r>
              <a:rPr lang="en-US" dirty="0" err="1" smtClean="0"/>
              <a:t>karenanya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Usaha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FF00"/>
          </a:solidFill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oligopoli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terbentuk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yang </a:t>
            </a:r>
            <a:r>
              <a:rPr lang="en-US" dirty="0" err="1" smtClean="0"/>
              <a:t>membutuhkan</a:t>
            </a:r>
            <a:r>
              <a:rPr lang="en-US" dirty="0" smtClean="0"/>
              <a:t> capital intensive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keahlian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mobil</a:t>
            </a:r>
            <a:r>
              <a:rPr lang="en-US" dirty="0" smtClean="0"/>
              <a:t>, semen, </a:t>
            </a:r>
            <a:r>
              <a:rPr lang="en-US" dirty="0" err="1" smtClean="0"/>
              <a:t>kertas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produksinya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tercapai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efesiensi</a:t>
            </a:r>
            <a:r>
              <a:rPr lang="en-US" dirty="0" smtClean="0"/>
              <a:t> (</a:t>
            </a:r>
            <a:r>
              <a:rPr lang="en-US" dirty="0" err="1" smtClean="0"/>
              <a:t>biaya</a:t>
            </a:r>
            <a:r>
              <a:rPr lang="en-US" dirty="0" smtClean="0"/>
              <a:t> rata-rata minimum)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oligopoli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alasan-alasan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yang </a:t>
            </a:r>
            <a:r>
              <a:rPr lang="en-US" dirty="0" err="1" smtClean="0"/>
              <a:t>begitu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4 </a:t>
            </a:r>
            <a:r>
              <a:rPr lang="en-US" dirty="0" err="1" smtClean="0"/>
              <a:t>Undang-undang</a:t>
            </a:r>
            <a:r>
              <a:rPr lang="en-US" dirty="0" smtClean="0"/>
              <a:t> No.5/1999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oligopoli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Rule of Reason, agar </a:t>
            </a:r>
            <a:r>
              <a:rPr lang="en-US" dirty="0" err="1" smtClean="0"/>
              <a:t>penegak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menegakan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Usaha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oligopoli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alamiah</a:t>
            </a:r>
            <a:r>
              <a:rPr lang="en-US" dirty="0" smtClean="0"/>
              <a:t> (</a:t>
            </a:r>
            <a:r>
              <a:rPr lang="en-US" dirty="0" err="1" smtClean="0"/>
              <a:t>industri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capital intensive</a:t>
            </a:r>
            <a:r>
              <a:rPr lang="sv-SE" dirty="0" smtClean="0"/>
              <a:t>yang tinggi), atau mempunyai alasan-alasan yang dapat diterima, ataukah perjanjian </a:t>
            </a:r>
            <a:r>
              <a:rPr lang="en-US" dirty="0" err="1" smtClean="0"/>
              <a:t>oligopoli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sekedar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membatasi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belaka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5-6 UU NO.5 THN 1999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Bagian</a:t>
            </a:r>
            <a:r>
              <a:rPr lang="en-US" b="1" dirty="0" smtClean="0"/>
              <a:t> </a:t>
            </a:r>
            <a:r>
              <a:rPr lang="en-US" b="1" dirty="0" err="1" smtClean="0"/>
              <a:t>Kedua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Penetapan</a:t>
            </a:r>
            <a:r>
              <a:rPr lang="en-US" b="1" dirty="0" smtClean="0"/>
              <a:t> </a:t>
            </a:r>
            <a:r>
              <a:rPr lang="en-US" b="1" dirty="0" err="1" smtClean="0"/>
              <a:t>Harga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Pasal</a:t>
            </a:r>
            <a:r>
              <a:rPr lang="en-US" b="1" dirty="0" smtClean="0"/>
              <a:t>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(</a:t>
            </a:r>
            <a:r>
              <a:rPr lang="en-US" dirty="0"/>
              <a:t>1)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 smtClean="0"/>
              <a:t>pesaingnya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bersangkutan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(2)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patungan</a:t>
            </a:r>
            <a:r>
              <a:rPr lang="en-US" dirty="0"/>
              <a:t>; </a:t>
            </a:r>
            <a:r>
              <a:rPr lang="en-US" dirty="0" err="1"/>
              <a:t>atau</a:t>
            </a:r>
            <a:endParaRPr lang="en-US" dirty="0"/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yang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764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3200" b="1" dirty="0" err="1"/>
              <a:t>Pada</a:t>
            </a:r>
            <a:r>
              <a:rPr lang="en-US" sz="3200" b="1" dirty="0"/>
              <a:t> </a:t>
            </a:r>
            <a:r>
              <a:rPr lang="en-US" sz="3200" b="1" dirty="0" err="1"/>
              <a:t>bagian</a:t>
            </a:r>
            <a:r>
              <a:rPr lang="en-US" sz="3200" b="1" dirty="0"/>
              <a:t> </a:t>
            </a:r>
            <a:r>
              <a:rPr lang="en-US" sz="3200" b="1" dirty="0" err="1"/>
              <a:t>ini</a:t>
            </a:r>
            <a:r>
              <a:rPr lang="en-US" sz="3200" b="1" dirty="0"/>
              <a:t> </a:t>
            </a:r>
            <a:r>
              <a:rPr lang="en-US" sz="3200" b="1" dirty="0" err="1"/>
              <a:t>secara</a:t>
            </a:r>
            <a:r>
              <a:rPr lang="en-US" sz="3200" b="1" dirty="0"/>
              <a:t> </a:t>
            </a:r>
            <a:r>
              <a:rPr lang="en-US" sz="3200" b="1" dirty="0" err="1"/>
              <a:t>khusus</a:t>
            </a:r>
            <a:r>
              <a:rPr lang="en-US" sz="3200" b="1" dirty="0"/>
              <a:t> </a:t>
            </a:r>
            <a:r>
              <a:rPr lang="en-US" sz="3200" b="1" dirty="0" err="1"/>
              <a:t>akan</a:t>
            </a:r>
            <a:r>
              <a:rPr lang="en-US" sz="3200" b="1" dirty="0"/>
              <a:t> </a:t>
            </a:r>
            <a:r>
              <a:rPr lang="en-US" sz="3200" b="1" dirty="0" err="1"/>
              <a:t>dibahas</a:t>
            </a:r>
            <a:r>
              <a:rPr lang="en-US" sz="3200" b="1" dirty="0"/>
              <a:t> </a:t>
            </a:r>
            <a:r>
              <a:rPr lang="en-US" sz="3200" b="1" dirty="0" err="1"/>
              <a:t>mengenai</a:t>
            </a:r>
            <a:r>
              <a:rPr lang="en-US" sz="3200" b="1" dirty="0"/>
              <a:t> </a:t>
            </a:r>
            <a:r>
              <a:rPr lang="en-US" sz="3200" b="1" dirty="0" err="1"/>
              <a:t>pengaturan</a:t>
            </a:r>
            <a:r>
              <a:rPr lang="en-US" sz="3200" b="1" dirty="0"/>
              <a:t> </a:t>
            </a:r>
            <a:r>
              <a:rPr lang="en-US" sz="3200" b="1" dirty="0" err="1"/>
              <a:t>perjanjian</a:t>
            </a:r>
            <a:r>
              <a:rPr lang="en-US" sz="3200" b="1" dirty="0"/>
              <a:t> </a:t>
            </a:r>
            <a:r>
              <a:rPr lang="en-US" sz="3200" b="1" dirty="0" smtClean="0"/>
              <a:t>yang </a:t>
            </a:r>
            <a:r>
              <a:rPr lang="en-US" sz="3200" b="1" dirty="0" err="1" smtClean="0"/>
              <a:t>dilarang</a:t>
            </a:r>
            <a:r>
              <a:rPr lang="en-US" sz="3200" b="1" dirty="0" smtClean="0"/>
              <a:t> </a:t>
            </a:r>
            <a:r>
              <a:rPr lang="en-US" sz="3200" b="1" dirty="0" err="1"/>
              <a:t>menurut</a:t>
            </a:r>
            <a:r>
              <a:rPr lang="en-US" sz="3200" b="1" dirty="0"/>
              <a:t> </a:t>
            </a:r>
            <a:r>
              <a:rPr lang="en-US" sz="3200" b="1" dirty="0" err="1"/>
              <a:t>Pasal</a:t>
            </a:r>
            <a:r>
              <a:rPr lang="en-US" sz="3200" b="1" dirty="0"/>
              <a:t> 1 </a:t>
            </a:r>
            <a:r>
              <a:rPr lang="en-US" sz="3200" b="1" dirty="0" err="1" smtClean="0"/>
              <a:t>angka</a:t>
            </a:r>
            <a:r>
              <a:rPr lang="en-US" sz="3200" b="1" dirty="0" smtClean="0"/>
              <a:t> </a:t>
            </a:r>
            <a:r>
              <a:rPr lang="en-US" sz="3200" b="1" dirty="0"/>
              <a:t>(7) </a:t>
            </a:r>
            <a:r>
              <a:rPr lang="en-US" sz="3200" b="1" dirty="0" err="1"/>
              <a:t>Undang-undang</a:t>
            </a:r>
            <a:r>
              <a:rPr lang="en-US" sz="3200" b="1" dirty="0"/>
              <a:t> No.5/1999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51054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/>
              <a:t>: “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mengikatkan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lain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apapun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/>
              <a:t>.” </a:t>
            </a:r>
            <a:endParaRPr lang="en-US" dirty="0" smtClean="0"/>
          </a:p>
          <a:p>
            <a:pPr algn="just"/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1313 </a:t>
            </a:r>
            <a:r>
              <a:rPr lang="en-US" dirty="0" err="1"/>
              <a:t>Kitab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 smtClean="0"/>
              <a:t>Perdata</a:t>
            </a:r>
            <a:r>
              <a:rPr lang="en-US" dirty="0" smtClean="0"/>
              <a:t>,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: “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1 (</a:t>
            </a:r>
            <a:r>
              <a:rPr lang="en-US" dirty="0" err="1"/>
              <a:t>satu</a:t>
            </a:r>
            <a:r>
              <a:rPr lang="en-US" dirty="0"/>
              <a:t>)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mengikatkan</a:t>
            </a:r>
            <a:r>
              <a:rPr lang="en-US" dirty="0" smtClean="0"/>
              <a:t> </a:t>
            </a:r>
            <a:r>
              <a:rPr lang="en-US" dirty="0" err="1"/>
              <a:t>dirinya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1 (</a:t>
            </a:r>
            <a:r>
              <a:rPr lang="en-US" dirty="0" err="1"/>
              <a:t>satu</a:t>
            </a:r>
            <a:r>
              <a:rPr lang="en-US" dirty="0"/>
              <a:t>) </a:t>
            </a:r>
            <a:r>
              <a:rPr lang="en-US" dirty="0" err="1"/>
              <a:t>orang</a:t>
            </a:r>
            <a:r>
              <a:rPr lang="en-US" dirty="0"/>
              <a:t> lain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382000" cy="548640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rumusnya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dirumuskan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per se illegal,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penegak</a:t>
            </a:r>
            <a:r>
              <a:rPr lang="en-US" dirty="0"/>
              <a:t> </a:t>
            </a:r>
            <a:r>
              <a:rPr lang="en-US" dirty="0" err="1" smtClean="0"/>
              <a:t>hukum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fi-FI" dirty="0" smtClean="0"/>
              <a:t>perjanjian </a:t>
            </a:r>
            <a:r>
              <a:rPr lang="fi-FI" dirty="0"/>
              <a:t>penetapan harga tanpa harus mencari alasan-alasan mereka </a:t>
            </a:r>
            <a:r>
              <a:rPr lang="fi-FI" dirty="0" smtClean="0"/>
              <a:t>melakukan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membuktikan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8839200" cy="62484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Pasal</a:t>
            </a:r>
            <a:r>
              <a:rPr lang="en-US" dirty="0" smtClean="0"/>
              <a:t> 5 </a:t>
            </a:r>
            <a:r>
              <a:rPr lang="en-US" dirty="0" err="1" smtClean="0"/>
              <a:t>ayat</a:t>
            </a:r>
            <a:r>
              <a:rPr lang="en-US" dirty="0" smtClean="0"/>
              <a:t> (1) </a:t>
            </a:r>
            <a:r>
              <a:rPr lang="en-US" dirty="0" err="1" smtClean="0"/>
              <a:t>Undang-undang</a:t>
            </a:r>
            <a:r>
              <a:rPr lang="en-US" dirty="0" smtClean="0"/>
              <a:t> No.5/1999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sv-SE" dirty="0" smtClean="0"/>
              <a:t>mengenai seperti apa penetapan harga yang dimaksudkan oleh undang-undang,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maksimum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minimum?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syarat-syarat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yang lain? </a:t>
            </a:r>
            <a:r>
              <a:rPr lang="en-US" dirty="0" err="1" smtClean="0"/>
              <a:t>Karena</a:t>
            </a:r>
            <a:r>
              <a:rPr lang="en-US" dirty="0" smtClean="0"/>
              <a:t> yang </a:t>
            </a:r>
            <a:r>
              <a:rPr lang="en-US" dirty="0" err="1" smtClean="0"/>
              <a:t>biasanya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sv-SE" dirty="0" smtClean="0"/>
              <a:t>permasalahan dalam praktek usaha sehari-hari adalah penetapan harga minimum.</a:t>
            </a:r>
          </a:p>
          <a:p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maksimum</a:t>
            </a:r>
            <a:r>
              <a:rPr lang="en-US" dirty="0" smtClean="0"/>
              <a:t>, yang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tujuannya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8839200" cy="6553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5 </a:t>
            </a:r>
            <a:r>
              <a:rPr lang="en-US" dirty="0" err="1" smtClean="0"/>
              <a:t>ayat</a:t>
            </a:r>
            <a:r>
              <a:rPr lang="en-US" dirty="0" smtClean="0"/>
              <a:t> (2) </a:t>
            </a:r>
            <a:r>
              <a:rPr lang="en-US" dirty="0" err="1" smtClean="0"/>
              <a:t>Undang-undang</a:t>
            </a:r>
            <a:r>
              <a:rPr lang="en-US" dirty="0" smtClean="0"/>
              <a:t> No.5/1999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i="1" dirty="0" smtClean="0"/>
              <a:t>price fixing agreement </a:t>
            </a:r>
            <a:r>
              <a:rPr lang="en-US" i="1" dirty="0" err="1" smtClean="0"/>
              <a:t>dilarang</a:t>
            </a:r>
            <a:r>
              <a:rPr lang="en-US" i="1" dirty="0" smtClean="0"/>
              <a:t>,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i="1" dirty="0" err="1" smtClean="0"/>
              <a:t>suatu</a:t>
            </a:r>
            <a:r>
              <a:rPr lang="en-US" i="1" dirty="0" smtClean="0"/>
              <a:t> </a:t>
            </a:r>
            <a:r>
              <a:rPr lang="en-US" i="1" dirty="0" err="1" smtClean="0"/>
              <a:t>perjanjian</a:t>
            </a:r>
            <a:r>
              <a:rPr lang="en-US" i="1" dirty="0" smtClean="0"/>
              <a:t> price fixing yang </a:t>
            </a:r>
            <a:r>
              <a:rPr lang="en-US" i="1" dirty="0" err="1" smtClean="0"/>
              <a:t>dibuat</a:t>
            </a:r>
            <a:r>
              <a:rPr lang="en-US" i="1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patungan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yang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, </a:t>
            </a:r>
            <a:r>
              <a:rPr lang="en-US" i="1" dirty="0" smtClean="0"/>
              <a:t>price fixing </a:t>
            </a:r>
            <a:r>
              <a:rPr lang="en-US" i="1" dirty="0" err="1" smtClean="0"/>
              <a:t>tidak</a:t>
            </a:r>
            <a:r>
              <a:rPr lang="en-US" i="1" dirty="0" smtClean="0"/>
              <a:t> </a:t>
            </a:r>
            <a:r>
              <a:rPr lang="en-US" i="1" dirty="0" err="1" smtClean="0"/>
              <a:t>dilarang</a:t>
            </a:r>
            <a:r>
              <a:rPr lang="en-US" i="1" dirty="0" smtClean="0"/>
              <a:t>.</a:t>
            </a:r>
          </a:p>
          <a:p>
            <a:pPr algn="just"/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pengecualian</a:t>
            </a:r>
            <a:r>
              <a:rPr lang="en-US" dirty="0" smtClean="0"/>
              <a:t> </a:t>
            </a:r>
            <a:r>
              <a:rPr lang="en-US" dirty="0" err="1" smtClean="0"/>
              <a:t>pemberlakuan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yang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mengecualikan</a:t>
            </a:r>
            <a:r>
              <a:rPr lang="en-US" dirty="0" smtClean="0"/>
              <a:t> </a:t>
            </a:r>
            <a:r>
              <a:rPr lang="en-US" dirty="0" err="1" smtClean="0"/>
              <a:t>pemberlakuan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yang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permsalahan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pengecualian</a:t>
            </a:r>
            <a:r>
              <a:rPr lang="en-US" dirty="0" smtClean="0"/>
              <a:t> </a:t>
            </a:r>
            <a:r>
              <a:rPr lang="en-US" dirty="0" err="1" smtClean="0"/>
              <a:t>pemberlakuan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patungan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i="1" dirty="0" smtClean="0"/>
              <a:t>price fixing </a:t>
            </a:r>
            <a:r>
              <a:rPr lang="en-US" i="1" dirty="0" err="1" smtClean="0"/>
              <a:t>di</a:t>
            </a:r>
            <a:r>
              <a:rPr lang="en-US" i="1" dirty="0" smtClean="0"/>
              <a:t> 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n-US" i="1" dirty="0" err="1" smtClean="0"/>
              <a:t>Pasal</a:t>
            </a:r>
            <a:r>
              <a:rPr lang="en-US" i="1" dirty="0" smtClean="0"/>
              <a:t> 5 </a:t>
            </a:r>
            <a:r>
              <a:rPr lang="en-US" i="1" dirty="0" err="1" smtClean="0"/>
              <a:t>ayat</a:t>
            </a:r>
            <a:r>
              <a:rPr lang="en-US" i="1" dirty="0" smtClean="0"/>
              <a:t> (1) UU No.5/1999 yang </a:t>
            </a:r>
            <a:r>
              <a:rPr lang="en-US" dirty="0" err="1" smtClean="0"/>
              <a:t>dirumuskan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i="1" dirty="0" smtClean="0"/>
              <a:t>Per se </a:t>
            </a:r>
            <a:r>
              <a:rPr lang="en-US" i="1" dirty="0" err="1" smtClean="0"/>
              <a:t>dapat</a:t>
            </a:r>
            <a:r>
              <a:rPr lang="en-US" i="1" dirty="0" smtClean="0"/>
              <a:t> </a:t>
            </a:r>
            <a:r>
              <a:rPr lang="en-US" i="1" dirty="0" err="1" smtClean="0"/>
              <a:t>dikatakan</a:t>
            </a:r>
            <a:r>
              <a:rPr lang="en-US" i="1" dirty="0" smtClean="0"/>
              <a:t> </a:t>
            </a:r>
            <a:r>
              <a:rPr lang="en-US" i="1" dirty="0" err="1" smtClean="0"/>
              <a:t>sudah</a:t>
            </a:r>
            <a:r>
              <a:rPr lang="en-US" i="1" dirty="0" smtClean="0"/>
              <a:t> </a:t>
            </a:r>
            <a:r>
              <a:rPr lang="en-US" i="1" dirty="0" err="1" smtClean="0"/>
              <a:t>tepat</a:t>
            </a:r>
            <a:r>
              <a:rPr lang="en-US" i="1" dirty="0" smtClean="0"/>
              <a:t>, </a:t>
            </a:r>
            <a:r>
              <a:rPr lang="en-US" i="1" dirty="0" err="1" smtClean="0"/>
              <a:t>karena</a:t>
            </a:r>
            <a:r>
              <a:rPr lang="en-US" i="1" dirty="0" smtClean="0"/>
              <a:t> </a:t>
            </a:r>
            <a:r>
              <a:rPr lang="en-US" i="1" dirty="0" err="1" smtClean="0"/>
              <a:t>memang</a:t>
            </a:r>
            <a:r>
              <a:rPr lang="en-US" i="1" dirty="0" smtClean="0"/>
              <a:t> </a:t>
            </a:r>
            <a:r>
              <a:rPr lang="en-US" i="1" dirty="0" err="1" smtClean="0"/>
              <a:t>hampir</a:t>
            </a:r>
            <a:r>
              <a:rPr lang="en-US" i="1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Usaha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i="1" dirty="0" smtClean="0"/>
              <a:t>price fixing </a:t>
            </a:r>
            <a:r>
              <a:rPr lang="en-US" i="1" dirty="0" err="1" smtClean="0"/>
              <a:t>secara</a:t>
            </a:r>
            <a:r>
              <a:rPr lang="en-US" i="1" dirty="0" smtClean="0"/>
              <a:t> Per se, </a:t>
            </a:r>
            <a:r>
              <a:rPr lang="en-US" i="1" dirty="0" err="1" smtClean="0"/>
              <a:t>namun</a:t>
            </a:r>
            <a:r>
              <a:rPr lang="en-US" i="1" dirty="0" smtClean="0"/>
              <a:t> </a:t>
            </a:r>
            <a:r>
              <a:rPr lang="en-US" i="1" dirty="0" err="1" smtClean="0"/>
              <a:t>walaupun</a:t>
            </a:r>
            <a:r>
              <a:rPr lang="en-US" i="1" dirty="0" smtClean="0"/>
              <a:t> </a:t>
            </a:r>
            <a:r>
              <a:rPr lang="en-US" i="1" dirty="0" err="1" smtClean="0"/>
              <a:t>begitu</a:t>
            </a:r>
            <a:r>
              <a:rPr lang="en-US" i="1" dirty="0" smtClean="0"/>
              <a:t> </a:t>
            </a:r>
            <a:r>
              <a:rPr lang="en-US" i="1" dirty="0" err="1" smtClean="0"/>
              <a:t>terkadang</a:t>
            </a:r>
            <a:r>
              <a:rPr lang="en-US" i="1" dirty="0" smtClean="0"/>
              <a:t> hakim 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pun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i="1" dirty="0" smtClean="0"/>
              <a:t>rule of reason.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r>
              <a:rPr lang="fi-FI" dirty="0" smtClean="0"/>
              <a:t>Apabila kita lihat perumusan Pasal 5 ini, maka ketentuan dalam pasal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ditafsirkan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per se illegal.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terbukti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otomatis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,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alasan-alasan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r>
              <a:rPr lang="en-US" dirty="0" err="1" smtClean="0"/>
              <a:t>Putusan</a:t>
            </a:r>
            <a:r>
              <a:rPr lang="en-US" dirty="0" smtClean="0"/>
              <a:t> KPPU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jelas-jelas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terbukti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81200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/>
              <a:t>Pasal</a:t>
            </a:r>
            <a:r>
              <a:rPr lang="en-US" sz="3200" b="1" dirty="0" smtClean="0"/>
              <a:t> 6 </a:t>
            </a:r>
            <a:r>
              <a:rPr lang="en-US" sz="3200" b="1" dirty="0" err="1" smtClean="0"/>
              <a:t>Undang-Undang</a:t>
            </a:r>
            <a:r>
              <a:rPr lang="en-US" sz="3200" b="1" dirty="0" smtClean="0"/>
              <a:t> No.5/1999 </a:t>
            </a:r>
            <a:r>
              <a:rPr lang="en-US" sz="3200" b="1" dirty="0" err="1" smtClean="0"/>
              <a:t>melarang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setiap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perjanjian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diskriminasi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harga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tanpa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memperhatikan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tingkatan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ada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diskriminasi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harga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dimana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bunyi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dari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pasal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tersebut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antara</a:t>
            </a:r>
            <a:r>
              <a:rPr lang="en-US" sz="3200" b="1" dirty="0" smtClean="0"/>
              <a:t> lain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/>
              <a:t>Pasal</a:t>
            </a:r>
            <a:r>
              <a:rPr lang="en-US" b="1" dirty="0"/>
              <a:t> 6</a:t>
            </a:r>
          </a:p>
          <a:p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yang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pembeli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membayar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pembeli</a:t>
            </a:r>
            <a:r>
              <a:rPr lang="en-US" dirty="0"/>
              <a:t> 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8839200" cy="65532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yang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disebutkan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6 </a:t>
            </a:r>
            <a:r>
              <a:rPr lang="en-US" dirty="0" err="1" smtClean="0"/>
              <a:t>Undang-undang</a:t>
            </a:r>
            <a:r>
              <a:rPr lang="en-US" dirty="0" smtClean="0"/>
              <a:t> No.5/1999 </a:t>
            </a:r>
            <a:r>
              <a:rPr lang="sv-SE" dirty="0" smtClean="0"/>
              <a:t>dapat menyebabkan pembeli tertentu (dimana pembeli tersebut merupakan pelaku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) yang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mahal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lain (yang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) yang </a:t>
            </a:r>
            <a:r>
              <a:rPr lang="en-US" dirty="0" err="1" smtClean="0"/>
              <a:t>sama-sama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yang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diskrimisasi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tersingkir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Memasukkannya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dicarikan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argumentasinya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pun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jarang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sepihak</a:t>
            </a:r>
            <a:endParaRPr lang="en-US" dirty="0" smtClean="0"/>
          </a:p>
          <a:p>
            <a:r>
              <a:rPr lang="sv-SE" dirty="0" smtClean="0"/>
              <a:t>dari seorang pelaku usaha (penjual), dan sangat jarang dilakukan berdasarkan atau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.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kendala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penegak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menegakkan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.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dimasukan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yang </a:t>
            </a:r>
            <a:r>
              <a:rPr lang="en-US" dirty="0" err="1" smtClean="0"/>
              <a:t>dilarang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6 </a:t>
            </a:r>
            <a:r>
              <a:rPr lang="en-US" dirty="0" err="1" smtClean="0"/>
              <a:t>Undang-Undang</a:t>
            </a:r>
            <a:r>
              <a:rPr lang="en-US" dirty="0" smtClean="0"/>
              <a:t> No.5/1999, </a:t>
            </a:r>
            <a:r>
              <a:rPr lang="en-US" dirty="0" err="1" smtClean="0"/>
              <a:t>ketentuan</a:t>
            </a:r>
            <a:r>
              <a:rPr lang="en-US" dirty="0" smtClean="0"/>
              <a:t> yang 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i="1" dirty="0" smtClean="0"/>
              <a:t>Per Se, </a:t>
            </a:r>
            <a:r>
              <a:rPr lang="en-US" i="1" dirty="0" err="1" smtClean="0"/>
              <a:t>sehingga</a:t>
            </a:r>
            <a:r>
              <a:rPr lang="en-US" i="1" dirty="0" smtClean="0"/>
              <a:t> </a:t>
            </a:r>
            <a:r>
              <a:rPr lang="en-US" i="1" dirty="0" err="1" smtClean="0"/>
              <a:t>berakibat</a:t>
            </a:r>
            <a:r>
              <a:rPr lang="en-US" i="1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yang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6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dijatuhi</a:t>
            </a:r>
            <a:r>
              <a:rPr lang="en-US" dirty="0" smtClean="0"/>
              <a:t>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penegak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, </a:t>
            </a:r>
            <a:r>
              <a:rPr lang="en-US" dirty="0" err="1" smtClean="0"/>
              <a:t>Pasal</a:t>
            </a:r>
            <a:r>
              <a:rPr lang="en-US" dirty="0" smtClean="0"/>
              <a:t> 6 UU No.5/1999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dibuktikan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,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dimungkinkan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volume </a:t>
            </a:r>
            <a:r>
              <a:rPr lang="en-US" dirty="0" err="1" smtClean="0"/>
              <a:t>pembelian</a:t>
            </a:r>
            <a:r>
              <a:rPr lang="en-US" dirty="0" smtClean="0"/>
              <a:t>, </a:t>
            </a:r>
            <a:r>
              <a:rPr lang="en-US" dirty="0" err="1" smtClean="0"/>
              <a:t>waktu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penjual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Dan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jelaskan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,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ataukah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?.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dijual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berbeda-beda</a:t>
            </a:r>
            <a:r>
              <a:rPr lang="en-US" dirty="0" smtClean="0"/>
              <a:t>.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,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sv-SE" dirty="0" smtClean="0"/>
              <a:t>satu pembeli dengan pembeli lainnya. Namun demikian, dapat terjadi bahwa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fi-FI" dirty="0" smtClean="0"/>
              <a:t>karena kebutuhan persaingan lainnya seperti biaya iklan dan lain-lain.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8839200" cy="6019800"/>
          </a:xfrm>
        </p:spPr>
        <p:txBody>
          <a:bodyPr>
            <a:normAutofit/>
          </a:bodyPr>
          <a:lstStyle/>
          <a:p>
            <a:r>
              <a:rPr lang="fi-FI" dirty="0" smtClean="0"/>
              <a:t>Pasal 1233 KUH Perdata dikatakan bahwa suatu perikatan </a:t>
            </a:r>
            <a:r>
              <a:rPr lang="en-US" dirty="0" err="1" smtClean="0"/>
              <a:t>ada</a:t>
            </a:r>
            <a:r>
              <a:rPr lang="en-US" dirty="0" smtClean="0"/>
              <a:t> yang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yang </a:t>
            </a:r>
            <a:r>
              <a:rPr lang="en-US" dirty="0" err="1" smtClean="0"/>
              <a:t>dilahirkan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perikatan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1234 KUH </a:t>
            </a:r>
            <a:r>
              <a:rPr lang="en-US" dirty="0" err="1" smtClean="0"/>
              <a:t>Perdata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3 </a:t>
            </a:r>
            <a:r>
              <a:rPr lang="en-US" dirty="0" err="1" smtClean="0"/>
              <a:t>macam</a:t>
            </a:r>
            <a:r>
              <a:rPr lang="en-US" dirty="0" smtClean="0"/>
              <a:t>.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. </a:t>
            </a:r>
            <a:r>
              <a:rPr lang="en-US" dirty="0" err="1" smtClean="0"/>
              <a:t>Kedua</a:t>
            </a:r>
            <a:r>
              <a:rPr lang="en-US" dirty="0" smtClean="0"/>
              <a:t>,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berbuat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berbuat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1) Para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haruslah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“primary line” injury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produsen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grosir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pesaingnya</a:t>
            </a:r>
            <a:r>
              <a:rPr lang="en-US" dirty="0" smtClean="0"/>
              <a:t>. </a:t>
            </a:r>
            <a:r>
              <a:rPr lang="en-US" dirty="0" err="1" smtClean="0"/>
              <a:t>Begitu</a:t>
            </a:r>
            <a:r>
              <a:rPr lang="en-US" dirty="0" smtClean="0"/>
              <a:t> pula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pula </a:t>
            </a:r>
            <a:r>
              <a:rPr lang="en-US" dirty="0" err="1" smtClean="0"/>
              <a:t>merugikan</a:t>
            </a:r>
            <a:r>
              <a:rPr lang="en-US" dirty="0" smtClean="0"/>
              <a:t> “secondary line”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produsen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grosir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retail yang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perlakuan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grosir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retail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disenangi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berkompetisi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grosir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retail yang </a:t>
            </a:r>
            <a:r>
              <a:rPr lang="en-US" dirty="0" err="1" smtClean="0"/>
              <a:t>disenangi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2)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lagsung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diskon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cash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diskon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3)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.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paling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4)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kualitasnya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5)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substansial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, 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yang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pt-BR" dirty="0" smtClean="0"/>
              <a:t>monopoli pada suatu aktifitas perdagangan.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6019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lihat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nampaknya</a:t>
            </a:r>
            <a:r>
              <a:rPr lang="en-US" dirty="0" smtClean="0"/>
              <a:t> </a:t>
            </a:r>
            <a:r>
              <a:rPr lang="en-US" dirty="0" err="1" smtClean="0"/>
              <a:t>pembuat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pembelinya</a:t>
            </a:r>
            <a:r>
              <a:rPr lang="en-US" dirty="0" smtClean="0"/>
              <a:t>,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perseorangan</a:t>
            </a:r>
            <a:r>
              <a:rPr lang="en-US" dirty="0" smtClean="0"/>
              <a:t> </a:t>
            </a:r>
            <a:r>
              <a:rPr lang="en-US" dirty="0" err="1" smtClean="0"/>
              <a:t>ataukah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hemat</a:t>
            </a:r>
            <a:r>
              <a:rPr lang="en-US" dirty="0" smtClean="0"/>
              <a:t> </a:t>
            </a:r>
            <a:r>
              <a:rPr lang="en-US" dirty="0" err="1" smtClean="0"/>
              <a:t>penulis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yang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disini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sv-SE" dirty="0" smtClean="0"/>
              <a:t>pengaruhnya terhadap persaingan usaha, maka yang dimaksudkan pembeli disini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6 </a:t>
            </a:r>
            <a:r>
              <a:rPr lang="en-US" dirty="0" err="1" smtClean="0"/>
              <a:t>Undang-undang</a:t>
            </a:r>
            <a:r>
              <a:rPr lang="en-US" dirty="0" smtClean="0"/>
              <a:t> No.5/1999,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(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)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mahal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lain (yang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) yang </a:t>
            </a:r>
            <a:r>
              <a:rPr lang="en-US" dirty="0" err="1" smtClean="0"/>
              <a:t>sama-sama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yang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tersingkir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kalah</a:t>
            </a:r>
            <a:r>
              <a:rPr lang="en-US" dirty="0" smtClean="0"/>
              <a:t> </a:t>
            </a:r>
            <a:r>
              <a:rPr lang="en-US" dirty="0" err="1" smtClean="0"/>
              <a:t>bersaing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dijelaskan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4, 5, 6 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yang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.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yang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diputus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KPPU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oligopoli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No. 10/KPPU-L/2005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Sumatera Utara.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/>
              <a:t>1. </a:t>
            </a:r>
            <a:r>
              <a:rPr lang="en-US" sz="2800" dirty="0" err="1" smtClean="0"/>
              <a:t>Terlapor</a:t>
            </a:r>
            <a:r>
              <a:rPr lang="en-US" sz="2800" dirty="0" smtClean="0"/>
              <a:t> I, Perseroan </a:t>
            </a:r>
            <a:r>
              <a:rPr lang="en-US" sz="2800" dirty="0" err="1" smtClean="0"/>
              <a:t>Terbatas</a:t>
            </a:r>
            <a:r>
              <a:rPr lang="en-US" sz="2800" dirty="0" smtClean="0"/>
              <a:t> </a:t>
            </a:r>
            <a:r>
              <a:rPr lang="en-US" sz="2800" dirty="0" err="1" smtClean="0"/>
              <a:t>Garam</a:t>
            </a:r>
            <a:r>
              <a:rPr lang="en-US" sz="2800" dirty="0" smtClean="0"/>
              <a:t> (</a:t>
            </a:r>
            <a:r>
              <a:rPr lang="en-US" sz="2800" dirty="0" err="1" smtClean="0"/>
              <a:t>Persero</a:t>
            </a:r>
            <a:r>
              <a:rPr lang="en-US" sz="2800" dirty="0" smtClean="0"/>
              <a:t>) (</a:t>
            </a:r>
            <a:r>
              <a:rPr lang="en-US" sz="2800" b="1" dirty="0" smtClean="0"/>
              <a:t>PT </a:t>
            </a:r>
            <a:r>
              <a:rPr lang="en-US" sz="2800" b="1" dirty="0" err="1" smtClean="0"/>
              <a:t>Garam</a:t>
            </a:r>
            <a:r>
              <a:rPr lang="en-US" sz="2800" b="1" dirty="0" smtClean="0"/>
              <a:t>) yang </a:t>
            </a:r>
            <a:r>
              <a:rPr lang="en-US" sz="2800" b="1" dirty="0" err="1" smtClean="0"/>
              <a:t>beralamat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kantor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</a:t>
            </a:r>
            <a:r>
              <a:rPr lang="en-US" sz="2800" b="1" dirty="0" smtClean="0"/>
              <a:t> </a:t>
            </a:r>
            <a:r>
              <a:rPr lang="en-US" sz="2800" dirty="0" smtClean="0"/>
              <a:t>Jl. Raya </a:t>
            </a:r>
            <a:r>
              <a:rPr lang="en-US" sz="2800" dirty="0" err="1" smtClean="0"/>
              <a:t>Kalianget</a:t>
            </a:r>
            <a:r>
              <a:rPr lang="en-US" sz="2800" dirty="0" smtClean="0"/>
              <a:t> 9, </a:t>
            </a:r>
            <a:r>
              <a:rPr lang="en-US" sz="2800" dirty="0" err="1" smtClean="0"/>
              <a:t>Sumenep</a:t>
            </a:r>
            <a:r>
              <a:rPr lang="en-US" sz="2800" dirty="0" smtClean="0"/>
              <a:t>, Madura 69471; -</a:t>
            </a:r>
          </a:p>
          <a:p>
            <a:pPr>
              <a:buNone/>
            </a:pPr>
            <a:r>
              <a:rPr lang="en-US" sz="2800" dirty="0" smtClean="0"/>
              <a:t>2. </a:t>
            </a:r>
            <a:r>
              <a:rPr lang="en-US" sz="2800" dirty="0" err="1" smtClean="0"/>
              <a:t>Terlapor</a:t>
            </a:r>
            <a:r>
              <a:rPr lang="en-US" sz="2800" dirty="0" smtClean="0"/>
              <a:t> II, Perseroan </a:t>
            </a:r>
            <a:r>
              <a:rPr lang="en-US" sz="2800" dirty="0" err="1" smtClean="0"/>
              <a:t>Terbatas</a:t>
            </a:r>
            <a:r>
              <a:rPr lang="en-US" sz="2800" dirty="0" smtClean="0"/>
              <a:t> </a:t>
            </a:r>
            <a:r>
              <a:rPr lang="en-US" sz="2800" dirty="0" err="1" smtClean="0"/>
              <a:t>Budiono</a:t>
            </a:r>
            <a:r>
              <a:rPr lang="en-US" sz="2800" dirty="0" smtClean="0"/>
              <a:t> Madura </a:t>
            </a:r>
            <a:r>
              <a:rPr lang="en-US" sz="2800" dirty="0" err="1" smtClean="0"/>
              <a:t>Bangun</a:t>
            </a:r>
            <a:r>
              <a:rPr lang="en-US" sz="2800" dirty="0" smtClean="0"/>
              <a:t> Perkasa (</a:t>
            </a:r>
            <a:r>
              <a:rPr lang="en-US" sz="2800" b="1" dirty="0" smtClean="0"/>
              <a:t>PT </a:t>
            </a:r>
            <a:r>
              <a:rPr lang="en-US" sz="2800" b="1" dirty="0" err="1" smtClean="0"/>
              <a:t>Budiono</a:t>
            </a:r>
            <a:r>
              <a:rPr lang="en-US" sz="2800" b="1" dirty="0" smtClean="0"/>
              <a:t>), yang </a:t>
            </a:r>
            <a:r>
              <a:rPr lang="sv-SE" sz="2800" dirty="0" smtClean="0"/>
              <a:t>beralamat kantor di Jl. Raya Tlanakan KM 8, Pamekasan, Madura; -</a:t>
            </a:r>
          </a:p>
          <a:p>
            <a:pPr>
              <a:buNone/>
            </a:pPr>
            <a:r>
              <a:rPr lang="pt-BR" sz="2800" dirty="0" smtClean="0"/>
              <a:t>3. Terlapor III, Perseroan Terbatas Garindo Sejahtera Abadi (</a:t>
            </a:r>
            <a:r>
              <a:rPr lang="pt-BR" sz="2800" b="1" dirty="0" smtClean="0"/>
              <a:t>PT Garindo), yang </a:t>
            </a:r>
            <a:r>
              <a:rPr lang="en-US" sz="2800" dirty="0" err="1" smtClean="0"/>
              <a:t>beralamat</a:t>
            </a:r>
            <a:r>
              <a:rPr lang="en-US" sz="2800" dirty="0" smtClean="0"/>
              <a:t> </a:t>
            </a:r>
            <a:r>
              <a:rPr lang="en-US" sz="2800" dirty="0" err="1" smtClean="0"/>
              <a:t>kantor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Jl. Perak Barat </a:t>
            </a:r>
            <a:r>
              <a:rPr lang="en-US" sz="2800" dirty="0" err="1" smtClean="0"/>
              <a:t>Nomor</a:t>
            </a:r>
            <a:r>
              <a:rPr lang="en-US" sz="2800" dirty="0" smtClean="0"/>
              <a:t> 281, Surabaya;-</a:t>
            </a:r>
          </a:p>
          <a:p>
            <a:pPr>
              <a:buNone/>
            </a:pPr>
            <a:r>
              <a:rPr lang="en-US" sz="2800" dirty="0" smtClean="0"/>
              <a:t>4. </a:t>
            </a:r>
            <a:r>
              <a:rPr lang="en-US" sz="2800" dirty="0" err="1" smtClean="0"/>
              <a:t>Terlapor</a:t>
            </a:r>
            <a:r>
              <a:rPr lang="en-US" sz="2800" dirty="0" smtClean="0"/>
              <a:t> IV, Perseroan </a:t>
            </a:r>
            <a:r>
              <a:rPr lang="en-US" sz="2800" dirty="0" err="1" smtClean="0"/>
              <a:t>Terbatas</a:t>
            </a:r>
            <a:r>
              <a:rPr lang="en-US" sz="2800" dirty="0" smtClean="0"/>
              <a:t> </a:t>
            </a:r>
            <a:r>
              <a:rPr lang="en-US" sz="2800" dirty="0" err="1" smtClean="0"/>
              <a:t>Graha</a:t>
            </a:r>
            <a:r>
              <a:rPr lang="en-US" sz="2800" dirty="0" smtClean="0"/>
              <a:t> </a:t>
            </a:r>
            <a:r>
              <a:rPr lang="en-US" sz="2800" dirty="0" err="1" smtClean="0"/>
              <a:t>Reksa</a:t>
            </a:r>
            <a:r>
              <a:rPr lang="en-US" sz="2800" dirty="0" smtClean="0"/>
              <a:t> </a:t>
            </a:r>
            <a:r>
              <a:rPr lang="en-US" sz="2800" dirty="0" err="1" smtClean="0"/>
              <a:t>Manunggal</a:t>
            </a:r>
            <a:r>
              <a:rPr lang="en-US" sz="2800" dirty="0" smtClean="0"/>
              <a:t> (</a:t>
            </a:r>
            <a:r>
              <a:rPr lang="en-US" sz="2800" b="1" dirty="0" smtClean="0"/>
              <a:t>PT </a:t>
            </a:r>
            <a:r>
              <a:rPr lang="en-US" sz="2800" b="1" dirty="0" err="1" smtClean="0"/>
              <a:t>Graha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Reksa</a:t>
            </a:r>
            <a:r>
              <a:rPr lang="en-US" sz="2800" b="1" dirty="0" smtClean="0"/>
              <a:t>), yang </a:t>
            </a:r>
            <a:r>
              <a:rPr lang="it-IT" sz="2800" dirty="0" smtClean="0"/>
              <a:t>beralamat kantor di Jl. Kol. Sugiono No. 40 (6A/B), Medan 20151;-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72200"/>
          </a:xfrm>
        </p:spPr>
        <p:txBody>
          <a:bodyPr/>
          <a:lstStyle/>
          <a:p>
            <a:r>
              <a:rPr lang="fi-FI" dirty="0" smtClean="0"/>
              <a:t>PT Graha Reksa, PT Sumatera Palm, </a:t>
            </a:r>
            <a:r>
              <a:rPr lang="en-US" dirty="0" smtClean="0"/>
              <a:t>UD </a:t>
            </a:r>
            <a:r>
              <a:rPr lang="en-US" dirty="0" err="1" smtClean="0"/>
              <a:t>Jangkar</a:t>
            </a:r>
            <a:r>
              <a:rPr lang="en-US" dirty="0" smtClean="0"/>
              <a:t> </a:t>
            </a:r>
            <a:r>
              <a:rPr lang="en-US" dirty="0" err="1" smtClean="0"/>
              <a:t>Waja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UD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Samudera</a:t>
            </a:r>
            <a:r>
              <a:rPr lang="en-US" dirty="0" smtClean="0"/>
              <a:t> yang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‘</a:t>
            </a:r>
            <a:r>
              <a:rPr lang="en-US" b="1" dirty="0" smtClean="0"/>
              <a:t>G4’</a:t>
            </a:r>
          </a:p>
          <a:p>
            <a:r>
              <a:rPr lang="en-US" dirty="0" smtClean="0"/>
              <a:t>PT </a:t>
            </a:r>
            <a:r>
              <a:rPr lang="en-US" dirty="0" err="1" smtClean="0"/>
              <a:t>Garam</a:t>
            </a:r>
            <a:r>
              <a:rPr lang="en-US" dirty="0" smtClean="0"/>
              <a:t>, PT </a:t>
            </a:r>
            <a:r>
              <a:rPr lang="en-US" dirty="0" err="1" smtClean="0"/>
              <a:t>Budiono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PT </a:t>
            </a:r>
            <a:r>
              <a:rPr lang="en-US" dirty="0" err="1" smtClean="0"/>
              <a:t>Garindo</a:t>
            </a:r>
            <a:r>
              <a:rPr lang="en-US" dirty="0" smtClean="0"/>
              <a:t> yang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‘</a:t>
            </a:r>
            <a:r>
              <a:rPr lang="en-US" b="1" dirty="0" smtClean="0"/>
              <a:t>G3’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" dirty="0" smtClean="0"/>
              <a:t>5. </a:t>
            </a:r>
            <a:r>
              <a:rPr lang="es-ES" dirty="0" err="1" smtClean="0"/>
              <a:t>Terlapor</a:t>
            </a:r>
            <a:r>
              <a:rPr lang="es-ES" dirty="0" smtClean="0"/>
              <a:t> V, </a:t>
            </a:r>
            <a:r>
              <a:rPr lang="es-ES" dirty="0" err="1" smtClean="0"/>
              <a:t>Perseroan</a:t>
            </a:r>
            <a:r>
              <a:rPr lang="es-ES" dirty="0" smtClean="0"/>
              <a:t> </a:t>
            </a:r>
            <a:r>
              <a:rPr lang="es-ES" dirty="0" err="1" smtClean="0"/>
              <a:t>Terbatas</a:t>
            </a:r>
            <a:r>
              <a:rPr lang="es-ES" dirty="0" smtClean="0"/>
              <a:t> </a:t>
            </a:r>
            <a:r>
              <a:rPr lang="es-ES" dirty="0" err="1" smtClean="0"/>
              <a:t>Sumatera</a:t>
            </a:r>
            <a:r>
              <a:rPr lang="es-ES" dirty="0" smtClean="0"/>
              <a:t> Palm Raya (</a:t>
            </a:r>
            <a:r>
              <a:rPr lang="es-ES" b="1" dirty="0" smtClean="0"/>
              <a:t>PT </a:t>
            </a:r>
            <a:r>
              <a:rPr lang="es-ES" b="1" dirty="0" err="1" smtClean="0"/>
              <a:t>Sumatera</a:t>
            </a:r>
            <a:r>
              <a:rPr lang="es-ES" b="1" dirty="0" smtClean="0"/>
              <a:t> Palm), yang </a:t>
            </a:r>
            <a:r>
              <a:rPr lang="sv-SE" dirty="0" smtClean="0"/>
              <a:t>beralamat kantor di Jl. Timor Nomor 10 OO, Medan 20151; -</a:t>
            </a:r>
          </a:p>
          <a:p>
            <a:pPr>
              <a:buNone/>
            </a:pPr>
            <a:r>
              <a:rPr lang="sv-SE" dirty="0" smtClean="0"/>
              <a:t>6. ter</a:t>
            </a:r>
            <a:r>
              <a:rPr lang="en-US" dirty="0" err="1" smtClean="0"/>
              <a:t>rlapor</a:t>
            </a:r>
            <a:r>
              <a:rPr lang="en-US" dirty="0" smtClean="0"/>
              <a:t> VI, Usaha </a:t>
            </a:r>
            <a:r>
              <a:rPr lang="en-US" dirty="0" err="1" smtClean="0"/>
              <a:t>Dagang</a:t>
            </a:r>
            <a:r>
              <a:rPr lang="en-US" dirty="0" smtClean="0"/>
              <a:t> </a:t>
            </a:r>
            <a:r>
              <a:rPr lang="en-US" dirty="0" err="1" smtClean="0"/>
              <a:t>Jangkar</a:t>
            </a:r>
            <a:r>
              <a:rPr lang="en-US" dirty="0" smtClean="0"/>
              <a:t> </a:t>
            </a:r>
            <a:r>
              <a:rPr lang="en-US" dirty="0" err="1" smtClean="0"/>
              <a:t>Waja</a:t>
            </a:r>
            <a:r>
              <a:rPr lang="en-US" dirty="0" smtClean="0"/>
              <a:t> (</a:t>
            </a:r>
            <a:r>
              <a:rPr lang="en-US" b="1" dirty="0" smtClean="0"/>
              <a:t>UD </a:t>
            </a:r>
            <a:r>
              <a:rPr lang="en-US" b="1" dirty="0" err="1" smtClean="0"/>
              <a:t>Jangkar</a:t>
            </a:r>
            <a:r>
              <a:rPr lang="en-US" b="1" dirty="0" smtClean="0"/>
              <a:t> </a:t>
            </a:r>
            <a:r>
              <a:rPr lang="en-US" b="1" dirty="0" err="1" smtClean="0"/>
              <a:t>Waja</a:t>
            </a:r>
            <a:r>
              <a:rPr lang="en-US" b="1" dirty="0" smtClean="0"/>
              <a:t>), yang </a:t>
            </a:r>
            <a:r>
              <a:rPr lang="en-US" b="1" dirty="0" err="1" smtClean="0"/>
              <a:t>beralamat</a:t>
            </a:r>
            <a:r>
              <a:rPr lang="en-US" b="1" dirty="0" smtClean="0"/>
              <a:t> </a:t>
            </a:r>
            <a:r>
              <a:rPr lang="en-US" b="1" dirty="0" err="1" smtClean="0"/>
              <a:t>kantor</a:t>
            </a:r>
            <a:r>
              <a:rPr lang="en-US" b="1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Jl. Medan - </a:t>
            </a:r>
            <a:r>
              <a:rPr lang="en-US" dirty="0" err="1" smtClean="0"/>
              <a:t>Belawan</a:t>
            </a:r>
            <a:r>
              <a:rPr lang="en-US" dirty="0" smtClean="0"/>
              <a:t> KM 7,9 (Jl.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Potong</a:t>
            </a:r>
            <a:r>
              <a:rPr lang="en-US" dirty="0" smtClean="0"/>
              <a:t> </a:t>
            </a:r>
            <a:r>
              <a:rPr lang="en-US" dirty="0" err="1" smtClean="0"/>
              <a:t>Hewan</a:t>
            </a:r>
            <a:r>
              <a:rPr lang="en-US" dirty="0" smtClean="0"/>
              <a:t> No. 31), Medan Deli, Sumatera Utara 20242; </a:t>
            </a:r>
          </a:p>
          <a:p>
            <a:pPr>
              <a:buNone/>
            </a:pPr>
            <a:r>
              <a:rPr lang="en-US" dirty="0" smtClean="0"/>
              <a:t>7. </a:t>
            </a:r>
            <a:r>
              <a:rPr lang="en-US" dirty="0" err="1" smtClean="0"/>
              <a:t>Terlapor</a:t>
            </a:r>
            <a:r>
              <a:rPr lang="en-US" dirty="0" smtClean="0"/>
              <a:t> VII, Usaha </a:t>
            </a:r>
            <a:r>
              <a:rPr lang="en-US" dirty="0" err="1" smtClean="0"/>
              <a:t>Dagang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Samudera</a:t>
            </a:r>
            <a:r>
              <a:rPr lang="en-US" dirty="0" smtClean="0"/>
              <a:t> (</a:t>
            </a:r>
            <a:r>
              <a:rPr lang="en-US" b="1" dirty="0" smtClean="0"/>
              <a:t>UD </a:t>
            </a:r>
            <a:r>
              <a:rPr lang="en-US" b="1" dirty="0" err="1" smtClean="0"/>
              <a:t>Sumber</a:t>
            </a:r>
            <a:r>
              <a:rPr lang="en-US" b="1" dirty="0" smtClean="0"/>
              <a:t> </a:t>
            </a:r>
            <a:r>
              <a:rPr lang="en-US" b="1" dirty="0" err="1" smtClean="0"/>
              <a:t>Samudera</a:t>
            </a:r>
            <a:r>
              <a:rPr lang="en-US" b="1" dirty="0" smtClean="0"/>
              <a:t>), yang </a:t>
            </a:r>
            <a:r>
              <a:rPr lang="en-US" dirty="0" err="1" smtClean="0"/>
              <a:t>beralamat</a:t>
            </a:r>
            <a:r>
              <a:rPr lang="en-US" dirty="0" smtClean="0"/>
              <a:t> </a:t>
            </a:r>
            <a:r>
              <a:rPr lang="en-US" dirty="0" err="1" smtClean="0"/>
              <a:t>kantor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Jl.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Sampali</a:t>
            </a:r>
            <a:r>
              <a:rPr lang="en-US" dirty="0" smtClean="0"/>
              <a:t>,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Percut</a:t>
            </a:r>
            <a:r>
              <a:rPr lang="en-US" dirty="0" smtClean="0"/>
              <a:t> </a:t>
            </a:r>
            <a:r>
              <a:rPr lang="en-US" dirty="0" err="1" smtClean="0"/>
              <a:t>Sei</a:t>
            </a:r>
            <a:r>
              <a:rPr lang="en-US" dirty="0" smtClean="0"/>
              <a:t> Tuan, Deli </a:t>
            </a:r>
            <a:r>
              <a:rPr lang="en-US" dirty="0" err="1" smtClean="0"/>
              <a:t>Serdang</a:t>
            </a:r>
            <a:r>
              <a:rPr lang="en-US" dirty="0" smtClean="0"/>
              <a:t>, Sumatera Utara;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bermula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pengiriman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Sumatera Utara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Sumatera Utara.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nn-NO" dirty="0" smtClean="0"/>
              <a:t>Terlapor adalah PT. Garam, PT Budiono, dan PT Garindo dengan PT Graha Reksa, PT </a:t>
            </a:r>
            <a:r>
              <a:rPr lang="en-US" dirty="0" smtClean="0"/>
              <a:t>Sumatra Palm, UD. </a:t>
            </a:r>
            <a:r>
              <a:rPr lang="en-US" dirty="0" err="1" smtClean="0"/>
              <a:t>Jangkar</a:t>
            </a:r>
            <a:r>
              <a:rPr lang="en-US" dirty="0" smtClean="0"/>
              <a:t> </a:t>
            </a:r>
            <a:r>
              <a:rPr lang="en-US" dirty="0" err="1" smtClean="0"/>
              <a:t>Waja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UD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Samudera</a:t>
            </a:r>
            <a:r>
              <a:rPr lang="en-US" dirty="0" smtClean="0"/>
              <a:t>.</a:t>
            </a:r>
          </a:p>
          <a:p>
            <a:r>
              <a:rPr lang="en-US" dirty="0" smtClean="0"/>
              <a:t>Dari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endParaRPr lang="en-US" dirty="0" smtClean="0"/>
          </a:p>
          <a:p>
            <a:pPr algn="just"/>
            <a:r>
              <a:rPr lang="en-US" dirty="0" err="1" smtClean="0"/>
              <a:t>di</a:t>
            </a:r>
            <a:r>
              <a:rPr lang="en-US" dirty="0" smtClean="0"/>
              <a:t> Sumatera Utara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dipasok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PT </a:t>
            </a:r>
            <a:r>
              <a:rPr lang="en-US" dirty="0" err="1" smtClean="0"/>
              <a:t>Garam</a:t>
            </a:r>
            <a:r>
              <a:rPr lang="en-US" dirty="0" smtClean="0"/>
              <a:t>, PT </a:t>
            </a:r>
            <a:r>
              <a:rPr lang="en-US" dirty="0" err="1" smtClean="0"/>
              <a:t>Budiono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PT </a:t>
            </a:r>
            <a:r>
              <a:rPr lang="en-US" dirty="0" err="1" smtClean="0"/>
              <a:t>Garindo</a:t>
            </a:r>
            <a:r>
              <a:rPr lang="en-US" dirty="0" smtClean="0"/>
              <a:t>.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dibeli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G4 </a:t>
            </a:r>
            <a:r>
              <a:rPr lang="en-US" dirty="0" err="1" smtClean="0"/>
              <a:t>dari</a:t>
            </a:r>
            <a:r>
              <a:rPr lang="en-US" dirty="0" smtClean="0"/>
              <a:t> G3.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yang </a:t>
            </a:r>
            <a:r>
              <a:rPr lang="en-US" dirty="0" err="1" smtClean="0"/>
              <a:t>dipasok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G3 </a:t>
            </a:r>
            <a:r>
              <a:rPr lang="en-US" dirty="0" err="1" smtClean="0"/>
              <a:t>ke</a:t>
            </a:r>
            <a:r>
              <a:rPr lang="en-US" dirty="0" smtClean="0"/>
              <a:t> Sumatera Utara </a:t>
            </a:r>
            <a:r>
              <a:rPr lang="en-US" dirty="0" err="1" smtClean="0"/>
              <a:t>oleh</a:t>
            </a:r>
            <a:r>
              <a:rPr lang="en-US" dirty="0" smtClean="0"/>
              <a:t> G4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oligopsoni</a:t>
            </a:r>
            <a:r>
              <a:rPr lang="en-US" dirty="0" smtClean="0"/>
              <a:t>. G3 </a:t>
            </a:r>
            <a:r>
              <a:rPr lang="en-US" dirty="0" err="1" smtClean="0"/>
              <a:t>dan</a:t>
            </a:r>
            <a:r>
              <a:rPr lang="en-US" dirty="0" smtClean="0"/>
              <a:t> G4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it-IT" dirty="0" smtClean="0"/>
              <a:t>menguasai lebih dari 75% pangsa pasar garam di Sumatra Utara.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yang </a:t>
            </a:r>
            <a:r>
              <a:rPr lang="en-US" dirty="0" err="1" smtClean="0"/>
              <a:t>dikirim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G3 </a:t>
            </a:r>
            <a:r>
              <a:rPr lang="en-US" dirty="0" err="1" smtClean="0"/>
              <a:t>ke</a:t>
            </a:r>
            <a:r>
              <a:rPr lang="en-US" dirty="0" smtClean="0"/>
              <a:t> 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yang </a:t>
            </a:r>
            <a:r>
              <a:rPr lang="en-US" dirty="0" err="1" smtClean="0"/>
              <a:t>dikirim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G3 </a:t>
            </a:r>
            <a:r>
              <a:rPr lang="en-US" dirty="0" err="1" smtClean="0"/>
              <a:t>ke</a:t>
            </a:r>
            <a:r>
              <a:rPr lang="en-US" dirty="0" smtClean="0"/>
              <a:t> Sumatera Utara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disesuaikan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G4 </a:t>
            </a:r>
            <a:r>
              <a:rPr lang="sv-SE" dirty="0" smtClean="0"/>
              <a:t>dan sesama G3 lainnya saja. Tindakan penyesuaian jumlah pasokan garam bahan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terpenuhi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G4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 G3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yang </a:t>
            </a:r>
            <a:r>
              <a:rPr lang="en-US" dirty="0" err="1" smtClean="0"/>
              <a:t>dikirim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Sumatera Utara </a:t>
            </a:r>
            <a:r>
              <a:rPr lang="en-US" dirty="0" err="1" smtClean="0"/>
              <a:t>melebihi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G4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 G3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dititipk</a:t>
            </a:r>
            <a:r>
              <a:rPr lang="en-US" dirty="0" smtClean="0"/>
              <a:t> an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gudang</a:t>
            </a:r>
            <a:r>
              <a:rPr lang="en-US" dirty="0" smtClean="0"/>
              <a:t> G4 yang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titip</a:t>
            </a:r>
            <a:r>
              <a:rPr lang="en-US" dirty="0" smtClean="0"/>
              <a:t> </a:t>
            </a:r>
            <a:r>
              <a:rPr lang="en-US" dirty="0" err="1" smtClean="0"/>
              <a:t>simpan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titip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G3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dikenakan</a:t>
            </a:r>
            <a:r>
              <a:rPr lang="en-US" dirty="0" smtClean="0"/>
              <a:t> </a:t>
            </a:r>
            <a:r>
              <a:rPr lang="en-US" dirty="0" err="1" smtClean="0"/>
              <a:t>sewa</a:t>
            </a:r>
            <a:r>
              <a:rPr lang="en-US" dirty="0" smtClean="0"/>
              <a:t> </a:t>
            </a:r>
            <a:r>
              <a:rPr lang="en-US" dirty="0" err="1" smtClean="0"/>
              <a:t>gudang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G4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yang </a:t>
            </a:r>
            <a:r>
              <a:rPr lang="en-US" dirty="0" err="1" smtClean="0"/>
              <a:t>dititipkan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terjual</a:t>
            </a:r>
            <a:r>
              <a:rPr lang="en-US" dirty="0" smtClean="0"/>
              <a:t>.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penyesuaian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pengontrolan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pengiriman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G3 </a:t>
            </a:r>
            <a:r>
              <a:rPr lang="en-US" dirty="0" err="1" smtClean="0"/>
              <a:t>dan</a:t>
            </a:r>
            <a:r>
              <a:rPr lang="en-US" dirty="0" smtClean="0"/>
              <a:t> G4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, </a:t>
            </a:r>
            <a:r>
              <a:rPr lang="en-US" dirty="0" err="1" smtClean="0"/>
              <a:t>teratur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lama.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6019800"/>
          </a:xfrm>
        </p:spPr>
        <p:txBody>
          <a:bodyPr/>
          <a:lstStyle/>
          <a:p>
            <a:r>
              <a:rPr lang="en-US" dirty="0" smtClean="0"/>
              <a:t>Prof. </a:t>
            </a:r>
            <a:r>
              <a:rPr lang="en-US" dirty="0" err="1" smtClean="0"/>
              <a:t>Wirjono</a:t>
            </a:r>
            <a:r>
              <a:rPr lang="en-US" dirty="0" smtClean="0"/>
              <a:t> </a:t>
            </a:r>
            <a:r>
              <a:rPr lang="en-US" dirty="0" err="1" smtClean="0"/>
              <a:t>menafsirkan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perhubungan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harta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berjanji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berjanji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,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fi-FI" dirty="0" smtClean="0"/>
              <a:t>menuntut pelaksanaan dari perjanjian itu.</a:t>
            </a:r>
          </a:p>
          <a:p>
            <a:r>
              <a:rPr lang="en-US" dirty="0" err="1" smtClean="0"/>
              <a:t>Wirjono</a:t>
            </a:r>
            <a:r>
              <a:rPr lang="en-US" dirty="0" smtClean="0"/>
              <a:t> </a:t>
            </a:r>
            <a:r>
              <a:rPr lang="en-US" dirty="0" err="1" smtClean="0"/>
              <a:t>Prodjodikoro</a:t>
            </a:r>
            <a:r>
              <a:rPr lang="en-US" dirty="0" smtClean="0"/>
              <a:t>, </a:t>
            </a:r>
            <a:r>
              <a:rPr lang="en-US" dirty="0" err="1" smtClean="0"/>
              <a:t>Azas-azas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, (Bandung: PT. Eresto,1989) p. 9.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553200"/>
          </a:xfrm>
        </p:spPr>
        <p:txBody>
          <a:bodyPr>
            <a:normAutofit/>
          </a:bodyPr>
          <a:lstStyle/>
          <a:p>
            <a:r>
              <a:rPr lang="en-US" dirty="0" smtClean="0"/>
              <a:t>KPPU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PT </a:t>
            </a:r>
            <a:r>
              <a:rPr lang="en-US" dirty="0" err="1" smtClean="0"/>
              <a:t>Garam</a:t>
            </a:r>
            <a:r>
              <a:rPr lang="en-US" dirty="0" smtClean="0"/>
              <a:t>, PT </a:t>
            </a:r>
            <a:r>
              <a:rPr lang="en-US" dirty="0" err="1" smtClean="0"/>
              <a:t>Budiono</a:t>
            </a:r>
            <a:r>
              <a:rPr lang="en-US" dirty="0" smtClean="0"/>
              <a:t>, PT </a:t>
            </a:r>
            <a:r>
              <a:rPr lang="en-US" dirty="0" err="1" smtClean="0"/>
              <a:t>Garindo</a:t>
            </a:r>
            <a:r>
              <a:rPr lang="en-US" dirty="0" smtClean="0"/>
              <a:t>, PT </a:t>
            </a:r>
            <a:r>
              <a:rPr lang="en-US" dirty="0" err="1" smtClean="0"/>
              <a:t>Graha</a:t>
            </a:r>
            <a:r>
              <a:rPr lang="en-US" dirty="0" smtClean="0"/>
              <a:t> </a:t>
            </a:r>
            <a:r>
              <a:rPr lang="en-US" dirty="0" err="1" smtClean="0"/>
              <a:t>Reksa</a:t>
            </a:r>
            <a:r>
              <a:rPr lang="en-US" dirty="0" smtClean="0"/>
              <a:t>, PT Sumatera Palm, UD </a:t>
            </a:r>
            <a:r>
              <a:rPr lang="en-US" dirty="0" err="1" smtClean="0"/>
              <a:t>Jangkar</a:t>
            </a:r>
            <a:r>
              <a:rPr lang="en-US" dirty="0" smtClean="0"/>
              <a:t> </a:t>
            </a:r>
            <a:r>
              <a:rPr lang="en-US" dirty="0" err="1" smtClean="0"/>
              <a:t>Waja</a:t>
            </a:r>
            <a:r>
              <a:rPr lang="en-US" dirty="0" smtClean="0"/>
              <a:t>, UD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Samudera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meyakinkan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4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Larangan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Usaha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Putusan</a:t>
            </a:r>
            <a:r>
              <a:rPr lang="en-US" dirty="0" smtClean="0"/>
              <a:t> KPPU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s-ES" dirty="0" smtClean="0"/>
              <a:t>secara </a:t>
            </a:r>
            <a:r>
              <a:rPr lang="es-ES" dirty="0" err="1" smtClean="0"/>
              <a:t>tertulis</a:t>
            </a:r>
            <a:r>
              <a:rPr lang="es-ES" dirty="0" smtClean="0"/>
              <a:t>, </a:t>
            </a:r>
            <a:r>
              <a:rPr lang="es-ES" dirty="0" err="1" smtClean="0"/>
              <a:t>namun</a:t>
            </a:r>
            <a:r>
              <a:rPr lang="es-ES" dirty="0" smtClean="0"/>
              <a:t> </a:t>
            </a:r>
            <a:r>
              <a:rPr lang="es-ES" dirty="0" err="1" smtClean="0"/>
              <a:t>dengan</a:t>
            </a:r>
            <a:r>
              <a:rPr lang="es-ES" dirty="0" smtClean="0"/>
              <a:t> </a:t>
            </a:r>
            <a:r>
              <a:rPr lang="es-ES" dirty="0" err="1" smtClean="0"/>
              <a:t>adanya</a:t>
            </a:r>
            <a:r>
              <a:rPr lang="es-ES" dirty="0" smtClean="0"/>
              <a:t> </a:t>
            </a:r>
            <a:r>
              <a:rPr lang="es-ES" dirty="0" err="1" smtClean="0"/>
              <a:t>koordinasi</a:t>
            </a:r>
            <a:r>
              <a:rPr lang="es-ES" dirty="0" smtClean="0"/>
              <a:t> antara para </a:t>
            </a:r>
            <a:r>
              <a:rPr lang="es-ES" dirty="0" err="1" smtClean="0"/>
              <a:t>Terlapor</a:t>
            </a:r>
            <a:r>
              <a:rPr lang="es-ES" dirty="0" smtClean="0"/>
              <a:t> </a:t>
            </a:r>
            <a:r>
              <a:rPr lang="es-ES" smtClean="0"/>
              <a:t>dan juga </a:t>
            </a:r>
            <a:r>
              <a:rPr lang="en-US" smtClean="0"/>
              <a:t>danya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menitipkan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yang </a:t>
            </a:r>
            <a:r>
              <a:rPr lang="en-US" dirty="0" err="1" smtClean="0"/>
              <a:t>berlebih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membuktikan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err="1" smtClean="0"/>
              <a:t>Struktur</a:t>
            </a:r>
            <a:r>
              <a:rPr lang="en-US" b="1" dirty="0" smtClean="0"/>
              <a:t> </a:t>
            </a:r>
            <a:r>
              <a:rPr lang="en-US" b="1" dirty="0" err="1" smtClean="0"/>
              <a:t>Pasar</a:t>
            </a:r>
            <a:r>
              <a:rPr lang="en-US" b="1" dirty="0" smtClean="0"/>
              <a:t> </a:t>
            </a:r>
            <a:r>
              <a:rPr lang="en-US" b="1" dirty="0" err="1" smtClean="0"/>
              <a:t>Garam</a:t>
            </a:r>
            <a:r>
              <a:rPr lang="en-US" b="1" dirty="0" smtClean="0"/>
              <a:t> </a:t>
            </a:r>
            <a:r>
              <a:rPr lang="en-US" b="1" dirty="0" err="1" smtClean="0"/>
              <a:t>Bahan</a:t>
            </a:r>
            <a:r>
              <a:rPr lang="en-US" b="1" dirty="0" smtClean="0"/>
              <a:t> Baku </a:t>
            </a:r>
            <a:r>
              <a:rPr lang="en-US" b="1" dirty="0" err="1" smtClean="0"/>
              <a:t>di</a:t>
            </a:r>
            <a:r>
              <a:rPr lang="en-US" b="1" dirty="0" smtClean="0"/>
              <a:t> Sumatera Utara </a:t>
            </a:r>
            <a:r>
              <a:rPr lang="en-US" b="1" dirty="0" err="1" smtClean="0"/>
              <a:t>Bersifat</a:t>
            </a:r>
            <a:r>
              <a:rPr lang="en-US" b="1" dirty="0" smtClean="0"/>
              <a:t> </a:t>
            </a:r>
            <a:r>
              <a:rPr lang="en-US" b="1" dirty="0" err="1" smtClean="0"/>
              <a:t>Oligopolistik</a:t>
            </a:r>
            <a:r>
              <a:rPr lang="en-US" b="1" dirty="0" smtClean="0"/>
              <a:t>; </a:t>
            </a:r>
          </a:p>
          <a:p>
            <a:pPr>
              <a:buNone/>
            </a:pPr>
            <a:r>
              <a:rPr lang="en-US" dirty="0" smtClean="0"/>
              <a:t>2.1.1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Baku </a:t>
            </a:r>
            <a:r>
              <a:rPr lang="en-US" dirty="0" err="1" smtClean="0"/>
              <a:t>ke</a:t>
            </a:r>
            <a:r>
              <a:rPr lang="en-US" dirty="0" smtClean="0"/>
              <a:t> Sumatera Utara ------------------------</a:t>
            </a:r>
          </a:p>
          <a:p>
            <a:pPr>
              <a:buNone/>
            </a:pPr>
            <a:r>
              <a:rPr lang="en-US" dirty="0" smtClean="0"/>
              <a:t>2.1.1.1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Sumatera Utara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dipasok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PT </a:t>
            </a:r>
            <a:r>
              <a:rPr lang="en-US" dirty="0" err="1" smtClean="0"/>
              <a:t>Garam</a:t>
            </a:r>
            <a:r>
              <a:rPr lang="en-US" dirty="0" smtClean="0"/>
              <a:t>, PT </a:t>
            </a:r>
            <a:r>
              <a:rPr lang="en-US" dirty="0" err="1" smtClean="0"/>
              <a:t>Budiono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PT </a:t>
            </a:r>
            <a:r>
              <a:rPr lang="en-US" dirty="0" err="1" smtClean="0"/>
              <a:t>Garindo</a:t>
            </a:r>
            <a:r>
              <a:rPr lang="en-US" dirty="0" smtClean="0"/>
              <a:t>; -------------</a:t>
            </a:r>
          </a:p>
          <a:p>
            <a:pPr>
              <a:buNone/>
            </a:pPr>
            <a:r>
              <a:rPr lang="en-US" dirty="0" smtClean="0"/>
              <a:t>2.1.1.2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Sumatera Utara;-------</a:t>
            </a:r>
          </a:p>
          <a:p>
            <a:pPr>
              <a:buNone/>
            </a:pPr>
            <a:r>
              <a:rPr lang="en-US" dirty="0" smtClean="0"/>
              <a:t>2.1.1.3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3 (</a:t>
            </a:r>
            <a:r>
              <a:rPr lang="en-US" i="1" dirty="0" err="1" smtClean="0"/>
              <a:t>tiga</a:t>
            </a:r>
            <a:r>
              <a:rPr lang="en-US" i="1" dirty="0" smtClean="0"/>
              <a:t>)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oligopolistik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2.1.2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Baku </a:t>
            </a:r>
            <a:r>
              <a:rPr lang="en-US" dirty="0" err="1" smtClean="0"/>
              <a:t>dari</a:t>
            </a:r>
            <a:r>
              <a:rPr lang="en-US" dirty="0" smtClean="0"/>
              <a:t> G3----</a:t>
            </a:r>
          </a:p>
          <a:p>
            <a:pPr>
              <a:buNone/>
            </a:pPr>
            <a:r>
              <a:rPr lang="en-US" dirty="0" smtClean="0"/>
              <a:t>2.1.2.1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dibeli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G4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1.3.2.5 </a:t>
            </a:r>
            <a:r>
              <a:rPr lang="en-US" dirty="0" err="1" smtClean="0"/>
              <a:t>dan</a:t>
            </a:r>
            <a:r>
              <a:rPr lang="en-US" dirty="0" smtClean="0"/>
              <a:t> 1.3.2.6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; </a:t>
            </a:r>
          </a:p>
          <a:p>
            <a:pPr>
              <a:buNone/>
            </a:pPr>
            <a:r>
              <a:rPr lang="en-US" dirty="0" smtClean="0"/>
              <a:t>2.1.2.2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yang </a:t>
            </a:r>
            <a:r>
              <a:rPr lang="en-US" dirty="0" err="1" smtClean="0"/>
              <a:t>dipasok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G3 </a:t>
            </a:r>
            <a:r>
              <a:rPr lang="en-US" dirty="0" err="1" smtClean="0"/>
              <a:t>ke</a:t>
            </a:r>
            <a:r>
              <a:rPr lang="en-US" dirty="0" smtClean="0"/>
              <a:t> Sumatera Utara </a:t>
            </a:r>
            <a:r>
              <a:rPr lang="en-US" dirty="0" err="1" smtClean="0"/>
              <a:t>oleh</a:t>
            </a:r>
            <a:r>
              <a:rPr lang="en-US" dirty="0" smtClean="0"/>
              <a:t> G4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oligopsoni</a:t>
            </a:r>
            <a:r>
              <a:rPr lang="en-US" dirty="0" smtClean="0"/>
              <a:t>; </a:t>
            </a:r>
          </a:p>
          <a:p>
            <a:pPr>
              <a:buNone/>
            </a:pPr>
            <a:r>
              <a:rPr lang="en-US" dirty="0" smtClean="0"/>
              <a:t>2.1.3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Sumatera Utara -----</a:t>
            </a:r>
          </a:p>
          <a:p>
            <a:pPr>
              <a:buNone/>
            </a:pPr>
            <a:r>
              <a:rPr lang="en-US" dirty="0" smtClean="0"/>
              <a:t>2.1.3.1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Sumatera Utara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fi-FI" dirty="0" smtClean="0"/>
              <a:t>dilakukan oleh G3 dan G4;----------------------------------------------</a:t>
            </a:r>
          </a:p>
          <a:p>
            <a:pPr>
              <a:buNone/>
            </a:pPr>
            <a:r>
              <a:rPr lang="en-US" dirty="0" smtClean="0"/>
              <a:t>2.1.3.2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G3 </a:t>
            </a:r>
            <a:r>
              <a:rPr lang="en-US" dirty="0" err="1" smtClean="0"/>
              <a:t>dan</a:t>
            </a:r>
            <a:r>
              <a:rPr lang="en-US" dirty="0" smtClean="0"/>
              <a:t> G4 </a:t>
            </a:r>
            <a:r>
              <a:rPr lang="en-US" dirty="0" err="1" smtClean="0"/>
              <a:t>di</a:t>
            </a:r>
            <a:r>
              <a:rPr lang="en-US" dirty="0" smtClean="0"/>
              <a:t> Sumatera Utara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oligopolistik</a:t>
            </a:r>
            <a:r>
              <a:rPr lang="en-US" dirty="0" smtClean="0"/>
              <a:t>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2.6.3 </a:t>
            </a:r>
            <a:r>
              <a:rPr lang="en-US" b="1" dirty="0" err="1" smtClean="0"/>
              <a:t>Dampak</a:t>
            </a:r>
            <a:r>
              <a:rPr lang="en-US" b="1" dirty="0" smtClean="0"/>
              <a:t> </a:t>
            </a:r>
            <a:r>
              <a:rPr lang="en-US" b="1" dirty="0" err="1" smtClean="0"/>
              <a:t>Bagi</a:t>
            </a:r>
            <a:r>
              <a:rPr lang="en-US" b="1" dirty="0" smtClean="0"/>
              <a:t> </a:t>
            </a:r>
            <a:r>
              <a:rPr lang="en-US" b="1" dirty="0" err="1" smtClean="0"/>
              <a:t>Kepentingan</a:t>
            </a:r>
            <a:r>
              <a:rPr lang="en-US" b="1" dirty="0" smtClean="0"/>
              <a:t> </a:t>
            </a:r>
            <a:r>
              <a:rPr lang="en-US" b="1" dirty="0" err="1" smtClean="0"/>
              <a:t>Umum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Konsumen</a:t>
            </a:r>
            <a:r>
              <a:rPr lang="en-US" b="1" dirty="0" smtClean="0"/>
              <a:t>;-</a:t>
            </a:r>
          </a:p>
          <a:p>
            <a:pPr>
              <a:buNone/>
            </a:pPr>
            <a:r>
              <a:rPr lang="en-US" dirty="0" smtClean="0"/>
              <a:t>2.6.3.1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yang </a:t>
            </a:r>
            <a:r>
              <a:rPr lang="en-US" dirty="0" err="1" smtClean="0"/>
              <a:t>diterapkan</a:t>
            </a:r>
            <a:r>
              <a:rPr lang="en-US" dirty="0" smtClean="0"/>
              <a:t> G3 </a:t>
            </a:r>
            <a:r>
              <a:rPr lang="en-US" dirty="0" err="1" smtClean="0"/>
              <a:t>dan</a:t>
            </a:r>
            <a:r>
              <a:rPr lang="en-US" dirty="0" smtClean="0"/>
              <a:t> G4 </a:t>
            </a:r>
            <a:r>
              <a:rPr lang="en-US" dirty="0" err="1" smtClean="0"/>
              <a:t>berakibat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yang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Sumatera Utara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dikontrol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G3 </a:t>
            </a:r>
            <a:r>
              <a:rPr lang="en-US" dirty="0" err="1" smtClean="0"/>
              <a:t>dan</a:t>
            </a:r>
            <a:r>
              <a:rPr lang="en-US" dirty="0" smtClean="0"/>
              <a:t> G4;</a:t>
            </a:r>
          </a:p>
          <a:p>
            <a:pPr>
              <a:buNone/>
            </a:pPr>
            <a:r>
              <a:rPr lang="sv-SE" dirty="0" smtClean="0"/>
              <a:t>2.6.3.2 Bahwa dengan adanya pengontrolan tersebut konsumen hanya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G3 </a:t>
            </a:r>
            <a:r>
              <a:rPr lang="en-US" dirty="0" err="1" smtClean="0"/>
              <a:t>dan</a:t>
            </a:r>
            <a:r>
              <a:rPr lang="en-US" dirty="0" smtClean="0"/>
              <a:t> G4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margin </a:t>
            </a:r>
            <a:r>
              <a:rPr lang="en-US" dirty="0" err="1" smtClean="0"/>
              <a:t>keuntungan</a:t>
            </a:r>
            <a:r>
              <a:rPr lang="en-US" dirty="0" smtClean="0"/>
              <a:t> G3 </a:t>
            </a:r>
            <a:r>
              <a:rPr lang="en-US" dirty="0" err="1" smtClean="0"/>
              <a:t>dan</a:t>
            </a:r>
            <a:r>
              <a:rPr lang="en-US" dirty="0" smtClean="0"/>
              <a:t> G4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wajar</a:t>
            </a:r>
            <a:r>
              <a:rPr lang="en-US" dirty="0" smtClean="0"/>
              <a:t>; </a:t>
            </a:r>
          </a:p>
          <a:p>
            <a:pPr>
              <a:buNone/>
            </a:pPr>
            <a:r>
              <a:rPr lang="en-US" dirty="0" smtClean="0"/>
              <a:t>2.6.3.3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yang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G3 </a:t>
            </a:r>
            <a:r>
              <a:rPr lang="en-US" dirty="0" err="1" smtClean="0"/>
              <a:t>dan</a:t>
            </a:r>
            <a:r>
              <a:rPr lang="en-US" dirty="0" smtClean="0"/>
              <a:t> G4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pengasinan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,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,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beriodium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;--------------------------------------</a:t>
            </a:r>
          </a:p>
          <a:p>
            <a:pPr>
              <a:buNone/>
            </a:pPr>
            <a:r>
              <a:rPr lang="en-US" dirty="0" smtClean="0"/>
              <a:t>2.6.3.4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yang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mempergunakan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mahal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sv-SE" dirty="0" smtClean="0"/>
              <a:t>2.6.3.5 Bahwa dengan demikian konsumen dan masyarakat umum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mahal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wajar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Pasal</a:t>
            </a:r>
            <a:r>
              <a:rPr lang="en-US" dirty="0" smtClean="0"/>
              <a:t> 4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1999, </a:t>
            </a:r>
            <a:r>
              <a:rPr lang="en-US" dirty="0" err="1" smtClean="0"/>
              <a:t>mengandung</a:t>
            </a:r>
            <a:endParaRPr lang="en-US" dirty="0" smtClean="0"/>
          </a:p>
          <a:p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 -</a:t>
            </a:r>
          </a:p>
          <a:p>
            <a:pPr>
              <a:buNone/>
            </a:pPr>
            <a:r>
              <a:rPr lang="en-US" dirty="0" smtClean="0"/>
              <a:t>3.2.1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; -</a:t>
            </a:r>
          </a:p>
          <a:p>
            <a:pPr>
              <a:buNone/>
            </a:pPr>
            <a:r>
              <a:rPr lang="en-US" dirty="0" smtClean="0"/>
              <a:t>3.2.1.1 </a:t>
            </a:r>
            <a:r>
              <a:rPr lang="en-US" dirty="0" err="1" smtClean="0"/>
              <a:t>Bahwa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5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i="1" dirty="0" err="1" smtClean="0"/>
              <a:t>orang</a:t>
            </a:r>
            <a:r>
              <a:rPr lang="en-US" i="1" dirty="0" smtClean="0"/>
              <a:t> </a:t>
            </a:r>
            <a:r>
              <a:rPr lang="sv-SE" i="1" dirty="0" smtClean="0"/>
              <a:t>perorangan atau badan usaha, baik yang berbentuk badan </a:t>
            </a:r>
            <a:r>
              <a:rPr lang="en-US" i="1" dirty="0" err="1" smtClean="0"/>
              <a:t>hukum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bukan</a:t>
            </a:r>
            <a:r>
              <a:rPr lang="en-US" i="1" dirty="0" smtClean="0"/>
              <a:t> </a:t>
            </a:r>
            <a:r>
              <a:rPr lang="en-US" i="1" dirty="0" err="1" smtClean="0"/>
              <a:t>badan</a:t>
            </a:r>
            <a:r>
              <a:rPr lang="en-US" i="1" dirty="0" smtClean="0"/>
              <a:t> </a:t>
            </a:r>
            <a:r>
              <a:rPr lang="en-US" i="1" dirty="0" err="1" smtClean="0"/>
              <a:t>hukum</a:t>
            </a:r>
            <a:r>
              <a:rPr lang="en-US" i="1" dirty="0" smtClean="0"/>
              <a:t> yang </a:t>
            </a:r>
            <a:r>
              <a:rPr lang="en-US" i="1" dirty="0" err="1" smtClean="0"/>
              <a:t>didirikan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berkedudukan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melakukan</a:t>
            </a:r>
            <a:r>
              <a:rPr lang="en-US" i="1" dirty="0" smtClean="0"/>
              <a:t> </a:t>
            </a:r>
            <a:r>
              <a:rPr lang="en-US" i="1" dirty="0" err="1" smtClean="0"/>
              <a:t>kegiatan</a:t>
            </a:r>
            <a:r>
              <a:rPr lang="en-US" i="1" dirty="0" smtClean="0"/>
              <a:t> 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n-US" i="1" dirty="0" err="1" smtClean="0"/>
              <a:t>wilayah</a:t>
            </a:r>
            <a:r>
              <a:rPr lang="en-US" i="1" dirty="0" smtClean="0"/>
              <a:t> </a:t>
            </a:r>
            <a:r>
              <a:rPr lang="en-US" i="1" dirty="0" err="1" smtClean="0"/>
              <a:t>hukum</a:t>
            </a:r>
            <a:r>
              <a:rPr lang="en-US" i="1" dirty="0" smtClean="0"/>
              <a:t> </a:t>
            </a:r>
            <a:r>
              <a:rPr lang="it-IT" i="1" dirty="0" smtClean="0"/>
              <a:t>negara Republik Indonesia, baik sendiri maupun bersama-sama </a:t>
            </a:r>
            <a:r>
              <a:rPr lang="en-US" i="1" dirty="0" err="1" smtClean="0"/>
              <a:t>melalui</a:t>
            </a:r>
            <a:r>
              <a:rPr lang="en-US" i="1" dirty="0" smtClean="0"/>
              <a:t> </a:t>
            </a:r>
            <a:r>
              <a:rPr lang="en-US" i="1" dirty="0" err="1" smtClean="0"/>
              <a:t>perjanjian</a:t>
            </a:r>
            <a:r>
              <a:rPr lang="en-US" i="1" dirty="0" smtClean="0"/>
              <a:t>, </a:t>
            </a:r>
            <a:r>
              <a:rPr lang="en-US" i="1" dirty="0" err="1" smtClean="0"/>
              <a:t>menyelenggarakan</a:t>
            </a:r>
            <a:r>
              <a:rPr lang="en-US" i="1" dirty="0" smtClean="0"/>
              <a:t> </a:t>
            </a:r>
            <a:r>
              <a:rPr lang="en-US" i="1" dirty="0" err="1" smtClean="0"/>
              <a:t>berbagai</a:t>
            </a:r>
            <a:r>
              <a:rPr lang="en-US" i="1" dirty="0" smtClean="0"/>
              <a:t> </a:t>
            </a:r>
            <a:r>
              <a:rPr lang="en-US" i="1" dirty="0" err="1" smtClean="0"/>
              <a:t>kegiatan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;</a:t>
            </a:r>
          </a:p>
          <a:p>
            <a:pPr>
              <a:buNone/>
            </a:pPr>
            <a:r>
              <a:rPr lang="en-US" dirty="0" smtClean="0"/>
              <a:t>3.2.1.2 </a:t>
            </a:r>
            <a:r>
              <a:rPr lang="en-US" dirty="0" err="1" smtClean="0"/>
              <a:t>Bahwa</a:t>
            </a:r>
            <a:r>
              <a:rPr lang="en-US" dirty="0" smtClean="0"/>
              <a:t> PT </a:t>
            </a:r>
            <a:r>
              <a:rPr lang="en-US" dirty="0" err="1" smtClean="0"/>
              <a:t>Garam</a:t>
            </a:r>
            <a:r>
              <a:rPr lang="en-US" dirty="0" smtClean="0"/>
              <a:t>, PT </a:t>
            </a:r>
            <a:r>
              <a:rPr lang="en-US" dirty="0" err="1" smtClean="0"/>
              <a:t>Budiono</a:t>
            </a:r>
            <a:r>
              <a:rPr lang="en-US" dirty="0" smtClean="0"/>
              <a:t>, PT </a:t>
            </a:r>
            <a:r>
              <a:rPr lang="en-US" dirty="0" err="1" smtClean="0"/>
              <a:t>Garindo</a:t>
            </a:r>
            <a:r>
              <a:rPr lang="en-US" dirty="0" smtClean="0"/>
              <a:t>, PT </a:t>
            </a:r>
            <a:r>
              <a:rPr lang="en-US" dirty="0" err="1" smtClean="0"/>
              <a:t>Graha</a:t>
            </a:r>
            <a:r>
              <a:rPr lang="en-US" dirty="0" smtClean="0"/>
              <a:t> </a:t>
            </a:r>
            <a:r>
              <a:rPr lang="en-US" dirty="0" err="1" smtClean="0"/>
              <a:t>Reksa</a:t>
            </a:r>
            <a:r>
              <a:rPr lang="en-US" dirty="0" smtClean="0"/>
              <a:t>, PT Sumatera Palm, UD </a:t>
            </a:r>
            <a:r>
              <a:rPr lang="en-US" dirty="0" err="1" smtClean="0"/>
              <a:t>Jangkar</a:t>
            </a:r>
            <a:r>
              <a:rPr lang="en-US" dirty="0" smtClean="0"/>
              <a:t> </a:t>
            </a:r>
            <a:r>
              <a:rPr lang="en-US" dirty="0" err="1" smtClean="0"/>
              <a:t>Waja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UD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Samudera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1.1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3.2.1.1 </a:t>
            </a:r>
            <a:r>
              <a:rPr lang="en-US" dirty="0" err="1" smtClean="0"/>
              <a:t>tersebut</a:t>
            </a:r>
            <a:r>
              <a:rPr lang="en-US" dirty="0" smtClean="0"/>
              <a:t>; --------</a:t>
            </a:r>
          </a:p>
          <a:p>
            <a:pPr>
              <a:buNone/>
            </a:pPr>
            <a:r>
              <a:rPr lang="en-US" dirty="0" smtClean="0"/>
              <a:t>3.2.1.3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b="1" dirty="0" err="1" smtClean="0"/>
              <a:t>terpenuhi</a:t>
            </a:r>
            <a:r>
              <a:rPr lang="en-US" b="1" dirty="0" smtClean="0"/>
              <a:t>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i-FI" dirty="0" smtClean="0"/>
              <a:t>3.2.2 Perjanjian untuk secara bersama-sama melakukan penguasaan pemasaran </a:t>
            </a:r>
            <a:r>
              <a:rPr lang="en-US" dirty="0" err="1" smtClean="0"/>
              <a:t>barang</a:t>
            </a:r>
            <a:r>
              <a:rPr lang="en-US" dirty="0" smtClean="0"/>
              <a:t>; -----------------------------</a:t>
            </a:r>
          </a:p>
          <a:p>
            <a:pPr>
              <a:buNone/>
            </a:pPr>
            <a:r>
              <a:rPr lang="en-US" dirty="0" smtClean="0"/>
              <a:t>3.2.2.1 </a:t>
            </a:r>
            <a:r>
              <a:rPr lang="en-US" dirty="0" err="1" smtClean="0"/>
              <a:t>Bahwa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7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i="1" dirty="0" err="1" smtClean="0"/>
              <a:t>suatu</a:t>
            </a:r>
            <a:r>
              <a:rPr lang="en-US" i="1" dirty="0" smtClean="0"/>
              <a:t> </a:t>
            </a:r>
            <a:r>
              <a:rPr lang="en-US" i="1" dirty="0" err="1" smtClean="0"/>
              <a:t>perbuatan</a:t>
            </a:r>
            <a:r>
              <a:rPr lang="en-US" i="1" dirty="0" smtClean="0"/>
              <a:t> </a:t>
            </a:r>
            <a:r>
              <a:rPr lang="en-US" i="1" dirty="0" err="1" smtClean="0"/>
              <a:t>satu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lebih</a:t>
            </a:r>
            <a:r>
              <a:rPr lang="en-US" i="1" dirty="0" smtClean="0"/>
              <a:t>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i="1" dirty="0" err="1" smtClean="0"/>
              <a:t>mengikatkan</a:t>
            </a:r>
            <a:r>
              <a:rPr lang="en-US" i="1" dirty="0" smtClean="0"/>
              <a:t> </a:t>
            </a:r>
            <a:r>
              <a:rPr lang="en-US" i="1" dirty="0" err="1" smtClean="0"/>
              <a:t>diri</a:t>
            </a:r>
            <a:r>
              <a:rPr lang="en-US" i="1" dirty="0" smtClean="0"/>
              <a:t> </a:t>
            </a:r>
            <a:r>
              <a:rPr lang="en-US" i="1" dirty="0" err="1" smtClean="0"/>
              <a:t>terhadap</a:t>
            </a:r>
            <a:r>
              <a:rPr lang="en-US" i="1" dirty="0" smtClean="0"/>
              <a:t> </a:t>
            </a:r>
            <a:r>
              <a:rPr lang="en-US" i="1" dirty="0" err="1" smtClean="0"/>
              <a:t>satu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lebih</a:t>
            </a:r>
            <a:r>
              <a:rPr lang="en-US" i="1" dirty="0" smtClean="0"/>
              <a:t>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lain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n-US" i="1" dirty="0" err="1" smtClean="0"/>
              <a:t>nama</a:t>
            </a:r>
            <a:r>
              <a:rPr lang="en-US" i="1" dirty="0" smtClean="0"/>
              <a:t> </a:t>
            </a:r>
            <a:r>
              <a:rPr lang="en-US" i="1" dirty="0" err="1" smtClean="0"/>
              <a:t>apa</a:t>
            </a:r>
            <a:r>
              <a:rPr lang="en-US" i="1" dirty="0" smtClean="0"/>
              <a:t> pun, </a:t>
            </a:r>
            <a:r>
              <a:rPr lang="en-US" i="1" dirty="0" err="1" smtClean="0"/>
              <a:t>baik</a:t>
            </a:r>
            <a:r>
              <a:rPr lang="en-US" i="1" dirty="0" smtClean="0"/>
              <a:t> </a:t>
            </a:r>
            <a:r>
              <a:rPr lang="en-US" i="1" dirty="0" err="1" smtClean="0"/>
              <a:t>tertulis</a:t>
            </a:r>
            <a:r>
              <a:rPr lang="en-US" i="1" dirty="0" smtClean="0"/>
              <a:t> </a:t>
            </a:r>
            <a:r>
              <a:rPr lang="en-US" i="1" dirty="0" err="1" smtClean="0"/>
              <a:t>maupun</a:t>
            </a:r>
            <a:r>
              <a:rPr lang="en-US" i="1" dirty="0" smtClean="0"/>
              <a:t> </a:t>
            </a:r>
            <a:r>
              <a:rPr lang="en-US" i="1" dirty="0" err="1" smtClean="0"/>
              <a:t>tidak</a:t>
            </a:r>
            <a:r>
              <a:rPr lang="en-US" i="1" dirty="0" smtClean="0"/>
              <a:t> </a:t>
            </a:r>
            <a:r>
              <a:rPr lang="en-US" i="1" dirty="0" err="1" smtClean="0"/>
              <a:t>tertulis</a:t>
            </a:r>
            <a:r>
              <a:rPr lang="en-US" i="1" dirty="0" smtClean="0"/>
              <a:t>; -------</a:t>
            </a:r>
          </a:p>
          <a:p>
            <a:r>
              <a:rPr lang="en-US" dirty="0" smtClean="0"/>
              <a:t>3.2.2.2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memasok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Sumatera Utara, </a:t>
            </a:r>
            <a:r>
              <a:rPr lang="en-US" dirty="0" err="1" smtClean="0"/>
              <a:t>anggota</a:t>
            </a:r>
            <a:r>
              <a:rPr lang="en-US" dirty="0" smtClean="0"/>
              <a:t> G3 </a:t>
            </a:r>
            <a:r>
              <a:rPr lang="en-US" dirty="0" err="1" smtClean="0"/>
              <a:t>bersepakat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menyalurkan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terbesar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G4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G4;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0"/>
            <a:ext cx="88392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3.2.2.3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keteraturan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keseragaman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2.2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;------------------</a:t>
            </a:r>
          </a:p>
          <a:p>
            <a:pPr>
              <a:buNone/>
            </a:pPr>
            <a:r>
              <a:rPr lang="nn-NO" dirty="0" smtClean="0"/>
              <a:t>3.2.2.4 Bahwa dengan struktur pasar garam bahan baku di Sumatera </a:t>
            </a:r>
            <a:r>
              <a:rPr lang="en-US" dirty="0" smtClean="0"/>
              <a:t>Utara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oligopolistik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2.1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G3 </a:t>
            </a:r>
            <a:r>
              <a:rPr lang="en-US" dirty="0" err="1" smtClean="0"/>
              <a:t>dan</a:t>
            </a:r>
            <a:r>
              <a:rPr lang="en-US" dirty="0" smtClean="0"/>
              <a:t> G4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2.2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pesaing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fi-FI" dirty="0" smtClean="0"/>
              <a:t>perjanjian untuk secara bersama-sama mempertahankan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Sumatera Utara; ---</a:t>
            </a:r>
          </a:p>
          <a:p>
            <a:pPr>
              <a:buNone/>
            </a:pPr>
            <a:r>
              <a:rPr lang="en-US" dirty="0" smtClean="0"/>
              <a:t>3.2.2.5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bersamasama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b="1" dirty="0" err="1" smtClean="0"/>
              <a:t>terpenuhi</a:t>
            </a:r>
            <a:r>
              <a:rPr lang="en-US" b="1" dirty="0" smtClean="0"/>
              <a:t>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3.2.3 </a:t>
            </a:r>
            <a:r>
              <a:rPr lang="en-US" dirty="0" err="1" smtClean="0"/>
              <a:t>Pelaku</a:t>
            </a:r>
            <a:r>
              <a:rPr lang="en-US" dirty="0" smtClean="0"/>
              <a:t> Usaha Lain; ---------------</a:t>
            </a:r>
          </a:p>
          <a:p>
            <a:pPr>
              <a:buNone/>
            </a:pPr>
            <a:r>
              <a:rPr lang="en-US" dirty="0" smtClean="0"/>
              <a:t>3.2.3.1 </a:t>
            </a:r>
            <a:r>
              <a:rPr lang="en-US" dirty="0" err="1" smtClean="0"/>
              <a:t>Bahwa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bersepakat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mengikatkan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; --------------</a:t>
            </a:r>
          </a:p>
          <a:p>
            <a:pPr>
              <a:buNone/>
            </a:pPr>
            <a:r>
              <a:rPr lang="en-US" dirty="0" smtClean="0"/>
              <a:t>3.2.3.2 </a:t>
            </a:r>
            <a:r>
              <a:rPr lang="en-US" dirty="0" err="1" smtClean="0"/>
              <a:t>Bahwa</a:t>
            </a:r>
            <a:r>
              <a:rPr lang="en-US" dirty="0" smtClean="0"/>
              <a:t> PT </a:t>
            </a:r>
            <a:r>
              <a:rPr lang="en-US" dirty="0" err="1" smtClean="0"/>
              <a:t>Garam</a:t>
            </a:r>
            <a:r>
              <a:rPr lang="en-US" dirty="0" smtClean="0"/>
              <a:t>, PT </a:t>
            </a:r>
            <a:r>
              <a:rPr lang="en-US" dirty="0" err="1" smtClean="0"/>
              <a:t>Budiono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PT </a:t>
            </a:r>
            <a:r>
              <a:rPr lang="en-US" dirty="0" err="1" smtClean="0"/>
              <a:t>Garindo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yang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Sumatera Utara;</a:t>
            </a:r>
          </a:p>
          <a:p>
            <a:pPr>
              <a:buNone/>
            </a:pPr>
            <a:r>
              <a:rPr lang="en-US" dirty="0" smtClean="0"/>
              <a:t>3.2.3.3 </a:t>
            </a:r>
            <a:r>
              <a:rPr lang="en-US" dirty="0" err="1" smtClean="0"/>
              <a:t>Bahwa</a:t>
            </a:r>
            <a:r>
              <a:rPr lang="en-US" dirty="0" smtClean="0"/>
              <a:t> PT </a:t>
            </a:r>
            <a:r>
              <a:rPr lang="en-US" dirty="0" err="1" smtClean="0"/>
              <a:t>Graha</a:t>
            </a:r>
            <a:r>
              <a:rPr lang="en-US" dirty="0" smtClean="0"/>
              <a:t> </a:t>
            </a:r>
            <a:r>
              <a:rPr lang="en-US" dirty="0" err="1" smtClean="0"/>
              <a:t>Reksa</a:t>
            </a:r>
            <a:r>
              <a:rPr lang="en-US" dirty="0" smtClean="0"/>
              <a:t>, PT Sumatera Palm, UD </a:t>
            </a:r>
            <a:r>
              <a:rPr lang="en-US" dirty="0" err="1" smtClean="0"/>
              <a:t>Jangkar</a:t>
            </a:r>
            <a:r>
              <a:rPr lang="en-US" dirty="0" smtClean="0"/>
              <a:t> </a:t>
            </a:r>
            <a:r>
              <a:rPr lang="en-US" dirty="0" err="1" smtClean="0"/>
              <a:t>Waj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UD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Samudera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pt-BR" dirty="0" smtClean="0"/>
              <a:t>PT. Garam, PT Budiono, dan PT Garindo dalam pemasaran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Sumatera Utara;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lain </a:t>
            </a:r>
            <a:r>
              <a:rPr lang="en-US" b="1" dirty="0" err="1" smtClean="0"/>
              <a:t>terpenuhi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553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3.2.4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------------------</a:t>
            </a:r>
          </a:p>
          <a:p>
            <a:pPr>
              <a:buNone/>
            </a:pPr>
            <a:r>
              <a:rPr lang="en-US" dirty="0" smtClean="0"/>
              <a:t>3.2.4.1 </a:t>
            </a:r>
            <a:r>
              <a:rPr lang="en-US" dirty="0" err="1" smtClean="0"/>
              <a:t>Bahwa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2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fi-FI" i="1" dirty="0" smtClean="0"/>
              <a:t>pemusatan kekuatan ekonomi oleh satu atau lebih pelaku usaha </a:t>
            </a:r>
            <a:r>
              <a:rPr lang="sv-SE" i="1" dirty="0" smtClean="0"/>
              <a:t>yang mengakibatkan dikuasainya produksi dan atau pemasaran </a:t>
            </a:r>
            <a:r>
              <a:rPr lang="en-US" i="1" dirty="0" err="1" smtClean="0"/>
              <a:t>atas</a:t>
            </a:r>
            <a:r>
              <a:rPr lang="en-US" i="1" dirty="0" smtClean="0"/>
              <a:t> </a:t>
            </a:r>
            <a:r>
              <a:rPr lang="en-US" i="1" dirty="0" err="1" smtClean="0"/>
              <a:t>barang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jasa</a:t>
            </a:r>
            <a:r>
              <a:rPr lang="en-US" i="1" dirty="0" smtClean="0"/>
              <a:t> </a:t>
            </a:r>
            <a:r>
              <a:rPr lang="en-US" i="1" dirty="0" err="1" smtClean="0"/>
              <a:t>tertentu</a:t>
            </a:r>
            <a:r>
              <a:rPr lang="en-US" i="1" dirty="0" smtClean="0"/>
              <a:t> </a:t>
            </a:r>
            <a:r>
              <a:rPr lang="en-US" i="1" dirty="0" err="1" smtClean="0"/>
              <a:t>sehingga</a:t>
            </a:r>
            <a:r>
              <a:rPr lang="en-US" i="1" dirty="0" smtClean="0"/>
              <a:t> </a:t>
            </a:r>
            <a:r>
              <a:rPr lang="en-US" i="1" dirty="0" err="1" smtClean="0"/>
              <a:t>menimbulkan</a:t>
            </a:r>
            <a:r>
              <a:rPr lang="en-US" i="1" dirty="0" smtClean="0"/>
              <a:t> </a:t>
            </a:r>
            <a:r>
              <a:rPr lang="en-US" i="1" dirty="0" err="1" smtClean="0"/>
              <a:t>persaingan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tidak</a:t>
            </a:r>
            <a:r>
              <a:rPr lang="en-US" i="1" dirty="0" smtClean="0"/>
              <a:t> </a:t>
            </a:r>
            <a:r>
              <a:rPr lang="en-US" i="1" dirty="0" err="1" smtClean="0"/>
              <a:t>sehat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dapat</a:t>
            </a:r>
            <a:r>
              <a:rPr lang="en-US" i="1" dirty="0" smtClean="0"/>
              <a:t> </a:t>
            </a:r>
            <a:r>
              <a:rPr lang="en-US" i="1" dirty="0" err="1" smtClean="0"/>
              <a:t>merugikan</a:t>
            </a:r>
            <a:r>
              <a:rPr lang="en-US" i="1" dirty="0" smtClean="0"/>
              <a:t> </a:t>
            </a:r>
            <a:r>
              <a:rPr lang="en-US" i="1" dirty="0" err="1" smtClean="0"/>
              <a:t>kepentingan</a:t>
            </a:r>
            <a:r>
              <a:rPr lang="en-US" i="1" dirty="0" smtClean="0"/>
              <a:t> </a:t>
            </a:r>
            <a:r>
              <a:rPr lang="en-US" i="1" dirty="0" err="1" smtClean="0"/>
              <a:t>umum</a:t>
            </a:r>
            <a:r>
              <a:rPr lang="en-US" i="1" dirty="0" smtClean="0"/>
              <a:t>; --</a:t>
            </a:r>
          </a:p>
          <a:p>
            <a:pPr>
              <a:buNone/>
            </a:pPr>
            <a:r>
              <a:rPr lang="en-US" dirty="0" smtClean="0"/>
              <a:t>3.2.4.2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pemusatan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yang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553200"/>
          </a:xfrm>
        </p:spPr>
        <p:txBody>
          <a:bodyPr>
            <a:normAutofit/>
          </a:bodyPr>
          <a:lstStyle/>
          <a:p>
            <a:r>
              <a:rPr lang="en-US" dirty="0" smtClean="0"/>
              <a:t>.2.4.3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oligopolistik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dikuasainya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G3 </a:t>
            </a:r>
            <a:r>
              <a:rPr lang="en-US" dirty="0" err="1" smtClean="0"/>
              <a:t>dan</a:t>
            </a:r>
            <a:r>
              <a:rPr lang="en-US" dirty="0" smtClean="0"/>
              <a:t> G4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dibuktikan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3.2.2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yang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sv-SE" dirty="0" smtClean="0"/>
              <a:t>bahan baku di Sumatera Utara oleh G3 dan G4;--------------------</a:t>
            </a:r>
          </a:p>
          <a:p>
            <a:pPr>
              <a:buNone/>
            </a:pPr>
            <a:r>
              <a:rPr lang="en-US" dirty="0" smtClean="0"/>
              <a:t>3.2.4.4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yang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Sumatera Utara </a:t>
            </a:r>
            <a:r>
              <a:rPr lang="en-US" dirty="0" err="1" smtClean="0"/>
              <a:t>oleh</a:t>
            </a:r>
            <a:r>
              <a:rPr lang="en-US" dirty="0" smtClean="0"/>
              <a:t> G3 </a:t>
            </a:r>
            <a:r>
              <a:rPr lang="en-US" dirty="0" err="1" smtClean="0"/>
              <a:t>dan</a:t>
            </a:r>
            <a:r>
              <a:rPr lang="en-US" dirty="0" smtClean="0"/>
              <a:t> G4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G3 </a:t>
            </a:r>
            <a:r>
              <a:rPr lang="en-US" dirty="0" err="1" smtClean="0"/>
              <a:t>dan</a:t>
            </a:r>
            <a:r>
              <a:rPr lang="en-US" dirty="0" smtClean="0"/>
              <a:t> G4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sv-SE" dirty="0" smtClean="0"/>
              <a:t>mendapatkan garam bahan baku secara kontinu dengan harga </a:t>
            </a:r>
            <a:r>
              <a:rPr lang="en-US" dirty="0" smtClean="0"/>
              <a:t>yang </a:t>
            </a:r>
            <a:r>
              <a:rPr lang="en-US" dirty="0" err="1" smtClean="0"/>
              <a:t>bersaing</a:t>
            </a:r>
            <a:r>
              <a:rPr lang="en-US" dirty="0" smtClean="0"/>
              <a:t>; ---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3.2.4.5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G3 </a:t>
            </a:r>
            <a:r>
              <a:rPr lang="en-US" dirty="0" err="1" smtClean="0"/>
              <a:t>dan</a:t>
            </a:r>
            <a:r>
              <a:rPr lang="en-US" dirty="0" smtClean="0"/>
              <a:t> G4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; --------</a:t>
            </a:r>
          </a:p>
          <a:p>
            <a:pPr>
              <a:buNone/>
            </a:pPr>
            <a:r>
              <a:rPr lang="en-US" dirty="0" smtClean="0"/>
              <a:t>3.2.4.6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penguasaan</a:t>
            </a:r>
            <a:r>
              <a:rPr lang="en-US" dirty="0" smtClean="0"/>
              <a:t> yang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nn-NO" dirty="0" smtClean="0"/>
              <a:t>baku di Sumatera Utara oleh G3 dan G4 menyebabkan </a:t>
            </a:r>
            <a:r>
              <a:rPr lang="fi-FI" dirty="0" smtClean="0"/>
              <a:t>konsumen tidak memiliki pilihan lain untuk mendapatkan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yang </a:t>
            </a:r>
            <a:r>
              <a:rPr lang="en-US" dirty="0" err="1" smtClean="0"/>
              <a:t>bersaing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2.6.3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;--</a:t>
            </a:r>
          </a:p>
          <a:p>
            <a:pPr>
              <a:buNone/>
            </a:pPr>
            <a:r>
              <a:rPr lang="en-US" dirty="0" smtClean="0"/>
              <a:t>3.2.4.7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nb-NO" dirty="0" smtClean="0"/>
              <a:t>butir 2.6.3 Bagian Tentang Hukum; --</a:t>
            </a:r>
          </a:p>
          <a:p>
            <a:pPr>
              <a:buNone/>
            </a:pPr>
            <a:r>
              <a:rPr lang="en-US" dirty="0" smtClean="0"/>
              <a:t>3.2.4.8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b="1" dirty="0" err="1" smtClean="0"/>
              <a:t>terpenuhi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800600"/>
          </a:xfrm>
        </p:spPr>
        <p:txBody>
          <a:bodyPr/>
          <a:lstStyle/>
          <a:p>
            <a:r>
              <a:rPr lang="en-US" dirty="0" err="1" smtClean="0"/>
              <a:t>Sedangkan</a:t>
            </a:r>
            <a:r>
              <a:rPr lang="en-US" dirty="0" smtClean="0"/>
              <a:t> Prof. </a:t>
            </a:r>
            <a:r>
              <a:rPr lang="en-US" dirty="0" err="1" smtClean="0"/>
              <a:t>Subekti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berjanji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berjanji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R. </a:t>
            </a:r>
            <a:r>
              <a:rPr lang="en-US" dirty="0" err="1" smtClean="0"/>
              <a:t>Subekti</a:t>
            </a:r>
            <a:r>
              <a:rPr lang="en-US" dirty="0" smtClean="0"/>
              <a:t>, </a:t>
            </a:r>
            <a:r>
              <a:rPr lang="en-US" dirty="0" err="1" smtClean="0"/>
              <a:t>Pokok-Pokok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Perdata</a:t>
            </a:r>
            <a:r>
              <a:rPr lang="en-US" dirty="0" smtClean="0"/>
              <a:t>, Jakarta: Intermasa,1985) p. 1.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3.3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5 </a:t>
            </a:r>
            <a:r>
              <a:rPr lang="en-US" dirty="0" err="1" smtClean="0"/>
              <a:t>ayat</a:t>
            </a:r>
            <a:r>
              <a:rPr lang="en-US" dirty="0" smtClean="0"/>
              <a:t> (1)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1999  </a:t>
            </a:r>
            <a:r>
              <a:rPr lang="en-US" dirty="0" err="1" smtClean="0"/>
              <a:t>menyatakan</a:t>
            </a:r>
            <a:r>
              <a:rPr lang="en-US" dirty="0" smtClean="0"/>
              <a:t> “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dilarang</a:t>
            </a:r>
            <a:r>
              <a:rPr lang="en-US" i="1" dirty="0" smtClean="0"/>
              <a:t> </a:t>
            </a:r>
            <a:r>
              <a:rPr lang="en-US" i="1" dirty="0" err="1" smtClean="0"/>
              <a:t>membuat</a:t>
            </a:r>
            <a:r>
              <a:rPr lang="en-US" i="1" dirty="0" smtClean="0"/>
              <a:t> </a:t>
            </a:r>
            <a:r>
              <a:rPr lang="en-US" i="1" dirty="0" err="1" smtClean="0"/>
              <a:t>perjanjian</a:t>
            </a:r>
            <a:r>
              <a:rPr lang="en-US" i="1" dirty="0" smtClean="0"/>
              <a:t>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pesaingnya</a:t>
            </a:r>
            <a:r>
              <a:rPr lang="en-US" i="1" dirty="0" smtClean="0"/>
              <a:t>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i="1" dirty="0" err="1" smtClean="0"/>
              <a:t>menetapkan</a:t>
            </a:r>
            <a:r>
              <a:rPr lang="en-US" i="1" dirty="0" smtClean="0"/>
              <a:t> </a:t>
            </a:r>
            <a:r>
              <a:rPr lang="en-US" i="1" dirty="0" err="1" smtClean="0"/>
              <a:t>harga</a:t>
            </a:r>
            <a:r>
              <a:rPr lang="en-US" i="1" dirty="0" smtClean="0"/>
              <a:t> </a:t>
            </a:r>
            <a:r>
              <a:rPr lang="en-US" i="1" dirty="0" err="1" smtClean="0"/>
              <a:t>atas</a:t>
            </a:r>
            <a:r>
              <a:rPr lang="en-US" i="1" dirty="0" smtClean="0"/>
              <a:t> </a:t>
            </a:r>
            <a:r>
              <a:rPr lang="en-US" i="1" dirty="0" err="1" smtClean="0"/>
              <a:t>suatu</a:t>
            </a:r>
            <a:r>
              <a:rPr lang="en-US" i="1" dirty="0" smtClean="0"/>
              <a:t> </a:t>
            </a:r>
            <a:r>
              <a:rPr lang="en-US" i="1" dirty="0" err="1" smtClean="0"/>
              <a:t>barang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jasa</a:t>
            </a:r>
            <a:r>
              <a:rPr lang="en-US" i="1" dirty="0" smtClean="0"/>
              <a:t> yang </a:t>
            </a:r>
            <a:r>
              <a:rPr lang="en-US" i="1" dirty="0" err="1" smtClean="0"/>
              <a:t>harus</a:t>
            </a:r>
            <a:r>
              <a:rPr lang="en-US" i="1" dirty="0" smtClean="0"/>
              <a:t> </a:t>
            </a:r>
            <a:r>
              <a:rPr lang="en-US" i="1" dirty="0" err="1" smtClean="0"/>
              <a:t>dibayar</a:t>
            </a:r>
            <a:r>
              <a:rPr lang="en-US" i="1" dirty="0" smtClean="0"/>
              <a:t> </a:t>
            </a:r>
            <a:r>
              <a:rPr lang="en-US" i="1" dirty="0" err="1" smtClean="0"/>
              <a:t>oleh</a:t>
            </a:r>
            <a:r>
              <a:rPr lang="en-US" i="1" dirty="0" smtClean="0"/>
              <a:t> </a:t>
            </a:r>
            <a:r>
              <a:rPr lang="en-US" i="1" dirty="0" err="1" smtClean="0"/>
              <a:t>konsumen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pelanggan</a:t>
            </a:r>
            <a:r>
              <a:rPr lang="en-US" i="1" dirty="0" smtClean="0"/>
              <a:t> </a:t>
            </a:r>
            <a:r>
              <a:rPr lang="en-US" i="1" dirty="0" err="1" smtClean="0"/>
              <a:t>pada</a:t>
            </a:r>
            <a:r>
              <a:rPr lang="en-US" i="1" dirty="0" smtClean="0"/>
              <a:t> </a:t>
            </a:r>
            <a:r>
              <a:rPr lang="en-US" i="1" dirty="0" err="1" smtClean="0"/>
              <a:t>pasar</a:t>
            </a:r>
            <a:r>
              <a:rPr lang="en-US" i="1" dirty="0" smtClean="0"/>
              <a:t> </a:t>
            </a:r>
            <a:r>
              <a:rPr lang="en-US" i="1" dirty="0" err="1" smtClean="0"/>
              <a:t>bersangkutan</a:t>
            </a:r>
            <a:r>
              <a:rPr lang="en-US" i="1" dirty="0" smtClean="0"/>
              <a:t> yang </a:t>
            </a:r>
            <a:r>
              <a:rPr lang="en-US" i="1" dirty="0" err="1" smtClean="0"/>
              <a:t>sama</a:t>
            </a:r>
            <a:r>
              <a:rPr lang="en-US" i="1" dirty="0" smtClean="0"/>
              <a:t>”; ---</a:t>
            </a:r>
          </a:p>
          <a:p>
            <a:pPr>
              <a:buNone/>
            </a:pPr>
            <a:r>
              <a:rPr lang="en-US" dirty="0" smtClean="0"/>
              <a:t>3.4 </a:t>
            </a:r>
            <a:r>
              <a:rPr lang="en-US" dirty="0" err="1" smtClean="0"/>
              <a:t>Menimbang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5 </a:t>
            </a:r>
            <a:r>
              <a:rPr lang="en-US" dirty="0" err="1" smtClean="0"/>
              <a:t>ayat</a:t>
            </a:r>
            <a:r>
              <a:rPr lang="en-US" dirty="0" smtClean="0"/>
              <a:t> (1)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1999,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 ------</a:t>
            </a:r>
          </a:p>
          <a:p>
            <a:pPr>
              <a:buNone/>
            </a:pPr>
            <a:r>
              <a:rPr lang="en-US" dirty="0" smtClean="0"/>
              <a:t>3.4.1 </a:t>
            </a:r>
            <a:r>
              <a:rPr lang="en-US" dirty="0" err="1" smtClean="0"/>
              <a:t>Pelaku</a:t>
            </a:r>
            <a:r>
              <a:rPr lang="en-US" dirty="0" smtClean="0"/>
              <a:t> Usaha; -----------------------------------------------------</a:t>
            </a:r>
          </a:p>
          <a:p>
            <a:pPr>
              <a:buNone/>
            </a:pPr>
            <a:r>
              <a:rPr lang="en-US" dirty="0" smtClean="0"/>
              <a:t>3.4.1.1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PT </a:t>
            </a:r>
            <a:r>
              <a:rPr lang="en-US" dirty="0" err="1" smtClean="0"/>
              <a:t>Garam</a:t>
            </a:r>
            <a:r>
              <a:rPr lang="en-US" dirty="0" smtClean="0"/>
              <a:t>, PT </a:t>
            </a:r>
            <a:r>
              <a:rPr lang="en-US" dirty="0" err="1" smtClean="0"/>
              <a:t>Budiono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PT </a:t>
            </a:r>
            <a:r>
              <a:rPr lang="en-US" dirty="0" err="1" smtClean="0"/>
              <a:t>Garindo</a:t>
            </a:r>
            <a:r>
              <a:rPr lang="en-US" dirty="0" smtClean="0"/>
              <a:t>;--------------</a:t>
            </a:r>
          </a:p>
          <a:p>
            <a:pPr>
              <a:buNone/>
            </a:pPr>
            <a:r>
              <a:rPr lang="en-US" dirty="0" smtClean="0"/>
              <a:t>3.4.1.2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terpenuhi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sv-SE" dirty="0" smtClean="0"/>
              <a:t>diuraikan dalam butir 3.2.1 putusan ini; --------</a:t>
            </a:r>
          </a:p>
          <a:p>
            <a:pPr>
              <a:buNone/>
            </a:pPr>
            <a:r>
              <a:rPr lang="en-US" dirty="0" smtClean="0"/>
              <a:t>3.4.1.3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b="1" dirty="0" err="1" smtClean="0"/>
              <a:t>terpenuhi</a:t>
            </a:r>
            <a:r>
              <a:rPr lang="en-US" b="1" dirty="0" smtClean="0"/>
              <a:t>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3.4.2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; </a:t>
            </a:r>
          </a:p>
          <a:p>
            <a:pPr>
              <a:buNone/>
            </a:pPr>
            <a:r>
              <a:rPr lang="en-US" dirty="0" smtClean="0"/>
              <a:t>3.4.2.1 </a:t>
            </a:r>
            <a:r>
              <a:rPr lang="en-US" dirty="0" err="1" smtClean="0"/>
              <a:t>Bahwa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3.2.2.1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; -----------</a:t>
            </a:r>
          </a:p>
          <a:p>
            <a:pPr>
              <a:buNone/>
            </a:pPr>
            <a:r>
              <a:rPr lang="en-US" dirty="0" smtClean="0"/>
              <a:t>3.4.2.2 </a:t>
            </a:r>
            <a:r>
              <a:rPr lang="en-US" dirty="0" err="1" smtClean="0"/>
              <a:t>Bahwa</a:t>
            </a:r>
            <a:r>
              <a:rPr lang="en-US" dirty="0" smtClean="0"/>
              <a:t> PT </a:t>
            </a:r>
            <a:r>
              <a:rPr lang="en-US" dirty="0" err="1" smtClean="0"/>
              <a:t>Garam</a:t>
            </a:r>
            <a:r>
              <a:rPr lang="en-US" dirty="0" smtClean="0"/>
              <a:t>, PT </a:t>
            </a:r>
            <a:r>
              <a:rPr lang="en-US" dirty="0" err="1" smtClean="0"/>
              <a:t>Budiono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PT </a:t>
            </a:r>
            <a:r>
              <a:rPr lang="en-US" dirty="0" err="1" smtClean="0"/>
              <a:t>Garindo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fi-FI" dirty="0" smtClean="0"/>
              <a:t>mengikatkan diri untuk membuat kebijakan penetapan harga </a:t>
            </a:r>
            <a:r>
              <a:rPr lang="pt-BR" dirty="0" smtClean="0"/>
              <a:t>jual garam bahan baku di Sumatera Utara secara seragam atau </a:t>
            </a:r>
            <a:r>
              <a:rPr lang="en-US" dirty="0" err="1" smtClean="0"/>
              <a:t>sistematis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teratur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2.2.2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; ---------------------------------------</a:t>
            </a:r>
          </a:p>
          <a:p>
            <a:pPr>
              <a:buNone/>
            </a:pPr>
            <a:r>
              <a:rPr lang="sv-SE" dirty="0" smtClean="0"/>
              <a:t>3.4.2.3 Bahwa pengikatan diri oleh PT Garam, PT Budiono, dan </a:t>
            </a:r>
            <a:r>
              <a:rPr lang="en-US" dirty="0" smtClean="0"/>
              <a:t>PT </a:t>
            </a:r>
            <a:r>
              <a:rPr lang="en-US" dirty="0" err="1" smtClean="0"/>
              <a:t>Garindo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untukmenetapkan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jual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Sumatera Utara;----</a:t>
            </a:r>
          </a:p>
          <a:p>
            <a:pPr>
              <a:buNone/>
            </a:pPr>
            <a:r>
              <a:rPr lang="en-US" dirty="0" smtClean="0"/>
              <a:t>3.4.2.4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b="1" dirty="0" err="1" smtClean="0"/>
              <a:t>terpenuhi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3.4.4 </a:t>
            </a:r>
            <a:r>
              <a:rPr lang="en-US" dirty="0" err="1" smtClean="0"/>
              <a:t>Konsumen</a:t>
            </a:r>
            <a:r>
              <a:rPr lang="en-US" dirty="0" smtClean="0"/>
              <a:t>;-------------------------------------------------</a:t>
            </a:r>
          </a:p>
          <a:p>
            <a:r>
              <a:rPr lang="en-US" dirty="0" smtClean="0"/>
              <a:t>3.4.4.1 </a:t>
            </a:r>
            <a:r>
              <a:rPr lang="en-US" dirty="0" err="1" smtClean="0"/>
              <a:t>Bahwa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15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i="1" dirty="0" err="1" smtClean="0"/>
              <a:t>setiap</a:t>
            </a:r>
            <a:r>
              <a:rPr lang="en-US" i="1" dirty="0" smtClean="0"/>
              <a:t> </a:t>
            </a:r>
            <a:r>
              <a:rPr lang="en-US" i="1" dirty="0" err="1" smtClean="0"/>
              <a:t>pemakai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pengguna</a:t>
            </a:r>
            <a:r>
              <a:rPr lang="en-US" i="1" dirty="0" smtClean="0"/>
              <a:t> </a:t>
            </a:r>
            <a:r>
              <a:rPr lang="en-US" i="1" dirty="0" err="1" smtClean="0"/>
              <a:t>barang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jasa</a:t>
            </a:r>
            <a:r>
              <a:rPr lang="en-US" i="1" dirty="0" smtClean="0"/>
              <a:t> </a:t>
            </a:r>
            <a:r>
              <a:rPr lang="en-US" i="1" dirty="0" err="1" smtClean="0"/>
              <a:t>baik</a:t>
            </a:r>
            <a:r>
              <a:rPr lang="en-US" i="1" dirty="0" smtClean="0"/>
              <a:t>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fi-FI" i="1" dirty="0" smtClean="0"/>
              <a:t>kepentingan diri sendiri maupun untuk kepentingan pihak lain; -</a:t>
            </a:r>
          </a:p>
          <a:p>
            <a:pPr>
              <a:buNone/>
            </a:pPr>
            <a:r>
              <a:rPr lang="en-US" dirty="0" smtClean="0"/>
              <a:t>3.4.4.2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PT </a:t>
            </a:r>
            <a:r>
              <a:rPr lang="en-US" dirty="0" err="1" smtClean="0"/>
              <a:t>Garam</a:t>
            </a:r>
            <a:r>
              <a:rPr lang="en-US" dirty="0" smtClean="0"/>
              <a:t>, PT </a:t>
            </a:r>
            <a:r>
              <a:rPr lang="en-US" dirty="0" err="1" smtClean="0"/>
              <a:t>Budiono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PT </a:t>
            </a:r>
            <a:r>
              <a:rPr lang="en-US" dirty="0" err="1" smtClean="0"/>
              <a:t>Garindo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G4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G4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pemakai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G3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fi-FI" dirty="0" smtClean="0"/>
              <a:t>kepentingan diri sendiri maupun untuk kepentingan pihak lain; -</a:t>
            </a:r>
          </a:p>
          <a:p>
            <a:pPr>
              <a:buNone/>
            </a:pPr>
            <a:r>
              <a:rPr lang="sv-SE" dirty="0" smtClean="0"/>
              <a:t>3.4.4.3 Bahwa dengan demikian maka unsur konsumen </a:t>
            </a:r>
            <a:r>
              <a:rPr lang="sv-SE" b="1" dirty="0" smtClean="0"/>
              <a:t>terpenuhi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553200"/>
          </a:xfrm>
        </p:spPr>
        <p:txBody>
          <a:bodyPr>
            <a:normAutofit/>
          </a:bodyPr>
          <a:lstStyle/>
          <a:p>
            <a:r>
              <a:rPr lang="en-US" dirty="0" smtClean="0"/>
              <a:t>3.4.5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r>
              <a:rPr lang="en-US" dirty="0" smtClean="0"/>
              <a:t>; </a:t>
            </a:r>
          </a:p>
          <a:p>
            <a:r>
              <a:rPr lang="en-US" dirty="0" smtClean="0"/>
              <a:t>3.4.5.1 </a:t>
            </a:r>
            <a:r>
              <a:rPr lang="en-US" dirty="0" err="1" smtClean="0"/>
              <a:t>Bahwa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10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i="1" dirty="0" err="1" smtClean="0"/>
              <a:t>pasar</a:t>
            </a:r>
            <a:r>
              <a:rPr lang="en-US" i="1" dirty="0" smtClean="0"/>
              <a:t> yang </a:t>
            </a:r>
            <a:r>
              <a:rPr lang="en-US" i="1" dirty="0" err="1" smtClean="0"/>
              <a:t>berkaitan</a:t>
            </a:r>
            <a:r>
              <a:rPr lang="en-US" i="1" dirty="0" smtClean="0"/>
              <a:t>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n-US" i="1" dirty="0" err="1" smtClean="0"/>
              <a:t>jangkauan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daerah</a:t>
            </a:r>
            <a:r>
              <a:rPr lang="en-US" i="1" dirty="0" smtClean="0"/>
              <a:t> </a:t>
            </a:r>
            <a:r>
              <a:rPr lang="en-US" i="1" dirty="0" err="1" smtClean="0"/>
              <a:t>pemasaran</a:t>
            </a:r>
            <a:r>
              <a:rPr lang="en-US" i="1" dirty="0" smtClean="0"/>
              <a:t> </a:t>
            </a:r>
            <a:r>
              <a:rPr lang="en-US" i="1" dirty="0" err="1" smtClean="0"/>
              <a:t>tertentu</a:t>
            </a:r>
            <a:r>
              <a:rPr lang="en-US" i="1" dirty="0" smtClean="0"/>
              <a:t> </a:t>
            </a:r>
            <a:r>
              <a:rPr lang="en-US" i="1" dirty="0" err="1" smtClean="0"/>
              <a:t>oleh</a:t>
            </a:r>
            <a:r>
              <a:rPr lang="en-US" i="1" dirty="0" smtClean="0"/>
              <a:t> </a:t>
            </a:r>
            <a:r>
              <a:rPr lang="en-US" i="1" dirty="0" err="1" smtClean="0"/>
              <a:t>pelaku</a:t>
            </a:r>
            <a:r>
              <a:rPr lang="en-US" i="1" dirty="0" smtClean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atas</a:t>
            </a:r>
            <a:r>
              <a:rPr lang="en-US" i="1" dirty="0" smtClean="0"/>
              <a:t> </a:t>
            </a:r>
            <a:r>
              <a:rPr lang="en-US" i="1" dirty="0" err="1" smtClean="0"/>
              <a:t>barang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jasa</a:t>
            </a:r>
            <a:endParaRPr lang="en-US" i="1" dirty="0" smtClean="0"/>
          </a:p>
          <a:p>
            <a:r>
              <a:rPr lang="en-US" i="1" dirty="0" smtClean="0"/>
              <a:t>yang </a:t>
            </a:r>
            <a:r>
              <a:rPr lang="en-US" i="1" dirty="0" err="1" smtClean="0"/>
              <a:t>sama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sejenis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substitusi</a:t>
            </a:r>
            <a:r>
              <a:rPr lang="en-US" i="1" dirty="0" smtClean="0"/>
              <a:t> </a:t>
            </a:r>
            <a:r>
              <a:rPr lang="en-US" i="1" dirty="0" err="1" smtClean="0"/>
              <a:t>dari</a:t>
            </a:r>
            <a:r>
              <a:rPr lang="en-US" i="1" dirty="0" smtClean="0"/>
              <a:t> </a:t>
            </a:r>
            <a:r>
              <a:rPr lang="en-US" i="1" dirty="0" err="1" smtClean="0"/>
              <a:t>barang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jasa</a:t>
            </a:r>
            <a:r>
              <a:rPr lang="en-US" i="1" dirty="0" smtClean="0"/>
              <a:t> </a:t>
            </a:r>
            <a:r>
              <a:rPr lang="en-US" i="1" dirty="0" err="1" smtClean="0"/>
              <a:t>tersebut</a:t>
            </a:r>
            <a:r>
              <a:rPr lang="en-US" i="1" dirty="0" smtClean="0"/>
              <a:t>; -</a:t>
            </a:r>
          </a:p>
          <a:p>
            <a:r>
              <a:rPr lang="sv-SE" dirty="0" smtClean="0"/>
              <a:t>3.4.5.2 Bahwa pasar bersangkutan dalam hal ini adalah sebagaimana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1.2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3.4.5.3 </a:t>
            </a:r>
            <a:r>
              <a:rPr lang="en-US" dirty="0" err="1" smtClean="0"/>
              <a:t>Bahwa</a:t>
            </a:r>
            <a:r>
              <a:rPr lang="en-US" dirty="0" smtClean="0"/>
              <a:t> PT </a:t>
            </a:r>
            <a:r>
              <a:rPr lang="en-US" dirty="0" err="1" smtClean="0"/>
              <a:t>Garam</a:t>
            </a:r>
            <a:r>
              <a:rPr lang="en-US" dirty="0" smtClean="0"/>
              <a:t>, PT </a:t>
            </a:r>
            <a:r>
              <a:rPr lang="en-US" dirty="0" err="1" smtClean="0"/>
              <a:t>Budiono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PT </a:t>
            </a:r>
            <a:r>
              <a:rPr lang="en-US" dirty="0" err="1" smtClean="0"/>
              <a:t>Garindo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s-ES" dirty="0" err="1" smtClean="0"/>
              <a:t>kegiatan</a:t>
            </a:r>
            <a:r>
              <a:rPr lang="es-ES" dirty="0" smtClean="0"/>
              <a:t> </a:t>
            </a:r>
            <a:r>
              <a:rPr lang="es-ES" dirty="0" err="1" smtClean="0"/>
              <a:t>usaha</a:t>
            </a:r>
            <a:r>
              <a:rPr lang="es-ES" dirty="0" smtClean="0"/>
              <a:t> pada pasar </a:t>
            </a:r>
            <a:r>
              <a:rPr lang="es-ES" dirty="0" err="1" smtClean="0"/>
              <a:t>bersangkutan</a:t>
            </a:r>
            <a:r>
              <a:rPr lang="es-ES" dirty="0" smtClean="0"/>
              <a:t> yang sama; --------------</a:t>
            </a:r>
          </a:p>
          <a:p>
            <a:pPr>
              <a:buNone/>
            </a:pPr>
            <a:r>
              <a:rPr lang="en-US" dirty="0" smtClean="0"/>
              <a:t>3.4.5.4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b="1" dirty="0" err="1" smtClean="0"/>
              <a:t>terpenuhi</a:t>
            </a:r>
            <a:r>
              <a:rPr lang="en-US" b="1" dirty="0" smtClean="0"/>
              <a:t>;</a:t>
            </a:r>
          </a:p>
          <a:p>
            <a:pPr>
              <a:buNone/>
            </a:pPr>
            <a:r>
              <a:rPr lang="en-US" dirty="0" smtClean="0"/>
              <a:t>3.5 </a:t>
            </a:r>
            <a:r>
              <a:rPr lang="en-US" dirty="0" err="1" smtClean="0"/>
              <a:t>Menimbang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6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sv-SE" dirty="0" smtClean="0"/>
              <a:t>menyatakan “</a:t>
            </a:r>
            <a:r>
              <a:rPr lang="sv-SE" i="1" dirty="0" smtClean="0"/>
              <a:t>Pelaku usaha dilarang membuat perjanjian yang mengakibatkan pembeli yang satu harus membayar dengan harga yang berbeda dari harga yang </a:t>
            </a:r>
            <a:r>
              <a:rPr lang="en-US" i="1" dirty="0" err="1" smtClean="0"/>
              <a:t>harus</a:t>
            </a:r>
            <a:r>
              <a:rPr lang="en-US" i="1" dirty="0" smtClean="0"/>
              <a:t> </a:t>
            </a:r>
            <a:r>
              <a:rPr lang="en-US" i="1" dirty="0" err="1" smtClean="0"/>
              <a:t>dibayar</a:t>
            </a:r>
            <a:r>
              <a:rPr lang="en-US" i="1" dirty="0" smtClean="0"/>
              <a:t> </a:t>
            </a:r>
            <a:r>
              <a:rPr lang="en-US" i="1" dirty="0" err="1" smtClean="0"/>
              <a:t>oleh</a:t>
            </a:r>
            <a:r>
              <a:rPr lang="en-US" i="1" dirty="0" smtClean="0"/>
              <a:t> </a:t>
            </a:r>
            <a:r>
              <a:rPr lang="en-US" i="1" dirty="0" err="1" smtClean="0"/>
              <a:t>pembeli</a:t>
            </a:r>
            <a:r>
              <a:rPr lang="en-US" i="1" dirty="0" smtClean="0"/>
              <a:t> lain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i="1" dirty="0" err="1" smtClean="0"/>
              <a:t>barang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jasa</a:t>
            </a:r>
            <a:r>
              <a:rPr lang="en-US" i="1" dirty="0" smtClean="0"/>
              <a:t> yang </a:t>
            </a:r>
            <a:r>
              <a:rPr lang="en-US" i="1" dirty="0" err="1" smtClean="0"/>
              <a:t>sama</a:t>
            </a:r>
            <a:r>
              <a:rPr lang="en-US" i="1" dirty="0" smtClean="0"/>
              <a:t>; </a:t>
            </a:r>
          </a:p>
          <a:p>
            <a:pPr>
              <a:buNone/>
            </a:pPr>
            <a:r>
              <a:rPr lang="en-US" dirty="0" smtClean="0"/>
              <a:t>3.6 </a:t>
            </a:r>
            <a:r>
              <a:rPr lang="en-US" dirty="0" err="1" smtClean="0"/>
              <a:t>Menimbang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6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  </a:t>
            </a:r>
            <a:r>
              <a:rPr lang="en-US" dirty="0" err="1" smtClean="0"/>
              <a:t>Pelaku</a:t>
            </a:r>
            <a:r>
              <a:rPr lang="en-US" dirty="0" smtClean="0"/>
              <a:t> Usaha; </a:t>
            </a:r>
          </a:p>
          <a:p>
            <a:pPr>
              <a:buNone/>
            </a:pPr>
            <a:r>
              <a:rPr lang="en-US" dirty="0" smtClean="0"/>
              <a:t>3.6.1.1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PT </a:t>
            </a:r>
            <a:r>
              <a:rPr lang="en-US" dirty="0" err="1" smtClean="0"/>
              <a:t>Garam</a:t>
            </a:r>
            <a:r>
              <a:rPr lang="en-US" dirty="0" smtClean="0"/>
              <a:t>, PT </a:t>
            </a:r>
            <a:r>
              <a:rPr lang="en-US" dirty="0" err="1" smtClean="0"/>
              <a:t>Budiono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PT </a:t>
            </a:r>
            <a:r>
              <a:rPr lang="en-US" dirty="0" err="1" smtClean="0"/>
              <a:t>Garindo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3.6.1.2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terpenuhi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sv-SE" dirty="0" smtClean="0"/>
              <a:t>diuraikan dalam butir 3.2.1 putusan ini; ----------</a:t>
            </a:r>
          </a:p>
          <a:p>
            <a:pPr>
              <a:buNone/>
            </a:pPr>
            <a:r>
              <a:rPr lang="en-US" dirty="0" smtClean="0"/>
              <a:t>3.6.1.3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b="1" dirty="0" err="1" smtClean="0"/>
              <a:t>terpenuhi</a:t>
            </a:r>
            <a:r>
              <a:rPr lang="en-US" b="1" dirty="0" smtClean="0"/>
              <a:t>;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3.6.2 </a:t>
            </a:r>
            <a:r>
              <a:rPr lang="en-US" dirty="0" err="1" smtClean="0"/>
              <a:t>Perjanjian</a:t>
            </a:r>
            <a:r>
              <a:rPr lang="en-US" dirty="0" smtClean="0"/>
              <a:t> yang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yang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</a:t>
            </a:r>
            <a:r>
              <a:rPr lang="fi-FI" dirty="0" smtClean="0"/>
              <a:t>lain untuk barang yang sama; ------</a:t>
            </a:r>
          </a:p>
          <a:p>
            <a:pPr>
              <a:buNone/>
            </a:pPr>
            <a:r>
              <a:rPr lang="en-US" dirty="0" smtClean="0"/>
              <a:t>3.6.2.1 </a:t>
            </a:r>
            <a:r>
              <a:rPr lang="en-US" dirty="0" err="1" smtClean="0"/>
              <a:t>Bahwa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fi-FI" dirty="0" smtClean="0"/>
              <a:t>telah diuraikan pada butir 3.2.2.1 putusan ini;</a:t>
            </a:r>
          </a:p>
          <a:p>
            <a:pPr>
              <a:buNone/>
            </a:pPr>
            <a:r>
              <a:rPr lang="en-US" dirty="0" smtClean="0"/>
              <a:t>3.6.2.2 </a:t>
            </a:r>
            <a:r>
              <a:rPr lang="en-US" dirty="0" err="1" smtClean="0"/>
              <a:t>Bahwa</a:t>
            </a:r>
            <a:r>
              <a:rPr lang="en-US" dirty="0" smtClean="0"/>
              <a:t> PT </a:t>
            </a:r>
            <a:r>
              <a:rPr lang="en-US" dirty="0" err="1" smtClean="0"/>
              <a:t>Garam</a:t>
            </a:r>
            <a:r>
              <a:rPr lang="en-US" dirty="0" smtClean="0"/>
              <a:t>, PT </a:t>
            </a:r>
            <a:r>
              <a:rPr lang="en-US" dirty="0" err="1" smtClean="0"/>
              <a:t>Budiono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PT </a:t>
            </a:r>
            <a:r>
              <a:rPr lang="en-US" dirty="0" err="1" smtClean="0"/>
              <a:t>Garindo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dibuktikan</a:t>
            </a:r>
            <a:r>
              <a:rPr lang="en-US" dirty="0" smtClean="0"/>
              <a:t> </a:t>
            </a:r>
            <a:r>
              <a:rPr lang="en-US" dirty="0" err="1" smtClean="0"/>
              <a:t>padabutir</a:t>
            </a:r>
            <a:r>
              <a:rPr lang="en-US" dirty="0" smtClean="0"/>
              <a:t> 3.4.2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; -------------------------------</a:t>
            </a:r>
          </a:p>
          <a:p>
            <a:pPr>
              <a:buNone/>
            </a:pPr>
            <a:r>
              <a:rPr lang="en-US" dirty="0" smtClean="0"/>
              <a:t>3.6.2.3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G3 </a:t>
            </a:r>
            <a:r>
              <a:rPr lang="en-US" dirty="0" err="1" smtClean="0"/>
              <a:t>dan</a:t>
            </a:r>
            <a:r>
              <a:rPr lang="en-US" dirty="0" smtClean="0"/>
              <a:t> G4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G4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2.2.2.2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TentangHukum</a:t>
            </a:r>
            <a:r>
              <a:rPr lang="en-US" dirty="0" smtClean="0"/>
              <a:t>;--------</a:t>
            </a:r>
          </a:p>
          <a:p>
            <a:pPr>
              <a:buNone/>
            </a:pPr>
            <a:r>
              <a:rPr lang="en-US" dirty="0" smtClean="0"/>
              <a:t>3.6.2.4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yang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yang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lain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Sumatera Utara;-------------------</a:t>
            </a:r>
          </a:p>
          <a:p>
            <a:pPr>
              <a:buNone/>
            </a:pPr>
            <a:r>
              <a:rPr lang="en-US" dirty="0" smtClean="0"/>
              <a:t>3.6.2.5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yang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yang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lain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b="1" dirty="0" err="1" smtClean="0"/>
              <a:t>terpenuhi</a:t>
            </a:r>
            <a:r>
              <a:rPr lang="en-US" b="1" dirty="0" smtClean="0"/>
              <a:t>; --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Putusan</a:t>
            </a:r>
            <a:r>
              <a:rPr lang="en-US" dirty="0" smtClean="0"/>
              <a:t> KPPU No. 02/KPPU-I/2003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Kargo</a:t>
            </a:r>
            <a:r>
              <a:rPr lang="en-US" dirty="0" smtClean="0"/>
              <a:t> (Jakarta-Pontianak)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:</a:t>
            </a:r>
          </a:p>
          <a:p>
            <a:pPr algn="just"/>
            <a:r>
              <a:rPr lang="en-US" dirty="0" err="1" smtClean="0"/>
              <a:t>Adapun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Usaha </a:t>
            </a:r>
            <a:r>
              <a:rPr lang="en-US" dirty="0" err="1" smtClean="0"/>
              <a:t>Angkutan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Trayek</a:t>
            </a:r>
            <a:r>
              <a:rPr lang="en-US" dirty="0" smtClean="0"/>
              <a:t> Jakarta-Pontianak, </a:t>
            </a:r>
            <a:r>
              <a:rPr lang="en-US" dirty="0" err="1" smtClean="0"/>
              <a:t>yaitu</a:t>
            </a:r>
            <a:r>
              <a:rPr lang="en-US" dirty="0" smtClean="0"/>
              <a:t> PT. Perusahaan </a:t>
            </a:r>
            <a:r>
              <a:rPr lang="en-US" dirty="0" err="1" smtClean="0"/>
              <a:t>Pelayaran</a:t>
            </a:r>
            <a:r>
              <a:rPr lang="en-US" dirty="0" smtClean="0"/>
              <a:t> Nusantara </a:t>
            </a:r>
            <a:r>
              <a:rPr lang="en-US" dirty="0" err="1" smtClean="0"/>
              <a:t>Panurjwan</a:t>
            </a:r>
            <a:r>
              <a:rPr lang="en-US" dirty="0" smtClean="0"/>
              <a:t> (</a:t>
            </a:r>
            <a:r>
              <a:rPr lang="en-US" dirty="0" err="1" smtClean="0"/>
              <a:t>Terlapor</a:t>
            </a:r>
            <a:r>
              <a:rPr lang="en-US" dirty="0" smtClean="0"/>
              <a:t> I) , </a:t>
            </a:r>
            <a:r>
              <a:rPr lang="en-US" dirty="0" err="1" smtClean="0"/>
              <a:t>PT.Pelayaran</a:t>
            </a:r>
            <a:r>
              <a:rPr lang="en-US" dirty="0" smtClean="0"/>
              <a:t> </a:t>
            </a:r>
            <a:r>
              <a:rPr lang="en-US" dirty="0" err="1" smtClean="0"/>
              <a:t>Tempuran</a:t>
            </a:r>
            <a:r>
              <a:rPr lang="en-US" dirty="0" smtClean="0"/>
              <a:t> </a:t>
            </a:r>
            <a:r>
              <a:rPr lang="en-US" dirty="0" err="1" smtClean="0"/>
              <a:t>Emas</a:t>
            </a:r>
            <a:r>
              <a:rPr lang="en-US" dirty="0" smtClean="0"/>
              <a:t>, </a:t>
            </a:r>
            <a:r>
              <a:rPr lang="en-US" dirty="0" err="1" smtClean="0"/>
              <a:t>Tbk</a:t>
            </a:r>
            <a:r>
              <a:rPr lang="en-US" dirty="0" smtClean="0"/>
              <a:t>. (</a:t>
            </a:r>
            <a:r>
              <a:rPr lang="en-US" dirty="0" err="1" smtClean="0"/>
              <a:t>Terlapor</a:t>
            </a:r>
            <a:r>
              <a:rPr lang="en-US" dirty="0" smtClean="0"/>
              <a:t> II), PT. </a:t>
            </a:r>
            <a:r>
              <a:rPr lang="en-US" dirty="0" err="1" smtClean="0"/>
              <a:t>Tanto</a:t>
            </a:r>
            <a:r>
              <a:rPr lang="en-US" dirty="0" smtClean="0"/>
              <a:t> </a:t>
            </a:r>
            <a:r>
              <a:rPr lang="en-US" dirty="0" err="1" smtClean="0"/>
              <a:t>Intim</a:t>
            </a:r>
            <a:r>
              <a:rPr lang="en-US" dirty="0" smtClean="0"/>
              <a:t> Line (</a:t>
            </a:r>
            <a:r>
              <a:rPr lang="en-US" dirty="0" err="1" smtClean="0"/>
              <a:t>Terlapor</a:t>
            </a:r>
            <a:r>
              <a:rPr lang="en-US" dirty="0" smtClean="0"/>
              <a:t> III) </a:t>
            </a:r>
            <a:r>
              <a:rPr lang="en-US" dirty="0" err="1" smtClean="0"/>
              <a:t>dan</a:t>
            </a:r>
            <a:r>
              <a:rPr lang="en-US" dirty="0" smtClean="0"/>
              <a:t> PT. Perusahaan </a:t>
            </a:r>
            <a:r>
              <a:rPr lang="en-US" dirty="0" err="1" smtClean="0"/>
              <a:t>Pelayaran</a:t>
            </a:r>
            <a:r>
              <a:rPr lang="en-US" dirty="0" smtClean="0"/>
              <a:t> </a:t>
            </a:r>
            <a:r>
              <a:rPr lang="en-US" dirty="0" err="1" smtClean="0"/>
              <a:t>Wahana</a:t>
            </a:r>
            <a:r>
              <a:rPr lang="en-US" dirty="0" smtClean="0"/>
              <a:t> </a:t>
            </a:r>
            <a:r>
              <a:rPr lang="en-US" dirty="0" err="1" smtClean="0"/>
              <a:t>Baruna</a:t>
            </a:r>
            <a:r>
              <a:rPr lang="en-US" dirty="0" smtClean="0"/>
              <a:t> </a:t>
            </a:r>
            <a:r>
              <a:rPr lang="en-US" dirty="0" err="1" smtClean="0"/>
              <a:t>khatulistiwa</a:t>
            </a:r>
            <a:r>
              <a:rPr lang="en-US" dirty="0" smtClean="0"/>
              <a:t> (</a:t>
            </a:r>
            <a:r>
              <a:rPr lang="en-US" dirty="0" err="1" smtClean="0"/>
              <a:t>Terlapor</a:t>
            </a:r>
            <a:r>
              <a:rPr lang="en-US" dirty="0" smtClean="0"/>
              <a:t> IV),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besaran</a:t>
            </a:r>
            <a:r>
              <a:rPr lang="en-US" dirty="0" smtClean="0"/>
              <a:t> </a:t>
            </a:r>
            <a:r>
              <a:rPr lang="en-US" dirty="0" err="1" smtClean="0"/>
              <a:t>tarif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tambang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trayek</a:t>
            </a:r>
            <a:r>
              <a:rPr lang="en-US" dirty="0" smtClean="0"/>
              <a:t> Jakarta- Pontianak-Jakarta.</a:t>
            </a:r>
          </a:p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I, </a:t>
            </a:r>
            <a:r>
              <a:rPr lang="en-US" dirty="0" err="1" smtClean="0"/>
              <a:t>Terlapor</a:t>
            </a:r>
            <a:r>
              <a:rPr lang="en-US" dirty="0" smtClean="0"/>
              <a:t> II, </a:t>
            </a:r>
            <a:r>
              <a:rPr lang="en-US" dirty="0" err="1" smtClean="0"/>
              <a:t>Terlapor</a:t>
            </a:r>
            <a:r>
              <a:rPr lang="en-US" dirty="0" smtClean="0"/>
              <a:t> III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Terlapor</a:t>
            </a:r>
            <a:r>
              <a:rPr lang="en-US" dirty="0" smtClean="0"/>
              <a:t> IV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menandatangani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tarif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tambang</a:t>
            </a:r>
            <a:r>
              <a:rPr lang="en-US" dirty="0" smtClean="0"/>
              <a:t> </a:t>
            </a:r>
            <a:r>
              <a:rPr lang="en-US" dirty="0" err="1" smtClean="0"/>
              <a:t>petikemas</a:t>
            </a:r>
            <a:r>
              <a:rPr lang="en-US" dirty="0" smtClean="0"/>
              <a:t> Jakarta-Pontianak-Jakarta No: 01/ SKB/ PNP-TE-WBK-TIL/ 06/ 2002 yang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ditandatangani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Kontainer</a:t>
            </a:r>
            <a:r>
              <a:rPr lang="en-US" dirty="0" smtClean="0"/>
              <a:t> DPP INSA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Direktur</a:t>
            </a:r>
            <a:r>
              <a:rPr lang="en-US" dirty="0" smtClean="0"/>
              <a:t> </a:t>
            </a:r>
            <a:r>
              <a:rPr lang="en-US" dirty="0" err="1" smtClean="0"/>
              <a:t>Lalulintas</a:t>
            </a:r>
            <a:r>
              <a:rPr lang="en-US" dirty="0" smtClean="0"/>
              <a:t>  </a:t>
            </a:r>
            <a:r>
              <a:rPr lang="nn-NO" dirty="0" smtClean="0"/>
              <a:t>Angkutan Laut Direktorat Jenderal Perhubungan Laut Departemen Perhubungan.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Para </a:t>
            </a:r>
            <a:r>
              <a:rPr lang="en-US" dirty="0" err="1" smtClean="0"/>
              <a:t>Terlapor</a:t>
            </a:r>
            <a:r>
              <a:rPr lang="en-US" dirty="0" smtClean="0"/>
              <a:t> </a:t>
            </a:r>
            <a:r>
              <a:rPr lang="en-US" dirty="0" err="1" smtClean="0"/>
              <a:t>mendalilkan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tarif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sv-SE" dirty="0" smtClean="0"/>
              <a:t>menghindari perang tarif ataupun terjadinya persaingan yang sangat tajam (cut </a:t>
            </a:r>
            <a:r>
              <a:rPr lang="en-US" dirty="0" smtClean="0"/>
              <a:t>throat competition)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semenjak</a:t>
            </a:r>
            <a:r>
              <a:rPr lang="en-US" dirty="0" smtClean="0"/>
              <a:t> </a:t>
            </a:r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masuknya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KPPU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tarif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5 UU No. 5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meniadakan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tarif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ditawarkan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penyedia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variasi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pelayanannya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kebutuhannya</a:t>
            </a:r>
            <a:r>
              <a:rPr lang="en-US" dirty="0" smtClean="0"/>
              <a:t>,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terciptanya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(entry </a:t>
            </a:r>
            <a:r>
              <a:rPr lang="en-US" dirty="0" err="1" smtClean="0"/>
              <a:t>bariers</a:t>
            </a:r>
            <a:r>
              <a:rPr lang="en-US" dirty="0" smtClean="0"/>
              <a:t>)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memasuki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SEKIAN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99CC"/>
          </a:solidFill>
        </p:spPr>
        <p:txBody>
          <a:bodyPr>
            <a:normAutofit/>
          </a:bodyPr>
          <a:lstStyle/>
          <a:p>
            <a:pPr algn="just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yang </a:t>
            </a:r>
            <a:r>
              <a:rPr lang="en-US" dirty="0" err="1"/>
              <a:t>dirumuskan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No.5/1999</a:t>
            </a:r>
            <a:r>
              <a:rPr lang="en-US" dirty="0" smtClean="0"/>
              <a:t>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tertulispun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/>
              <a:t>saja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CCFFCC"/>
          </a:solidFill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Seandainya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,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perkara-perkara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Usaha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ditindak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yang </a:t>
            </a:r>
            <a:r>
              <a:rPr lang="en-US" dirty="0" err="1" smtClean="0"/>
              <a:t>dikategorikan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Usaha.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CCFF33"/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5/1999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yang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fi-FI" dirty="0" smtClean="0"/>
              <a:t>dilakukan oleh pelaku usaha, yaitu:</a:t>
            </a:r>
          </a:p>
          <a:p>
            <a:pPr>
              <a:buNone/>
            </a:pPr>
            <a:r>
              <a:rPr lang="es-ES" dirty="0" smtClean="0"/>
              <a:t>1) </a:t>
            </a:r>
            <a:r>
              <a:rPr lang="es-ES" dirty="0" err="1" smtClean="0"/>
              <a:t>Oligopoli</a:t>
            </a:r>
            <a:r>
              <a:rPr lang="es-ES" dirty="0" smtClean="0"/>
              <a:t> (</a:t>
            </a:r>
            <a:r>
              <a:rPr lang="es-ES" dirty="0" err="1" smtClean="0"/>
              <a:t>Pasal</a:t>
            </a:r>
            <a:r>
              <a:rPr lang="es-ES" dirty="0" smtClean="0"/>
              <a:t> 4 UU No.5/1999);</a:t>
            </a:r>
          </a:p>
          <a:p>
            <a:pPr>
              <a:buNone/>
            </a:pPr>
            <a:r>
              <a:rPr lang="en-US" dirty="0" smtClean="0"/>
              <a:t>2)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endParaRPr lang="en-US" dirty="0" smtClean="0"/>
          </a:p>
          <a:p>
            <a:r>
              <a:rPr lang="en-US" dirty="0" smtClean="0"/>
              <a:t>a. </a:t>
            </a:r>
            <a:r>
              <a:rPr lang="en-US" i="1" dirty="0" smtClean="0"/>
              <a:t>price fixing (</a:t>
            </a:r>
            <a:r>
              <a:rPr lang="en-US" i="1" dirty="0" err="1" smtClean="0"/>
              <a:t>Pasal</a:t>
            </a:r>
            <a:r>
              <a:rPr lang="en-US" i="1" dirty="0" smtClean="0"/>
              <a:t> 5 UU No.5/1999);</a:t>
            </a:r>
          </a:p>
          <a:p>
            <a:r>
              <a:rPr lang="es-ES" dirty="0" smtClean="0"/>
              <a:t>b. </a:t>
            </a:r>
            <a:r>
              <a:rPr lang="es-ES" dirty="0" err="1" smtClean="0"/>
              <a:t>Diskriminasi</a:t>
            </a:r>
            <a:r>
              <a:rPr lang="es-ES" dirty="0" smtClean="0"/>
              <a:t> </a:t>
            </a:r>
            <a:r>
              <a:rPr lang="es-ES" dirty="0" err="1" smtClean="0"/>
              <a:t>harga</a:t>
            </a:r>
            <a:r>
              <a:rPr lang="es-ES" dirty="0" smtClean="0"/>
              <a:t> / </a:t>
            </a:r>
            <a:r>
              <a:rPr lang="es-ES" i="1" dirty="0" err="1" smtClean="0"/>
              <a:t>price</a:t>
            </a:r>
            <a:r>
              <a:rPr lang="es-ES" i="1" dirty="0" smtClean="0"/>
              <a:t> </a:t>
            </a:r>
            <a:r>
              <a:rPr lang="es-ES" i="1" dirty="0" err="1" smtClean="0"/>
              <a:t>discrimination</a:t>
            </a:r>
            <a:r>
              <a:rPr lang="es-ES" i="1" dirty="0" smtClean="0"/>
              <a:t> (</a:t>
            </a:r>
            <a:r>
              <a:rPr lang="es-ES" i="1" dirty="0" err="1" smtClean="0"/>
              <a:t>Pasal</a:t>
            </a:r>
            <a:r>
              <a:rPr lang="es-ES" i="1" dirty="0" smtClean="0"/>
              <a:t> 6 UU No.5/1999);</a:t>
            </a:r>
          </a:p>
          <a:p>
            <a:r>
              <a:rPr lang="en-US" dirty="0" smtClean="0"/>
              <a:t>c. </a:t>
            </a:r>
            <a:r>
              <a:rPr lang="en-US" i="1" dirty="0" smtClean="0"/>
              <a:t>Predatory Pricing (</a:t>
            </a:r>
            <a:r>
              <a:rPr lang="en-US" i="1" dirty="0" err="1" smtClean="0"/>
              <a:t>Pasal</a:t>
            </a:r>
            <a:r>
              <a:rPr lang="en-US" i="1" dirty="0" smtClean="0"/>
              <a:t> 7 UU No.5/1999);</a:t>
            </a:r>
          </a:p>
          <a:p>
            <a:r>
              <a:rPr lang="es-ES" dirty="0" smtClean="0"/>
              <a:t>d. </a:t>
            </a:r>
            <a:r>
              <a:rPr lang="es-ES" i="1" dirty="0" smtClean="0"/>
              <a:t>Resale Price </a:t>
            </a:r>
            <a:r>
              <a:rPr lang="es-ES" i="1" dirty="0" err="1" smtClean="0"/>
              <a:t>Maintenance</a:t>
            </a:r>
            <a:r>
              <a:rPr lang="es-ES" i="1" dirty="0" smtClean="0"/>
              <a:t> (</a:t>
            </a:r>
            <a:r>
              <a:rPr lang="es-ES" i="1" dirty="0" err="1" smtClean="0"/>
              <a:t>Pasal</a:t>
            </a:r>
            <a:r>
              <a:rPr lang="es-ES" i="1" dirty="0" smtClean="0"/>
              <a:t> 8 UU No.5/1999);</a:t>
            </a:r>
          </a:p>
          <a:p>
            <a:pPr>
              <a:buNone/>
            </a:pPr>
            <a:r>
              <a:rPr lang="en-US" dirty="0" smtClean="0"/>
              <a:t>3)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/ </a:t>
            </a:r>
            <a:r>
              <a:rPr lang="en-US" i="1" dirty="0" smtClean="0"/>
              <a:t>market division (</a:t>
            </a:r>
            <a:r>
              <a:rPr lang="en-US" i="1" dirty="0" err="1" smtClean="0"/>
              <a:t>Pasal</a:t>
            </a:r>
            <a:r>
              <a:rPr lang="en-US" i="1" dirty="0" smtClean="0"/>
              <a:t> 9 UU No.5/1999);</a:t>
            </a:r>
          </a:p>
          <a:p>
            <a:pPr>
              <a:buNone/>
            </a:pPr>
            <a:r>
              <a:rPr lang="es-ES" dirty="0" smtClean="0"/>
              <a:t>4) </a:t>
            </a:r>
            <a:r>
              <a:rPr lang="es-ES" dirty="0" err="1" smtClean="0"/>
              <a:t>Pemboikotan</a:t>
            </a:r>
            <a:r>
              <a:rPr lang="es-ES" dirty="0" smtClean="0"/>
              <a:t> (</a:t>
            </a:r>
            <a:r>
              <a:rPr lang="es-ES" dirty="0" err="1" smtClean="0"/>
              <a:t>Pasal</a:t>
            </a:r>
            <a:r>
              <a:rPr lang="es-ES" dirty="0" smtClean="0"/>
              <a:t> 10 UU No.5/1999);</a:t>
            </a:r>
          </a:p>
          <a:p>
            <a:pPr>
              <a:buNone/>
            </a:pPr>
            <a:r>
              <a:rPr lang="es-ES" dirty="0" smtClean="0"/>
              <a:t>5) </a:t>
            </a:r>
            <a:r>
              <a:rPr lang="es-ES" dirty="0" err="1" smtClean="0"/>
              <a:t>Kartel</a:t>
            </a:r>
            <a:r>
              <a:rPr lang="es-ES" dirty="0" smtClean="0"/>
              <a:t> (</a:t>
            </a:r>
            <a:r>
              <a:rPr lang="es-ES" dirty="0" err="1" smtClean="0"/>
              <a:t>Pasal</a:t>
            </a:r>
            <a:r>
              <a:rPr lang="es-ES" dirty="0" smtClean="0"/>
              <a:t> 11 UU No.5/1999);</a:t>
            </a:r>
          </a:p>
          <a:p>
            <a:pPr>
              <a:buNone/>
            </a:pPr>
            <a:r>
              <a:rPr lang="es-ES" dirty="0" smtClean="0"/>
              <a:t>6) Trust (</a:t>
            </a:r>
            <a:r>
              <a:rPr lang="es-ES" dirty="0" err="1" smtClean="0"/>
              <a:t>Pasal</a:t>
            </a:r>
            <a:r>
              <a:rPr lang="es-ES" dirty="0" smtClean="0"/>
              <a:t> 12 UU No.5/1999);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FF0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s-ES" dirty="0" smtClean="0"/>
              <a:t>7) </a:t>
            </a:r>
            <a:r>
              <a:rPr lang="es-ES" dirty="0" err="1" smtClean="0"/>
              <a:t>Oligopsoni</a:t>
            </a:r>
            <a:r>
              <a:rPr lang="es-ES" dirty="0" smtClean="0"/>
              <a:t> (</a:t>
            </a:r>
            <a:r>
              <a:rPr lang="es-ES" dirty="0" err="1" smtClean="0"/>
              <a:t>Pasal</a:t>
            </a:r>
            <a:r>
              <a:rPr lang="es-ES" dirty="0" smtClean="0"/>
              <a:t> 13 UU No.5/1999) ;</a:t>
            </a:r>
          </a:p>
          <a:p>
            <a:pPr>
              <a:buNone/>
            </a:pPr>
            <a:r>
              <a:rPr lang="es-ES" dirty="0" smtClean="0"/>
              <a:t>8) </a:t>
            </a:r>
            <a:r>
              <a:rPr lang="es-ES" dirty="0" err="1" smtClean="0"/>
              <a:t>Integrasi</a:t>
            </a:r>
            <a:r>
              <a:rPr lang="es-ES" dirty="0" smtClean="0"/>
              <a:t> </a:t>
            </a:r>
            <a:r>
              <a:rPr lang="es-ES" dirty="0" err="1" smtClean="0"/>
              <a:t>vertikal</a:t>
            </a:r>
            <a:r>
              <a:rPr lang="es-ES" dirty="0" smtClean="0"/>
              <a:t> (</a:t>
            </a:r>
            <a:r>
              <a:rPr lang="es-ES" dirty="0" err="1" smtClean="0"/>
              <a:t>Pasal</a:t>
            </a:r>
            <a:r>
              <a:rPr lang="es-ES" dirty="0" smtClean="0"/>
              <a:t> 14 UU No.5/1999);</a:t>
            </a:r>
          </a:p>
          <a:p>
            <a:pPr>
              <a:buNone/>
            </a:pPr>
            <a:r>
              <a:rPr lang="en-US" dirty="0" smtClean="0"/>
              <a:t>9)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endParaRPr lang="en-US" dirty="0" smtClean="0"/>
          </a:p>
          <a:p>
            <a:r>
              <a:rPr lang="en-US" dirty="0" smtClean="0"/>
              <a:t>a. </a:t>
            </a:r>
            <a:r>
              <a:rPr lang="en-US" i="1" dirty="0" smtClean="0"/>
              <a:t>exclusive distribution agreement (</a:t>
            </a:r>
            <a:r>
              <a:rPr lang="en-US" i="1" dirty="0" err="1" smtClean="0"/>
              <a:t>Pasal</a:t>
            </a:r>
            <a:r>
              <a:rPr lang="en-US" i="1" dirty="0" smtClean="0"/>
              <a:t> 15 </a:t>
            </a:r>
            <a:r>
              <a:rPr lang="en-US" i="1" dirty="0" err="1" smtClean="0"/>
              <a:t>ayat</a:t>
            </a:r>
            <a:r>
              <a:rPr lang="en-US" i="1" dirty="0" smtClean="0"/>
              <a:t> (1) UU No.5/1999);</a:t>
            </a:r>
          </a:p>
          <a:p>
            <a:r>
              <a:rPr lang="en-US" dirty="0" smtClean="0"/>
              <a:t>b. </a:t>
            </a:r>
            <a:r>
              <a:rPr lang="en-US" i="1" dirty="0" smtClean="0"/>
              <a:t>tying agreement (</a:t>
            </a:r>
            <a:r>
              <a:rPr lang="en-US" i="1" dirty="0" err="1" smtClean="0"/>
              <a:t>Pasal</a:t>
            </a:r>
            <a:r>
              <a:rPr lang="en-US" i="1" dirty="0" smtClean="0"/>
              <a:t> 15 </a:t>
            </a:r>
            <a:r>
              <a:rPr lang="en-US" i="1" dirty="0" err="1" smtClean="0"/>
              <a:t>ayat</a:t>
            </a:r>
            <a:r>
              <a:rPr lang="en-US" i="1" dirty="0" smtClean="0"/>
              <a:t> (2) UU No.5/1999);</a:t>
            </a:r>
          </a:p>
          <a:p>
            <a:r>
              <a:rPr lang="en-US" dirty="0" smtClean="0"/>
              <a:t>c. </a:t>
            </a:r>
            <a:r>
              <a:rPr lang="en-US" i="1" dirty="0" smtClean="0"/>
              <a:t>vertical agreement on discount (</a:t>
            </a:r>
            <a:r>
              <a:rPr lang="en-US" i="1" dirty="0" err="1" smtClean="0"/>
              <a:t>Pasal</a:t>
            </a:r>
            <a:r>
              <a:rPr lang="en-US" i="1" dirty="0" smtClean="0"/>
              <a:t> 15 </a:t>
            </a:r>
            <a:r>
              <a:rPr lang="en-US" i="1" dirty="0" err="1" smtClean="0"/>
              <a:t>ayat</a:t>
            </a:r>
            <a:r>
              <a:rPr lang="en-US" i="1" dirty="0" smtClean="0"/>
              <a:t> (3) UU No.5/1999);</a:t>
            </a:r>
          </a:p>
          <a:p>
            <a:pPr>
              <a:buNone/>
            </a:pPr>
            <a:r>
              <a:rPr lang="en-US" dirty="0" smtClean="0"/>
              <a:t>10)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5033</Words>
  <Application>Microsoft Office PowerPoint</Application>
  <PresentationFormat>On-screen Show (4:3)</PresentationFormat>
  <Paragraphs>178</Paragraphs>
  <Slides>58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Office Theme</vt:lpstr>
      <vt:lpstr>Perjanjian yang Dilarang materi ke 3</vt:lpstr>
      <vt:lpstr>Pada bagian ini secara khusus akan dibahas mengenai pengaturan perjanjian yang dilarang menurut Pasal 1 angka (7) Undang-undang No.5/1999</vt:lpstr>
      <vt:lpstr>Slide 3</vt:lpstr>
      <vt:lpstr>Slide 4</vt:lpstr>
      <vt:lpstr>Slide 5</vt:lpstr>
      <vt:lpstr>Slide 6</vt:lpstr>
      <vt:lpstr>Slide 7</vt:lpstr>
      <vt:lpstr>Slide 8</vt:lpstr>
      <vt:lpstr>Slide 9</vt:lpstr>
      <vt:lpstr>1) Oligopoli</vt:lpstr>
      <vt:lpstr>Slide 11</vt:lpstr>
      <vt:lpstr>Karakteristik Pasar Oligopoli</vt:lpstr>
      <vt:lpstr>Slide 13</vt:lpstr>
      <vt:lpstr>Slide 14</vt:lpstr>
      <vt:lpstr>Slide 15</vt:lpstr>
      <vt:lpstr>Slide 16</vt:lpstr>
      <vt:lpstr>Slide 17</vt:lpstr>
      <vt:lpstr>Pasal 5-6 UU NO.5 THN 1999</vt:lpstr>
      <vt:lpstr>Bagian Kedua Penetapan Harga Pasal 5</vt:lpstr>
      <vt:lpstr>Slide 20</vt:lpstr>
      <vt:lpstr>Slide 21</vt:lpstr>
      <vt:lpstr>Slide 22</vt:lpstr>
      <vt:lpstr>Slide 23</vt:lpstr>
      <vt:lpstr>Slide 24</vt:lpstr>
      <vt:lpstr>Pasal 6 Undang-Undang No.5/1999 melarang setiap perjanjian diskriminasi harga tanpa memperhatikan tingkatan yang ada pada diskriminasi harga, dimana bunyi dari pasal tersebut antara lain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SEKIAN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Perjanjian yang Dilarang materi ke 3</dc:title>
  <dc:creator>Zaini</dc:creator>
  <cp:lastModifiedBy>Zaini</cp:lastModifiedBy>
  <cp:revision>2</cp:revision>
  <dcterms:created xsi:type="dcterms:W3CDTF">2015-03-15T11:19:32Z</dcterms:created>
  <dcterms:modified xsi:type="dcterms:W3CDTF">2015-03-31T03:05:46Z</dcterms:modified>
</cp:coreProperties>
</file>