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81" r:id="rId12"/>
    <p:sldId id="282" r:id="rId13"/>
    <p:sldId id="283" r:id="rId14"/>
    <p:sldId id="284" r:id="rId15"/>
    <p:sldId id="285" r:id="rId16"/>
    <p:sldId id="286" r:id="rId17"/>
    <p:sldId id="287" r:id="rId18"/>
    <p:sldId id="266" r:id="rId19"/>
    <p:sldId id="267" r:id="rId20"/>
    <p:sldId id="268" r:id="rId21"/>
    <p:sldId id="269" r:id="rId22"/>
    <p:sldId id="270" r:id="rId23"/>
    <p:sldId id="271" r:id="rId24"/>
    <p:sldId id="272" r:id="rId25"/>
    <p:sldId id="273" r:id="rId26"/>
    <p:sldId id="274" r:id="rId27"/>
    <p:sldId id="275" r:id="rId28"/>
    <p:sldId id="276" r:id="rId29"/>
    <p:sldId id="277" r:id="rId30"/>
    <p:sldId id="278" r:id="rId31"/>
    <p:sldId id="279" r:id="rId32"/>
    <p:sldId id="280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8A59D-83F5-495F-AFA3-0B1C9880C353}" type="datetimeFigureOut">
              <a:rPr lang="en-US" smtClean="0"/>
              <a:pPr/>
              <a:t>9/27/2018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4520C-D04B-4794-9E35-5989939D64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8A59D-83F5-495F-AFA3-0B1C9880C353}" type="datetimeFigureOut">
              <a:rPr lang="en-US" smtClean="0"/>
              <a:pPr/>
              <a:t>9/27/2018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4520C-D04B-4794-9E35-5989939D64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8A59D-83F5-495F-AFA3-0B1C9880C353}" type="datetimeFigureOut">
              <a:rPr lang="en-US" smtClean="0"/>
              <a:pPr/>
              <a:t>9/27/2018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4520C-D04B-4794-9E35-5989939D64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8A59D-83F5-495F-AFA3-0B1C9880C353}" type="datetimeFigureOut">
              <a:rPr lang="en-US" smtClean="0"/>
              <a:pPr/>
              <a:t>9/27/2018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4520C-D04B-4794-9E35-5989939D64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8A59D-83F5-495F-AFA3-0B1C9880C353}" type="datetimeFigureOut">
              <a:rPr lang="en-US" smtClean="0"/>
              <a:pPr/>
              <a:t>9/27/2018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4520C-D04B-4794-9E35-5989939D64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8A59D-83F5-495F-AFA3-0B1C9880C353}" type="datetimeFigureOut">
              <a:rPr lang="en-US" smtClean="0"/>
              <a:pPr/>
              <a:t>9/27/2018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4520C-D04B-4794-9E35-5989939D64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8A59D-83F5-495F-AFA3-0B1C9880C353}" type="datetimeFigureOut">
              <a:rPr lang="en-US" smtClean="0"/>
              <a:pPr/>
              <a:t>9/27/2018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4520C-D04B-4794-9E35-5989939D64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8A59D-83F5-495F-AFA3-0B1C9880C353}" type="datetimeFigureOut">
              <a:rPr lang="en-US" smtClean="0"/>
              <a:pPr/>
              <a:t>9/27/2018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4520C-D04B-4794-9E35-5989939D64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8A59D-83F5-495F-AFA3-0B1C9880C353}" type="datetimeFigureOut">
              <a:rPr lang="en-US" smtClean="0"/>
              <a:pPr/>
              <a:t>9/27/2018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4520C-D04B-4794-9E35-5989939D64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8A59D-83F5-495F-AFA3-0B1C9880C353}" type="datetimeFigureOut">
              <a:rPr lang="en-US" smtClean="0"/>
              <a:pPr/>
              <a:t>9/27/2018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4520C-D04B-4794-9E35-5989939D64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8A59D-83F5-495F-AFA3-0B1C9880C353}" type="datetimeFigureOut">
              <a:rPr lang="en-US" smtClean="0"/>
              <a:pPr/>
              <a:t>9/27/2018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4520C-D04B-4794-9E35-5989939D64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18A59D-83F5-495F-AFA3-0B1C9880C353}" type="datetimeFigureOut">
              <a:rPr lang="en-US" smtClean="0"/>
              <a:pPr/>
              <a:t>9/27/2018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E4520C-D04B-4794-9E35-5989939D644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1"/>
            <a:ext cx="7772400" cy="3067050"/>
          </a:xfrm>
        </p:spPr>
        <p:txBody>
          <a:bodyPr>
            <a:normAutofit/>
          </a:bodyPr>
          <a:lstStyle/>
          <a:p>
            <a:r>
              <a:rPr lang="en-US" dirty="0" err="1" smtClean="0"/>
              <a:t>Materi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smtClean="0"/>
              <a:t> 4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Predatory Pricing 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Resale Price Maintenance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888736"/>
          </a:xfrm>
        </p:spPr>
        <p:txBody>
          <a:bodyPr/>
          <a:lstStyle/>
          <a:p>
            <a:r>
              <a:rPr lang="en-US" dirty="0" err="1" smtClean="0"/>
              <a:t>Sedangkan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7 </a:t>
            </a:r>
            <a:r>
              <a:rPr lang="en-US" dirty="0" err="1" smtClean="0"/>
              <a:t>Undang-undang</a:t>
            </a:r>
            <a:r>
              <a:rPr lang="en-US" dirty="0" smtClean="0"/>
              <a:t> No.5/1999 </a:t>
            </a:r>
            <a:r>
              <a:rPr lang="en-US" dirty="0" err="1" smtClean="0"/>
              <a:t>dihubungkan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20 </a:t>
            </a:r>
            <a:r>
              <a:rPr lang="en-US" dirty="0" err="1" smtClean="0"/>
              <a:t>Undang-undang</a:t>
            </a:r>
            <a:r>
              <a:rPr lang="en-US" dirty="0" smtClean="0"/>
              <a:t> No.5/1999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7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predatory pricing yang </a:t>
            </a:r>
            <a:r>
              <a:rPr lang="en-US" dirty="0" err="1" smtClean="0"/>
              <a:t>didasarkan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sedangkan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20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predatory pricing yang </a:t>
            </a:r>
            <a:r>
              <a:rPr lang="en-US" dirty="0" err="1" smtClean="0"/>
              <a:t>didasarkan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sepihak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/>
              <a:t>Areeda</a:t>
            </a:r>
            <a:r>
              <a:rPr lang="en-US" dirty="0"/>
              <a:t> </a:t>
            </a:r>
            <a:r>
              <a:rPr lang="en-US" dirty="0" err="1"/>
              <a:t>menyatakan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syarat</a:t>
            </a:r>
            <a:r>
              <a:rPr lang="en-US" dirty="0"/>
              <a:t> </a:t>
            </a:r>
            <a:r>
              <a:rPr lang="en-US" dirty="0" err="1" smtClean="0"/>
              <a:t>pendahuluan</a:t>
            </a:r>
            <a:r>
              <a:rPr lang="en-US" dirty="0" smtClean="0"/>
              <a:t> 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predatori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; </a:t>
            </a:r>
            <a:r>
              <a:rPr lang="en-US" dirty="0" err="1"/>
              <a:t>pertama</a:t>
            </a:r>
            <a:r>
              <a:rPr lang="en-US" dirty="0"/>
              <a:t>,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yakin</a:t>
            </a:r>
            <a:r>
              <a:rPr lang="en-US" dirty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pesaingnya</a:t>
            </a:r>
            <a:r>
              <a:rPr lang="en-US" dirty="0" smtClean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mati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dulu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dia. </a:t>
            </a:r>
            <a:r>
              <a:rPr lang="en-US" dirty="0" err="1"/>
              <a:t>Kedua</a:t>
            </a:r>
            <a:r>
              <a:rPr lang="en-US" dirty="0"/>
              <a:t>, </a:t>
            </a:r>
            <a:r>
              <a:rPr lang="en-US" dirty="0" err="1"/>
              <a:t>keuntungan</a:t>
            </a:r>
            <a:r>
              <a:rPr lang="en-US" dirty="0"/>
              <a:t>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predatori</a:t>
            </a:r>
            <a:r>
              <a:rPr lang="en-US" dirty="0" smtClean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melebihi</a:t>
            </a:r>
            <a:r>
              <a:rPr lang="en-US" dirty="0"/>
              <a:t> </a:t>
            </a:r>
            <a:r>
              <a:rPr lang="en-US" dirty="0" err="1"/>
              <a:t>kerugian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</a:t>
            </a:r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 smtClean="0"/>
              <a:t>predatori</a:t>
            </a:r>
            <a:r>
              <a:rPr lang="en-US" dirty="0" smtClean="0"/>
              <a:t>.</a:t>
            </a:r>
          </a:p>
          <a:p>
            <a:r>
              <a:rPr lang="en-US" dirty="0" smtClean="0"/>
              <a:t>(</a:t>
            </a:r>
            <a:r>
              <a:rPr lang="en-US" dirty="0" err="1"/>
              <a:t>Areeda</a:t>
            </a:r>
            <a:r>
              <a:rPr lang="en-US" dirty="0"/>
              <a:t>, P., and Turner, D. (1975). [Harvard Law Review]. Predatory Pricing </a:t>
            </a:r>
            <a:r>
              <a:rPr lang="en-US" dirty="0" smtClean="0"/>
              <a:t>and Related </a:t>
            </a:r>
            <a:r>
              <a:rPr lang="en-US" dirty="0"/>
              <a:t>Practices under Section 2 of the Sherman Act , 88 (4</a:t>
            </a:r>
            <a:r>
              <a:rPr lang="en-US" dirty="0" smtClean="0"/>
              <a:t>).)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en-US" dirty="0" err="1"/>
              <a:t>Penetapan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jual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literatur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dikenal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i="1" dirty="0" smtClean="0"/>
              <a:t>Resale </a:t>
            </a:r>
            <a:r>
              <a:rPr lang="en-US" i="1" dirty="0"/>
              <a:t>Price Maintenance (RPM) yang </a:t>
            </a:r>
            <a:r>
              <a:rPr lang="en-US" i="1" dirty="0" err="1"/>
              <a:t>dapat</a:t>
            </a:r>
            <a:r>
              <a:rPr lang="en-US" i="1" dirty="0"/>
              <a:t> </a:t>
            </a:r>
            <a:r>
              <a:rPr lang="en-US" i="1" dirty="0" err="1"/>
              <a:t>didefinisikan</a:t>
            </a:r>
            <a:r>
              <a:rPr lang="en-US" i="1" dirty="0"/>
              <a:t> </a:t>
            </a:r>
            <a:r>
              <a:rPr lang="en-US" i="1" dirty="0" err="1"/>
              <a:t>sebagai</a:t>
            </a:r>
            <a:r>
              <a:rPr lang="en-US" i="1" dirty="0"/>
              <a:t> </a:t>
            </a:r>
            <a:r>
              <a:rPr lang="en-US" i="1" dirty="0" err="1"/>
              <a:t>usaha</a:t>
            </a:r>
            <a:r>
              <a:rPr lang="en-US" i="1" dirty="0"/>
              <a:t> </a:t>
            </a:r>
            <a:r>
              <a:rPr lang="en-US" i="1" dirty="0" err="1"/>
              <a:t>atau</a:t>
            </a:r>
            <a:r>
              <a:rPr lang="en-US" i="1" dirty="0"/>
              <a:t> </a:t>
            </a:r>
            <a:r>
              <a:rPr lang="en-US" i="1" dirty="0" err="1" smtClean="0"/>
              <a:t>tindakan</a:t>
            </a:r>
            <a:r>
              <a:rPr lang="en-US" i="1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hulu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manufaktur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pemasok</a:t>
            </a:r>
            <a:r>
              <a:rPr lang="en-US" dirty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mengontrol</a:t>
            </a:r>
            <a:r>
              <a:rPr lang="en-US" dirty="0" smtClean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dijual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 (</a:t>
            </a:r>
            <a:r>
              <a:rPr lang="en-US" i="1" dirty="0"/>
              <a:t>resold). </a:t>
            </a:r>
            <a:r>
              <a:rPr lang="en-US" i="1" dirty="0" err="1"/>
              <a:t>Dengan</a:t>
            </a:r>
            <a:r>
              <a:rPr lang="en-US" i="1" dirty="0"/>
              <a:t> </a:t>
            </a:r>
            <a:r>
              <a:rPr lang="en-US" i="1" dirty="0" err="1" smtClean="0"/>
              <a:t>demikian</a:t>
            </a:r>
            <a:r>
              <a:rPr lang="en-US" i="1" dirty="0" smtClean="0"/>
              <a:t> </a:t>
            </a:r>
            <a:r>
              <a:rPr lang="en-US" dirty="0" smtClean="0"/>
              <a:t>RPM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berada</a:t>
            </a:r>
            <a:r>
              <a:rPr lang="en-US" dirty="0" smtClean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tingkatan</a:t>
            </a:r>
            <a:r>
              <a:rPr lang="en-US" dirty="0"/>
              <a:t> </a:t>
            </a:r>
            <a:r>
              <a:rPr lang="en-US" dirty="0" err="1"/>
              <a:t>produksi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distribusi</a:t>
            </a:r>
            <a:r>
              <a:rPr lang="en-US" dirty="0"/>
              <a:t> yang </a:t>
            </a:r>
            <a:r>
              <a:rPr lang="en-US" dirty="0" err="1"/>
              <a:t>berbeda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i="1" dirty="0"/>
              <a:t>Retailer </a:t>
            </a:r>
            <a:r>
              <a:rPr lang="en-US" i="1" dirty="0" err="1"/>
              <a:t>atau</a:t>
            </a:r>
            <a:r>
              <a:rPr lang="en-US" i="1" dirty="0"/>
              <a:t> </a:t>
            </a:r>
            <a:r>
              <a:rPr lang="en-US" i="1" dirty="0" err="1"/>
              <a:t>pengecer</a:t>
            </a:r>
            <a:r>
              <a:rPr lang="en-US" i="1" dirty="0"/>
              <a:t> </a:t>
            </a:r>
            <a:r>
              <a:rPr lang="en-US" i="1" dirty="0" err="1"/>
              <a:t>merupakan</a:t>
            </a:r>
            <a:r>
              <a:rPr lang="en-US" i="1" dirty="0"/>
              <a:t> </a:t>
            </a:r>
            <a:r>
              <a:rPr lang="en-US" i="1" dirty="0" err="1"/>
              <a:t>sarana</a:t>
            </a:r>
            <a:r>
              <a:rPr lang="en-US" i="1" dirty="0"/>
              <a:t> </a:t>
            </a:r>
            <a:r>
              <a:rPr lang="en-US" i="1" dirty="0" err="1"/>
              <a:t>bagi</a:t>
            </a:r>
            <a:r>
              <a:rPr lang="en-US" i="1" dirty="0"/>
              <a:t> </a:t>
            </a:r>
            <a:r>
              <a:rPr lang="en-US" i="1" dirty="0" err="1"/>
              <a:t>konsumen</a:t>
            </a:r>
            <a:r>
              <a:rPr lang="en-US" i="1" dirty="0"/>
              <a:t> </a:t>
            </a:r>
            <a:r>
              <a:rPr lang="en-US" i="1" dirty="0" err="1"/>
              <a:t>untuk</a:t>
            </a:r>
            <a:r>
              <a:rPr lang="en-US" i="1" dirty="0"/>
              <a:t> </a:t>
            </a:r>
            <a:r>
              <a:rPr lang="en-US" i="1" dirty="0" err="1"/>
              <a:t>mendapatkan</a:t>
            </a:r>
            <a:r>
              <a:rPr lang="en-US" i="1" dirty="0"/>
              <a:t> </a:t>
            </a:r>
            <a:r>
              <a:rPr lang="en-US" i="1" dirty="0" err="1"/>
              <a:t>produk</a:t>
            </a:r>
            <a:r>
              <a:rPr lang="en-US" i="1" dirty="0" smtClean="0"/>
              <a:t>. </a:t>
            </a:r>
            <a:r>
              <a:rPr lang="sv-SE" dirty="0" smtClean="0"/>
              <a:t>Konsumen </a:t>
            </a:r>
            <a:r>
              <a:rPr lang="sv-SE" dirty="0"/>
              <a:t>pergi berbelanja ke toko untuk mendapatkan berbagai macam kebutuhan</a:t>
            </a:r>
            <a:r>
              <a:rPr lang="sv-SE" dirty="0" smtClean="0"/>
              <a:t>,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sehari-hari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jangka</a:t>
            </a:r>
            <a:r>
              <a:rPr lang="en-US" dirty="0"/>
              <a:t> </a:t>
            </a:r>
            <a:r>
              <a:rPr lang="en-US" dirty="0" err="1"/>
              <a:t>panjang</a:t>
            </a:r>
            <a:r>
              <a:rPr lang="en-US" dirty="0"/>
              <a:t>. </a:t>
            </a:r>
            <a:r>
              <a:rPr lang="en-US" dirty="0" err="1"/>
              <a:t>Selain</a:t>
            </a:r>
            <a:r>
              <a:rPr lang="en-US" dirty="0"/>
              <a:t> </a:t>
            </a:r>
            <a:r>
              <a:rPr lang="en-US" dirty="0" err="1"/>
              <a:t>membayar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i="1" dirty="0" smtClean="0"/>
              <a:t>retail</a:t>
            </a:r>
            <a:r>
              <a:rPr lang="en-US" i="1" dirty="0"/>
              <a:t>, </a:t>
            </a:r>
            <a:r>
              <a:rPr lang="en-US" i="1" dirty="0" err="1"/>
              <a:t>konsumen</a:t>
            </a:r>
            <a:r>
              <a:rPr lang="en-US" i="1" dirty="0"/>
              <a:t> </a:t>
            </a:r>
            <a:r>
              <a:rPr lang="en-US" i="1" dirty="0" err="1"/>
              <a:t>juga</a:t>
            </a:r>
            <a:r>
              <a:rPr lang="en-US" i="1" dirty="0"/>
              <a:t> </a:t>
            </a:r>
            <a:r>
              <a:rPr lang="en-US" i="1" dirty="0" err="1"/>
              <a:t>akan</a:t>
            </a:r>
            <a:r>
              <a:rPr lang="en-US" i="1" dirty="0"/>
              <a:t> </a:t>
            </a:r>
            <a:r>
              <a:rPr lang="en-US" i="1" dirty="0" err="1"/>
              <a:t>mendapatkan</a:t>
            </a:r>
            <a:r>
              <a:rPr lang="en-US" i="1" dirty="0"/>
              <a:t> </a:t>
            </a:r>
            <a:r>
              <a:rPr lang="en-US" i="1" dirty="0" err="1"/>
              <a:t>pelayanan</a:t>
            </a:r>
            <a:r>
              <a:rPr lang="en-US" i="1" dirty="0"/>
              <a:t> (services) yang </a:t>
            </a:r>
            <a:r>
              <a:rPr lang="en-US" i="1" dirty="0" err="1"/>
              <a:t>disediakan</a:t>
            </a:r>
            <a:r>
              <a:rPr lang="en-US" i="1" dirty="0"/>
              <a:t> </a:t>
            </a:r>
            <a:r>
              <a:rPr lang="en-US" i="1" dirty="0" err="1" smtClean="0"/>
              <a:t>oleh</a:t>
            </a:r>
            <a:r>
              <a:rPr lang="en-US" i="1" dirty="0" smtClean="0"/>
              <a:t> </a:t>
            </a:r>
            <a:r>
              <a:rPr lang="en-US" dirty="0" err="1" smtClean="0"/>
              <a:t>toko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en-US" b="1" dirty="0" err="1"/>
              <a:t>Tipologi</a:t>
            </a:r>
            <a:r>
              <a:rPr lang="en-US" b="1" dirty="0"/>
              <a:t> RPM</a:t>
            </a:r>
          </a:p>
          <a:p>
            <a:r>
              <a:rPr lang="es-ES" dirty="0"/>
              <a:t>Pada </a:t>
            </a:r>
            <a:r>
              <a:rPr lang="es-ES" dirty="0" err="1"/>
              <a:t>prinsipnya</a:t>
            </a:r>
            <a:r>
              <a:rPr lang="es-ES" dirty="0"/>
              <a:t> </a:t>
            </a:r>
            <a:r>
              <a:rPr lang="es-ES" dirty="0" err="1"/>
              <a:t>penetapan</a:t>
            </a:r>
            <a:r>
              <a:rPr lang="es-ES" dirty="0"/>
              <a:t> </a:t>
            </a:r>
            <a:r>
              <a:rPr lang="es-ES" dirty="0" err="1"/>
              <a:t>harga</a:t>
            </a:r>
            <a:r>
              <a:rPr lang="es-ES" dirty="0"/>
              <a:t> </a:t>
            </a:r>
            <a:r>
              <a:rPr lang="es-ES" dirty="0" err="1"/>
              <a:t>jual</a:t>
            </a:r>
            <a:r>
              <a:rPr lang="es-ES" dirty="0"/>
              <a:t> </a:t>
            </a:r>
            <a:r>
              <a:rPr lang="es-ES" dirty="0" err="1"/>
              <a:t>kembali</a:t>
            </a:r>
            <a:r>
              <a:rPr lang="es-ES" dirty="0"/>
              <a:t> </a:t>
            </a:r>
            <a:r>
              <a:rPr lang="es-ES" dirty="0" err="1"/>
              <a:t>atau</a:t>
            </a:r>
            <a:r>
              <a:rPr lang="es-ES" dirty="0"/>
              <a:t> RPM </a:t>
            </a:r>
            <a:r>
              <a:rPr lang="es-ES" dirty="0" err="1"/>
              <a:t>dapat</a:t>
            </a:r>
            <a:r>
              <a:rPr lang="es-ES" dirty="0"/>
              <a:t> </a:t>
            </a:r>
            <a:r>
              <a:rPr lang="es-ES" dirty="0" err="1"/>
              <a:t>dibedakan</a:t>
            </a:r>
            <a:r>
              <a:rPr lang="es-ES" dirty="0"/>
              <a:t> atas 3 (</a:t>
            </a:r>
            <a:r>
              <a:rPr lang="es-ES" dirty="0" err="1" smtClean="0"/>
              <a:t>tiga</a:t>
            </a:r>
            <a:r>
              <a:rPr lang="es-ES" dirty="0" smtClean="0"/>
              <a:t>) </a:t>
            </a:r>
            <a:r>
              <a:rPr lang="en-US" dirty="0" err="1" smtClean="0"/>
              <a:t>jenis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en-US" dirty="0"/>
              <a:t>1. </a:t>
            </a:r>
            <a:r>
              <a:rPr lang="en-US" i="1" dirty="0"/>
              <a:t>Maximum Resale Price</a:t>
            </a:r>
          </a:p>
          <a:p>
            <a:r>
              <a:rPr lang="en-US" i="1" dirty="0"/>
              <a:t>Maximum Resale Price </a:t>
            </a:r>
            <a:r>
              <a:rPr lang="en-US" i="1" dirty="0" err="1"/>
              <a:t>adalah</a:t>
            </a:r>
            <a:r>
              <a:rPr lang="en-US" i="1" dirty="0"/>
              <a:t> </a:t>
            </a:r>
            <a:r>
              <a:rPr lang="en-US" i="1" dirty="0" err="1"/>
              <a:t>pengaturan</a:t>
            </a:r>
            <a:r>
              <a:rPr lang="en-US" i="1" dirty="0"/>
              <a:t> </a:t>
            </a:r>
            <a:r>
              <a:rPr lang="en-US" i="1" dirty="0" err="1"/>
              <a:t>harga</a:t>
            </a:r>
            <a:r>
              <a:rPr lang="en-US" i="1" dirty="0"/>
              <a:t> </a:t>
            </a:r>
            <a:r>
              <a:rPr lang="en-US" i="1" dirty="0" err="1"/>
              <a:t>jual</a:t>
            </a:r>
            <a:r>
              <a:rPr lang="en-US" i="1" dirty="0"/>
              <a:t> </a:t>
            </a:r>
            <a:r>
              <a:rPr lang="en-US" i="1" dirty="0" err="1"/>
              <a:t>kembali</a:t>
            </a:r>
            <a:r>
              <a:rPr lang="en-US" i="1" dirty="0"/>
              <a:t> </a:t>
            </a:r>
            <a:r>
              <a:rPr lang="en-US" i="1" dirty="0" err="1"/>
              <a:t>dimana</a:t>
            </a:r>
            <a:r>
              <a:rPr lang="en-US" i="1" dirty="0"/>
              <a:t> </a:t>
            </a:r>
            <a:r>
              <a:rPr lang="en-US" i="1" dirty="0" err="1" smtClean="0"/>
              <a:t>pemasok</a:t>
            </a:r>
            <a:r>
              <a:rPr lang="en-US" i="1" dirty="0" smtClean="0"/>
              <a:t> </a:t>
            </a:r>
            <a:r>
              <a:rPr lang="sv-SE" dirty="0" smtClean="0"/>
              <a:t>atau </a:t>
            </a:r>
            <a:r>
              <a:rPr lang="sv-SE" dirty="0"/>
              <a:t>produsen mensyaratkan kepada pembelinya untuk tidak menjual </a:t>
            </a:r>
            <a:r>
              <a:rPr lang="sv-SE" dirty="0" smtClean="0"/>
              <a:t>kembali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ditentukan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kontrak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b="1" dirty="0" err="1"/>
              <a:t>lebih</a:t>
            </a:r>
            <a:r>
              <a:rPr lang="en-US" b="1" dirty="0"/>
              <a:t> </a:t>
            </a:r>
            <a:r>
              <a:rPr lang="en-US" b="1" dirty="0" err="1"/>
              <a:t>tinggi</a:t>
            </a:r>
            <a:r>
              <a:rPr lang="en-US" b="1" dirty="0"/>
              <a:t> </a:t>
            </a:r>
            <a:r>
              <a:rPr lang="en-US" b="1" dirty="0" err="1"/>
              <a:t>dari</a:t>
            </a:r>
            <a:r>
              <a:rPr lang="en-US" b="1" dirty="0"/>
              <a:t> </a:t>
            </a:r>
            <a:r>
              <a:rPr lang="en-US" b="1" dirty="0" err="1"/>
              <a:t>harga</a:t>
            </a:r>
            <a:r>
              <a:rPr lang="en-US" b="1" dirty="0"/>
              <a:t> </a:t>
            </a:r>
            <a:r>
              <a:rPr lang="en-US" b="1" dirty="0" smtClean="0"/>
              <a:t>yang </a:t>
            </a:r>
            <a:r>
              <a:rPr lang="en-US" dirty="0" err="1" smtClean="0"/>
              <a:t>dipersyaratkan</a:t>
            </a:r>
            <a:r>
              <a:rPr lang="en-US" dirty="0" smtClean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kontrak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85000" lnSpcReduction="10000"/>
          </a:bodyPr>
          <a:lstStyle/>
          <a:p>
            <a:r>
              <a:rPr lang="sv-SE" b="1" dirty="0"/>
              <a:t>Persaingan antar retailer akan </a:t>
            </a:r>
            <a:r>
              <a:rPr lang="sv-SE" b="1" dirty="0" smtClean="0"/>
              <a:t>menghasilkan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rendah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maksimum</a:t>
            </a:r>
            <a:r>
              <a:rPr lang="en-US" dirty="0"/>
              <a:t> RPM, yang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menguntungkan</a:t>
            </a:r>
            <a:r>
              <a:rPr lang="en-US" dirty="0" smtClean="0"/>
              <a:t> </a:t>
            </a:r>
            <a:r>
              <a:rPr lang="en-US" dirty="0" err="1"/>
              <a:t>konsumen</a:t>
            </a:r>
            <a:r>
              <a:rPr lang="en-US" dirty="0"/>
              <a:t>.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demikian</a:t>
            </a:r>
            <a:r>
              <a:rPr lang="en-US" dirty="0"/>
              <a:t> </a:t>
            </a:r>
            <a:r>
              <a:rPr lang="en-US" i="1" dirty="0"/>
              <a:t>Maximum Resale Price </a:t>
            </a:r>
            <a:r>
              <a:rPr lang="en-US" b="1" i="1" dirty="0" err="1" smtClean="0"/>
              <a:t>tidak</a:t>
            </a:r>
            <a:r>
              <a:rPr lang="en-US" b="1" i="1" dirty="0" smtClean="0"/>
              <a:t> </a:t>
            </a:r>
            <a:r>
              <a:rPr lang="en-US" b="1" dirty="0" err="1" smtClean="0"/>
              <a:t>menjadi</a:t>
            </a:r>
            <a:r>
              <a:rPr lang="en-US" b="1" dirty="0" smtClean="0"/>
              <a:t> </a:t>
            </a:r>
            <a:r>
              <a:rPr lang="en-US" b="1" dirty="0" err="1"/>
              <a:t>bagian</a:t>
            </a:r>
            <a:r>
              <a:rPr lang="en-US" b="1" dirty="0"/>
              <a:t> </a:t>
            </a:r>
            <a:r>
              <a:rPr lang="en-US" b="1" dirty="0" err="1"/>
              <a:t>dari</a:t>
            </a:r>
            <a:r>
              <a:rPr lang="en-US" b="1" dirty="0"/>
              <a:t> </a:t>
            </a:r>
            <a:r>
              <a:rPr lang="en-US" b="1" dirty="0" err="1"/>
              <a:t>pelarangan</a:t>
            </a:r>
            <a:r>
              <a:rPr lang="en-US" b="1" dirty="0"/>
              <a:t> </a:t>
            </a:r>
            <a:r>
              <a:rPr lang="en-US" b="1" dirty="0" err="1"/>
              <a:t>perilaku</a:t>
            </a:r>
            <a:r>
              <a:rPr lang="en-US" b="1" dirty="0"/>
              <a:t> </a:t>
            </a:r>
            <a:r>
              <a:rPr lang="en-US" b="1" dirty="0" err="1"/>
              <a:t>pengaturan</a:t>
            </a:r>
            <a:r>
              <a:rPr lang="en-US" b="1" dirty="0"/>
              <a:t> </a:t>
            </a:r>
            <a:r>
              <a:rPr lang="en-US" b="1" dirty="0" err="1"/>
              <a:t>harga</a:t>
            </a:r>
            <a:r>
              <a:rPr lang="en-US" b="1" dirty="0"/>
              <a:t> </a:t>
            </a:r>
            <a:r>
              <a:rPr lang="en-US" b="1" dirty="0" err="1"/>
              <a:t>jual</a:t>
            </a:r>
            <a:r>
              <a:rPr lang="en-US" b="1" dirty="0"/>
              <a:t> </a:t>
            </a:r>
            <a:r>
              <a:rPr lang="en-US" b="1" dirty="0" err="1"/>
              <a:t>kembali</a:t>
            </a:r>
            <a:r>
              <a:rPr lang="en-US" b="1" dirty="0"/>
              <a:t>. </a:t>
            </a:r>
            <a:r>
              <a:rPr lang="en-US" b="1" dirty="0" err="1" smtClean="0"/>
              <a:t>Harga</a:t>
            </a:r>
            <a:r>
              <a:rPr lang="en-US" b="1" dirty="0" smtClean="0"/>
              <a:t> yang </a:t>
            </a:r>
            <a:r>
              <a:rPr lang="en-US" b="1" dirty="0" err="1"/>
              <a:t>disarankan</a:t>
            </a:r>
            <a:r>
              <a:rPr lang="en-US" b="1" dirty="0"/>
              <a:t> (</a:t>
            </a:r>
            <a:r>
              <a:rPr lang="en-US" b="1" i="1" dirty="0"/>
              <a:t>suggested retail price) </a:t>
            </a:r>
            <a:r>
              <a:rPr lang="en-US" b="1" i="1" dirty="0" err="1"/>
              <a:t>oleh</a:t>
            </a:r>
            <a:r>
              <a:rPr lang="en-US" b="1" i="1" dirty="0"/>
              <a:t> </a:t>
            </a:r>
            <a:r>
              <a:rPr lang="en-US" b="1" i="1" dirty="0" err="1"/>
              <a:t>produsen</a:t>
            </a:r>
            <a:r>
              <a:rPr lang="en-US" b="1" i="1" dirty="0"/>
              <a:t> </a:t>
            </a:r>
            <a:r>
              <a:rPr lang="en-US" b="1" i="1" dirty="0" err="1"/>
              <a:t>atau</a:t>
            </a:r>
            <a:r>
              <a:rPr lang="en-US" b="1" i="1" dirty="0"/>
              <a:t> distributor </a:t>
            </a:r>
            <a:r>
              <a:rPr lang="en-US" b="1" i="1" dirty="0" err="1" smtClean="0"/>
              <a:t>juga</a:t>
            </a:r>
            <a:r>
              <a:rPr lang="en-US" b="1" i="1" dirty="0" smtClean="0"/>
              <a:t> </a:t>
            </a:r>
            <a:r>
              <a:rPr lang="en-US" b="1" dirty="0" err="1" smtClean="0"/>
              <a:t>tidak</a:t>
            </a:r>
            <a:r>
              <a:rPr lang="en-US" b="1" dirty="0" smtClean="0"/>
              <a:t> </a:t>
            </a:r>
            <a:r>
              <a:rPr lang="en-US" b="1" dirty="0" err="1"/>
              <a:t>menjadi</a:t>
            </a:r>
            <a:r>
              <a:rPr lang="en-US" b="1" dirty="0"/>
              <a:t> </a:t>
            </a:r>
            <a:r>
              <a:rPr lang="en-US" b="1" dirty="0" err="1"/>
              <a:t>bagian</a:t>
            </a:r>
            <a:r>
              <a:rPr lang="en-US" b="1" dirty="0"/>
              <a:t> </a:t>
            </a:r>
            <a:r>
              <a:rPr lang="en-US" b="1" dirty="0" err="1"/>
              <a:t>dari</a:t>
            </a:r>
            <a:r>
              <a:rPr lang="en-US" b="1" dirty="0"/>
              <a:t> </a:t>
            </a:r>
            <a:r>
              <a:rPr lang="en-US" b="1" dirty="0" err="1"/>
              <a:t>pelarangan</a:t>
            </a:r>
            <a:r>
              <a:rPr lang="en-US" b="1" dirty="0"/>
              <a:t> </a:t>
            </a:r>
            <a:r>
              <a:rPr lang="en-US" b="1" dirty="0" err="1"/>
              <a:t>perilaku</a:t>
            </a:r>
            <a:r>
              <a:rPr lang="en-US" b="1" dirty="0"/>
              <a:t> </a:t>
            </a:r>
            <a:r>
              <a:rPr lang="en-US" b="1" dirty="0" err="1"/>
              <a:t>pengaturan</a:t>
            </a:r>
            <a:r>
              <a:rPr lang="en-US" b="1" dirty="0"/>
              <a:t> </a:t>
            </a:r>
            <a:r>
              <a:rPr lang="en-US" b="1" dirty="0" err="1"/>
              <a:t>harga</a:t>
            </a:r>
            <a:r>
              <a:rPr lang="en-US" b="1" dirty="0"/>
              <a:t> </a:t>
            </a:r>
            <a:r>
              <a:rPr lang="en-US" b="1" dirty="0" err="1"/>
              <a:t>jual</a:t>
            </a:r>
            <a:r>
              <a:rPr lang="en-US" b="1" dirty="0"/>
              <a:t> </a:t>
            </a:r>
            <a:r>
              <a:rPr lang="en-US" b="1" dirty="0" err="1" smtClean="0"/>
              <a:t>kembali</a:t>
            </a:r>
            <a:r>
              <a:rPr lang="en-US" b="1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mengikat</a:t>
            </a:r>
            <a:r>
              <a:rPr lang="en-US" dirty="0"/>
              <a:t>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persaingan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retailer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terganggu</a:t>
            </a:r>
            <a:r>
              <a:rPr lang="en-US" dirty="0"/>
              <a:t>.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ilustrasi</a:t>
            </a:r>
            <a:r>
              <a:rPr lang="en-US" dirty="0"/>
              <a:t> </a:t>
            </a:r>
            <a:r>
              <a:rPr lang="en-US" dirty="0" err="1"/>
              <a:t>dimisalkan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transaksi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 </a:t>
            </a:r>
            <a:r>
              <a:rPr lang="en-US" dirty="0" err="1" smtClean="0"/>
              <a:t>produsen</a:t>
            </a:r>
            <a:r>
              <a:rPr lang="en-US" dirty="0" smtClean="0"/>
              <a:t> </a:t>
            </a:r>
            <a:r>
              <a:rPr lang="en-US" dirty="0" err="1"/>
              <a:t>kosmetik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distributornya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pemulas</a:t>
            </a:r>
            <a:r>
              <a:rPr lang="en-US" dirty="0"/>
              <a:t> </a:t>
            </a:r>
            <a:r>
              <a:rPr lang="en-US" dirty="0" err="1"/>
              <a:t>bibir</a:t>
            </a:r>
            <a:r>
              <a:rPr lang="en-US" dirty="0"/>
              <a:t> (</a:t>
            </a:r>
            <a:r>
              <a:rPr lang="en-US" i="1" dirty="0"/>
              <a:t>lipstick) </a:t>
            </a:r>
            <a:r>
              <a:rPr lang="en-US" i="1" dirty="0" err="1" smtClean="0"/>
              <a:t>dengan</a:t>
            </a:r>
            <a:r>
              <a:rPr lang="en-US" i="1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/>
              <a:t>pembelian</a:t>
            </a:r>
            <a:r>
              <a:rPr lang="en-US" dirty="0"/>
              <a:t> </a:t>
            </a:r>
            <a:r>
              <a:rPr lang="en-US" dirty="0" err="1"/>
              <a:t>sebesar</a:t>
            </a:r>
            <a:r>
              <a:rPr lang="en-US" dirty="0"/>
              <a:t> Rp.50.000.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kontrak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 smtClean="0"/>
              <a:t>persyaratan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/>
              <a:t>distributor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menjual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pemulas</a:t>
            </a:r>
            <a:r>
              <a:rPr lang="en-US" dirty="0"/>
              <a:t> </a:t>
            </a:r>
            <a:r>
              <a:rPr lang="en-US" dirty="0" err="1"/>
              <a:t>bibir</a:t>
            </a:r>
            <a:r>
              <a:rPr lang="en-US" dirty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/>
              <a:t>pengecer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Rp.60.000.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 smtClean="0"/>
              <a:t>demikian</a:t>
            </a:r>
            <a:r>
              <a:rPr lang="en-US" dirty="0" smtClean="0"/>
              <a:t> </a:t>
            </a:r>
            <a:r>
              <a:rPr lang="sv-SE" dirty="0" smtClean="0"/>
              <a:t>harga </a:t>
            </a:r>
            <a:r>
              <a:rPr lang="sv-SE" dirty="0"/>
              <a:t>Rp.60.000 merupakan harga maksimum yang dapat dikenakan </a:t>
            </a:r>
            <a:r>
              <a:rPr lang="sv-SE" dirty="0" smtClean="0"/>
              <a:t>oleh </a:t>
            </a:r>
            <a:r>
              <a:rPr lang="en-US" dirty="0" smtClean="0"/>
              <a:t>distributor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pengecer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10000"/>
          </a:bodyPr>
          <a:lstStyle/>
          <a:p>
            <a:r>
              <a:rPr lang="en-US" i="1" dirty="0"/>
              <a:t>2. Specified Resale Price</a:t>
            </a:r>
          </a:p>
          <a:p>
            <a:r>
              <a:rPr lang="en-US" i="1" dirty="0"/>
              <a:t>Specified Resale Price </a:t>
            </a:r>
            <a:r>
              <a:rPr lang="en-US" i="1" dirty="0" err="1"/>
              <a:t>adalah</a:t>
            </a:r>
            <a:r>
              <a:rPr lang="en-US" i="1" dirty="0"/>
              <a:t> </a:t>
            </a:r>
            <a:r>
              <a:rPr lang="en-US" i="1" dirty="0" err="1"/>
              <a:t>pengaturan</a:t>
            </a:r>
            <a:r>
              <a:rPr lang="en-US" i="1" dirty="0"/>
              <a:t> </a:t>
            </a:r>
            <a:r>
              <a:rPr lang="en-US" i="1" dirty="0" err="1"/>
              <a:t>harga</a:t>
            </a:r>
            <a:r>
              <a:rPr lang="en-US" i="1" dirty="0"/>
              <a:t> </a:t>
            </a:r>
            <a:r>
              <a:rPr lang="en-US" i="1" dirty="0" err="1"/>
              <a:t>jual</a:t>
            </a:r>
            <a:r>
              <a:rPr lang="en-US" i="1" dirty="0"/>
              <a:t> </a:t>
            </a:r>
            <a:r>
              <a:rPr lang="en-US" i="1" dirty="0" err="1"/>
              <a:t>kembali</a:t>
            </a:r>
            <a:r>
              <a:rPr lang="en-US" i="1" dirty="0"/>
              <a:t> </a:t>
            </a:r>
            <a:r>
              <a:rPr lang="en-US" i="1" dirty="0" err="1"/>
              <a:t>dimana</a:t>
            </a:r>
            <a:r>
              <a:rPr lang="en-US" i="1" dirty="0"/>
              <a:t> </a:t>
            </a:r>
            <a:r>
              <a:rPr lang="en-US" i="1" dirty="0" err="1" smtClean="0"/>
              <a:t>pemasok</a:t>
            </a:r>
            <a:r>
              <a:rPr lang="en-US" i="1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/>
              <a:t>produsen</a:t>
            </a:r>
            <a:r>
              <a:rPr lang="en-US" dirty="0"/>
              <a:t> </a:t>
            </a:r>
            <a:r>
              <a:rPr lang="en-US" dirty="0" err="1"/>
              <a:t>mensyaratkan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pembelinya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menjual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yang </a:t>
            </a:r>
            <a:r>
              <a:rPr lang="en-US" dirty="0" err="1"/>
              <a:t>ditentukan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kontrak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b="1" dirty="0" err="1"/>
              <a:t>tertentu</a:t>
            </a:r>
            <a:r>
              <a:rPr lang="en-US" b="1" dirty="0"/>
              <a:t> </a:t>
            </a:r>
            <a:r>
              <a:rPr lang="en-US" b="1" dirty="0" err="1"/>
              <a:t>sesuai</a:t>
            </a:r>
            <a:r>
              <a:rPr lang="en-US" b="1" dirty="0"/>
              <a:t> </a:t>
            </a:r>
            <a:r>
              <a:rPr lang="en-US" b="1" dirty="0" err="1"/>
              <a:t>dengan</a:t>
            </a:r>
            <a:r>
              <a:rPr lang="en-US" b="1" dirty="0"/>
              <a:t> </a:t>
            </a:r>
            <a:r>
              <a:rPr lang="en-US" b="1" dirty="0" smtClean="0"/>
              <a:t>yang </a:t>
            </a:r>
            <a:r>
              <a:rPr lang="sv-SE" dirty="0" smtClean="0"/>
              <a:t>dipersyaratkan </a:t>
            </a:r>
            <a:r>
              <a:rPr lang="sv-SE" dirty="0"/>
              <a:t>di dalam kontrak. Contoh untuk mengilustrasikan </a:t>
            </a:r>
            <a:r>
              <a:rPr lang="sv-SE" i="1" dirty="0"/>
              <a:t>specified </a:t>
            </a:r>
            <a:r>
              <a:rPr lang="sv-SE" i="1" dirty="0" smtClean="0"/>
              <a:t>resale </a:t>
            </a:r>
            <a:r>
              <a:rPr lang="sv-SE" i="1" dirty="0"/>
              <a:t>price adalah misalkan sebuah penerbit buku melakukan transaksi penjualan </a:t>
            </a:r>
            <a:r>
              <a:rPr lang="sv-SE" i="1" dirty="0" smtClean="0"/>
              <a:t>buku </a:t>
            </a:r>
            <a:r>
              <a:rPr lang="nn-NO" dirty="0" smtClean="0"/>
              <a:t>novel </a:t>
            </a:r>
            <a:r>
              <a:rPr lang="nn-NO" dirty="0"/>
              <a:t>dengan sebuah toko buku. Di dalam kontrak, penerbit buku </a:t>
            </a:r>
            <a:r>
              <a:rPr lang="nn-NO" dirty="0" smtClean="0"/>
              <a:t>memasukkan </a:t>
            </a:r>
            <a:r>
              <a:rPr lang="en-US" dirty="0" err="1" smtClean="0"/>
              <a:t>persyaratan</a:t>
            </a:r>
            <a:r>
              <a:rPr lang="en-US" dirty="0" smtClean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toko</a:t>
            </a:r>
            <a:r>
              <a:rPr lang="en-US" dirty="0"/>
              <a:t> </a:t>
            </a:r>
            <a:r>
              <a:rPr lang="en-US" dirty="0" err="1"/>
              <a:t>buku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menjual</a:t>
            </a:r>
            <a:r>
              <a:rPr lang="en-US" dirty="0"/>
              <a:t> </a:t>
            </a:r>
            <a:r>
              <a:rPr lang="en-US" dirty="0" err="1"/>
              <a:t>buku</a:t>
            </a:r>
            <a:r>
              <a:rPr lang="en-US" dirty="0"/>
              <a:t> novel </a:t>
            </a:r>
            <a:r>
              <a:rPr lang="en-US" dirty="0" err="1"/>
              <a:t>selain</a:t>
            </a:r>
            <a:r>
              <a:rPr lang="en-US" dirty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/>
              <a:t>Rp.75.000 per </a:t>
            </a:r>
            <a:r>
              <a:rPr lang="en-US" dirty="0" err="1"/>
              <a:t>eksemplar</a:t>
            </a:r>
            <a:r>
              <a:rPr lang="en-US" dirty="0"/>
              <a:t>.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demikian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Rp.75.000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satu-satunya</a:t>
            </a:r>
            <a:r>
              <a:rPr lang="en-US" dirty="0" smtClean="0"/>
              <a:t> </a:t>
            </a:r>
            <a:r>
              <a:rPr lang="en-US" dirty="0" err="1"/>
              <a:t>harga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dikenakan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toko</a:t>
            </a:r>
            <a:r>
              <a:rPr lang="en-US" dirty="0"/>
              <a:t> </a:t>
            </a:r>
            <a:r>
              <a:rPr lang="en-US" dirty="0" err="1"/>
              <a:t>buku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penjualan</a:t>
            </a:r>
            <a:r>
              <a:rPr lang="en-US" dirty="0"/>
              <a:t> </a:t>
            </a:r>
            <a:r>
              <a:rPr lang="en-US" dirty="0" err="1" smtClean="0"/>
              <a:t>buku</a:t>
            </a:r>
            <a:r>
              <a:rPr lang="en-US" dirty="0" smtClean="0"/>
              <a:t> novel </a:t>
            </a:r>
            <a:r>
              <a:rPr lang="en-US" dirty="0" err="1"/>
              <a:t>tersebut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10000"/>
          </a:bodyPr>
          <a:lstStyle/>
          <a:p>
            <a:r>
              <a:rPr lang="en-US" i="1" dirty="0"/>
              <a:t>3. Minimum Resale Price</a:t>
            </a:r>
          </a:p>
          <a:p>
            <a:r>
              <a:rPr lang="en-US" i="1" dirty="0"/>
              <a:t>Minimum Resale Price </a:t>
            </a:r>
            <a:r>
              <a:rPr lang="en-US" i="1" dirty="0" err="1"/>
              <a:t>adalah</a:t>
            </a:r>
            <a:r>
              <a:rPr lang="en-US" i="1" dirty="0"/>
              <a:t> </a:t>
            </a:r>
            <a:r>
              <a:rPr lang="en-US" i="1" dirty="0" err="1"/>
              <a:t>pengaturan</a:t>
            </a:r>
            <a:r>
              <a:rPr lang="en-US" i="1" dirty="0"/>
              <a:t> </a:t>
            </a:r>
            <a:r>
              <a:rPr lang="en-US" i="1" dirty="0" err="1"/>
              <a:t>harga</a:t>
            </a:r>
            <a:r>
              <a:rPr lang="en-US" i="1" dirty="0"/>
              <a:t> </a:t>
            </a:r>
            <a:r>
              <a:rPr lang="en-US" i="1" dirty="0" err="1"/>
              <a:t>jual</a:t>
            </a:r>
            <a:r>
              <a:rPr lang="en-US" i="1" dirty="0"/>
              <a:t> </a:t>
            </a:r>
            <a:r>
              <a:rPr lang="en-US" i="1" dirty="0" err="1"/>
              <a:t>kembali</a:t>
            </a:r>
            <a:r>
              <a:rPr lang="en-US" i="1" dirty="0"/>
              <a:t> </a:t>
            </a:r>
            <a:r>
              <a:rPr lang="en-US" i="1" dirty="0" err="1"/>
              <a:t>dimana</a:t>
            </a:r>
            <a:r>
              <a:rPr lang="en-US" i="1" dirty="0"/>
              <a:t> </a:t>
            </a:r>
            <a:r>
              <a:rPr lang="en-US" i="1" dirty="0" err="1" smtClean="0"/>
              <a:t>pemasok</a:t>
            </a:r>
            <a:r>
              <a:rPr lang="en-US" i="1" dirty="0" smtClean="0"/>
              <a:t> </a:t>
            </a:r>
            <a:r>
              <a:rPr lang="sv-SE" dirty="0" smtClean="0"/>
              <a:t>atau </a:t>
            </a:r>
            <a:r>
              <a:rPr lang="sv-SE" dirty="0"/>
              <a:t>produsen mensyaratkan kepada pembelinya untuk tidak menjual </a:t>
            </a:r>
            <a:r>
              <a:rPr lang="sv-SE" dirty="0" smtClean="0"/>
              <a:t>kembali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ditentukan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kontrak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b="1" dirty="0" err="1"/>
              <a:t>lebih</a:t>
            </a:r>
            <a:r>
              <a:rPr lang="en-US" b="1" dirty="0"/>
              <a:t> </a:t>
            </a:r>
            <a:r>
              <a:rPr lang="en-US" b="1" dirty="0" err="1"/>
              <a:t>rendah</a:t>
            </a:r>
            <a:r>
              <a:rPr lang="en-US" b="1" dirty="0"/>
              <a:t> </a:t>
            </a:r>
            <a:r>
              <a:rPr lang="en-US" b="1" dirty="0" err="1"/>
              <a:t>dari</a:t>
            </a:r>
            <a:r>
              <a:rPr lang="en-US" b="1" dirty="0"/>
              <a:t> </a:t>
            </a:r>
            <a:r>
              <a:rPr lang="en-US" b="1" dirty="0" err="1" smtClean="0"/>
              <a:t>harga</a:t>
            </a:r>
            <a:r>
              <a:rPr lang="en-US" b="1" dirty="0" smtClean="0"/>
              <a:t> </a:t>
            </a:r>
            <a:r>
              <a:rPr lang="en-US" dirty="0" smtClean="0"/>
              <a:t>yang </a:t>
            </a:r>
            <a:r>
              <a:rPr lang="en-US" dirty="0" err="1"/>
              <a:t>dipersyaratkan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kontrak</a:t>
            </a:r>
            <a:r>
              <a:rPr lang="en-US" dirty="0"/>
              <a:t>.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ilustrasi</a:t>
            </a:r>
            <a:r>
              <a:rPr lang="en-US" dirty="0"/>
              <a:t> </a:t>
            </a:r>
            <a:r>
              <a:rPr lang="en-US" dirty="0" err="1"/>
              <a:t>misalnya</a:t>
            </a:r>
            <a:r>
              <a:rPr lang="en-US" dirty="0"/>
              <a:t>,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smtClean="0"/>
              <a:t>distributor </a:t>
            </a:r>
            <a:r>
              <a:rPr lang="en-US" dirty="0" err="1" smtClean="0"/>
              <a:t>sepatu</a:t>
            </a:r>
            <a:r>
              <a:rPr lang="en-US" dirty="0" smtClean="0"/>
              <a:t> </a:t>
            </a:r>
            <a:r>
              <a:rPr lang="en-US" dirty="0" err="1"/>
              <a:t>olahraga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transaksi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i="1" dirty="0"/>
              <a:t>retailer. </a:t>
            </a:r>
            <a:r>
              <a:rPr lang="en-US" i="1" dirty="0" err="1"/>
              <a:t>Harga</a:t>
            </a:r>
            <a:r>
              <a:rPr lang="en-US" i="1" dirty="0"/>
              <a:t> </a:t>
            </a:r>
            <a:r>
              <a:rPr lang="en-US" i="1" dirty="0" err="1"/>
              <a:t>perolehan</a:t>
            </a:r>
            <a:r>
              <a:rPr lang="en-US" i="1" dirty="0"/>
              <a:t> </a:t>
            </a:r>
            <a:r>
              <a:rPr lang="en-US" i="1" dirty="0" smtClean="0"/>
              <a:t>retailer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/>
              <a:t>distributor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sebesar</a:t>
            </a:r>
            <a:r>
              <a:rPr lang="en-US" dirty="0"/>
              <a:t> Rp.250.000. </a:t>
            </a:r>
            <a:r>
              <a:rPr lang="en-US" dirty="0" err="1"/>
              <a:t>Kontrak</a:t>
            </a:r>
            <a:r>
              <a:rPr lang="en-US" dirty="0"/>
              <a:t> yang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 smtClean="0"/>
              <a:t>keduanya</a:t>
            </a:r>
            <a:r>
              <a:rPr lang="en-US" dirty="0" smtClean="0"/>
              <a:t> </a:t>
            </a:r>
            <a:r>
              <a:rPr lang="en-US" dirty="0" err="1" smtClean="0"/>
              <a:t>memuat</a:t>
            </a:r>
            <a:r>
              <a:rPr lang="en-US" dirty="0" smtClean="0"/>
              <a:t> </a:t>
            </a:r>
            <a:r>
              <a:rPr lang="en-US" dirty="0" err="1"/>
              <a:t>persyaratan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i="1" dirty="0"/>
              <a:t>retailer </a:t>
            </a:r>
            <a:r>
              <a:rPr lang="en-US" i="1" dirty="0" err="1"/>
              <a:t>tidak</a:t>
            </a:r>
            <a:r>
              <a:rPr lang="en-US" i="1" dirty="0"/>
              <a:t> </a:t>
            </a:r>
            <a:r>
              <a:rPr lang="en-US" i="1" dirty="0" err="1"/>
              <a:t>akan</a:t>
            </a:r>
            <a:r>
              <a:rPr lang="en-US" i="1" dirty="0"/>
              <a:t> </a:t>
            </a:r>
            <a:r>
              <a:rPr lang="en-US" i="1" dirty="0" err="1"/>
              <a:t>menjual</a:t>
            </a:r>
            <a:r>
              <a:rPr lang="en-US" i="1" dirty="0"/>
              <a:t> </a:t>
            </a:r>
            <a:r>
              <a:rPr lang="en-US" i="1" dirty="0" err="1"/>
              <a:t>sepatu</a:t>
            </a:r>
            <a:r>
              <a:rPr lang="en-US" i="1" dirty="0"/>
              <a:t> </a:t>
            </a:r>
            <a:r>
              <a:rPr lang="en-US" i="1" dirty="0" err="1"/>
              <a:t>olahraga</a:t>
            </a:r>
            <a:r>
              <a:rPr lang="en-US" i="1" dirty="0"/>
              <a:t> </a:t>
            </a:r>
            <a:r>
              <a:rPr lang="en-US" i="1" dirty="0" err="1" smtClean="0"/>
              <a:t>tersebut</a:t>
            </a:r>
            <a:r>
              <a:rPr lang="en-US" i="1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rendah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Rp.300.000.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demikian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 smtClean="0"/>
              <a:t>eceran</a:t>
            </a:r>
            <a:r>
              <a:rPr lang="en-US" smtClean="0"/>
              <a:t> terendah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ditentukan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i="1" dirty="0"/>
              <a:t>retailer </a:t>
            </a:r>
            <a:r>
              <a:rPr lang="en-US" i="1" dirty="0" err="1"/>
              <a:t>adalah</a:t>
            </a:r>
            <a:r>
              <a:rPr lang="en-US" i="1" dirty="0"/>
              <a:t> </a:t>
            </a:r>
            <a:r>
              <a:rPr lang="en-US" i="1" dirty="0" err="1"/>
              <a:t>sebesar</a:t>
            </a:r>
            <a:r>
              <a:rPr lang="en-US" i="1" dirty="0"/>
              <a:t> Rp.300.000.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458200" cy="5105400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dilarang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lain yang </a:t>
            </a:r>
            <a:r>
              <a:rPr lang="en-US" dirty="0" err="1" smtClean="0"/>
              <a:t>memuat</a:t>
            </a:r>
            <a:r>
              <a:rPr lang="en-US" dirty="0" smtClean="0"/>
              <a:t> </a:t>
            </a:r>
            <a:r>
              <a:rPr lang="en-US" dirty="0" err="1" smtClean="0"/>
              <a:t>persyaratan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penerima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menjual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memasok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 yang </a:t>
            </a:r>
            <a:r>
              <a:rPr lang="en-US" dirty="0" err="1" smtClean="0"/>
              <a:t>diterimanya</a:t>
            </a:r>
            <a:r>
              <a:rPr lang="en-US" dirty="0" smtClean="0"/>
              <a:t>,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rendah</a:t>
            </a:r>
            <a:r>
              <a:rPr lang="en-US" dirty="0" smtClean="0"/>
              <a:t> </a:t>
            </a:r>
            <a:r>
              <a:rPr lang="en-US" dirty="0" err="1" smtClean="0"/>
              <a:t>daripada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diperjanjikan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mengakibatkan</a:t>
            </a:r>
            <a:r>
              <a:rPr lang="en-US" dirty="0" smtClean="0"/>
              <a:t> </a:t>
            </a:r>
            <a:r>
              <a:rPr lang="en-US" dirty="0" err="1" smtClean="0"/>
              <a:t>terjadinya</a:t>
            </a:r>
            <a:r>
              <a:rPr lang="en-US" dirty="0" smtClean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sehat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b="1" dirty="0" err="1" smtClean="0"/>
              <a:t>Pasal</a:t>
            </a:r>
            <a:r>
              <a:rPr lang="en-US" b="1" dirty="0" smtClean="0"/>
              <a:t> 8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09600"/>
            <a:ext cx="8534400" cy="6248400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Unsur-unsur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•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•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•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lain</a:t>
            </a:r>
          </a:p>
          <a:p>
            <a:pPr>
              <a:buNone/>
            </a:pPr>
            <a:r>
              <a:rPr lang="en-US" dirty="0" smtClean="0"/>
              <a:t>• </a:t>
            </a:r>
            <a:r>
              <a:rPr lang="en-US" dirty="0" err="1" smtClean="0"/>
              <a:t>persyaratan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penerima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•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menjual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memasok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 yang </a:t>
            </a:r>
            <a:r>
              <a:rPr lang="en-US" dirty="0" err="1" smtClean="0"/>
              <a:t>diterimanya</a:t>
            </a:r>
            <a:r>
              <a:rPr lang="en-US" dirty="0" smtClean="0"/>
              <a:t>,</a:t>
            </a:r>
          </a:p>
          <a:p>
            <a:pPr>
              <a:buNone/>
            </a:pPr>
            <a:r>
              <a:rPr lang="en-US" dirty="0" smtClean="0"/>
              <a:t>•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rendah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• </a:t>
            </a:r>
            <a:r>
              <a:rPr lang="en-US" dirty="0" err="1" smtClean="0"/>
              <a:t>daripada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diperjanjikan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•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mengakibatkan</a:t>
            </a:r>
            <a:r>
              <a:rPr lang="en-US" dirty="0" smtClean="0"/>
              <a:t> </a:t>
            </a:r>
            <a:r>
              <a:rPr lang="en-US" dirty="0" err="1" smtClean="0"/>
              <a:t>terjadinya</a:t>
            </a:r>
            <a:r>
              <a:rPr lang="en-US" dirty="0" smtClean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sehat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• Rule of reason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762000"/>
            <a:ext cx="7772400" cy="1470025"/>
          </a:xfrm>
        </p:spPr>
        <p:txBody>
          <a:bodyPr/>
          <a:lstStyle/>
          <a:p>
            <a:r>
              <a:rPr lang="en-US" dirty="0" smtClean="0"/>
              <a:t>PASAL 7-8 UU NO.5 TAHUN 1999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610600" cy="52578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1</a:t>
            </a:r>
            <a:r>
              <a:rPr lang="en-US" dirty="0"/>
              <a:t>. </a:t>
            </a:r>
            <a:r>
              <a:rPr lang="en-US" dirty="0" err="1"/>
              <a:t>Unsur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endParaRPr lang="en-US" dirty="0"/>
          </a:p>
          <a:p>
            <a:pPr algn="just"/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1 </a:t>
            </a:r>
            <a:r>
              <a:rPr lang="en-US" dirty="0" err="1"/>
              <a:t>Angka</a:t>
            </a:r>
            <a:r>
              <a:rPr lang="en-US" dirty="0"/>
              <a:t> 5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UU No. 5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smtClean="0"/>
              <a:t>1999,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“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 </a:t>
            </a:r>
            <a:r>
              <a:rPr lang="en-US" dirty="0" err="1"/>
              <a:t>perorangan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badan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,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berbentuk</a:t>
            </a:r>
            <a:r>
              <a:rPr lang="en-US" dirty="0" smtClean="0"/>
              <a:t> </a:t>
            </a:r>
            <a:r>
              <a:rPr lang="en-US" dirty="0" err="1"/>
              <a:t>badan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badan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yang </a:t>
            </a:r>
            <a:r>
              <a:rPr lang="en-US" dirty="0" err="1"/>
              <a:t>didirikan</a:t>
            </a:r>
            <a:r>
              <a:rPr lang="en-US" dirty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berkedudukan</a:t>
            </a:r>
            <a:r>
              <a:rPr lang="en-US" dirty="0" smtClean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 smtClean="0"/>
              <a:t>Republik</a:t>
            </a:r>
            <a:r>
              <a:rPr lang="en-US" dirty="0" smtClean="0"/>
              <a:t> Indonesia</a:t>
            </a:r>
            <a:r>
              <a:rPr lang="en-US" dirty="0"/>
              <a:t>,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bersama-sama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 smtClean="0"/>
              <a:t>, </a:t>
            </a:r>
            <a:r>
              <a:rPr lang="en-US" dirty="0" err="1" smtClean="0"/>
              <a:t>menyelenggarakan</a:t>
            </a:r>
            <a:r>
              <a:rPr lang="en-US" dirty="0" smtClean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i="1" dirty="0"/>
              <a:t>.”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b="1" dirty="0" err="1" smtClean="0"/>
              <a:t>Penjabaran</a:t>
            </a:r>
            <a:r>
              <a:rPr lang="en-US" b="1" dirty="0" smtClean="0"/>
              <a:t> </a:t>
            </a:r>
            <a:r>
              <a:rPr lang="en-US" b="1" dirty="0" err="1" smtClean="0"/>
              <a:t>Unsur</a:t>
            </a:r>
            <a:r>
              <a:rPr lang="en-US" b="1" dirty="0" smtClean="0"/>
              <a:t> </a:t>
            </a:r>
            <a:r>
              <a:rPr lang="en-US" b="1" dirty="0" err="1" smtClean="0"/>
              <a:t>Pasal</a:t>
            </a:r>
            <a:r>
              <a:rPr lang="en-US" b="1" dirty="0" smtClean="0"/>
              <a:t> 8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382000" cy="58674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/>
              <a:t>2. </a:t>
            </a:r>
            <a:r>
              <a:rPr lang="en-US" dirty="0" err="1"/>
              <a:t>Unsur</a:t>
            </a:r>
            <a:r>
              <a:rPr lang="en-US" dirty="0"/>
              <a:t> </a:t>
            </a:r>
            <a:r>
              <a:rPr lang="en-US" dirty="0" err="1"/>
              <a:t>Perjanjian</a:t>
            </a:r>
            <a:endParaRPr lang="en-US" dirty="0"/>
          </a:p>
          <a:p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1 </a:t>
            </a:r>
            <a:r>
              <a:rPr lang="en-US" dirty="0" err="1"/>
              <a:t>Angka</a:t>
            </a:r>
            <a:r>
              <a:rPr lang="en-US" dirty="0"/>
              <a:t> 7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UU No. 5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smtClean="0"/>
              <a:t>1999,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“</a:t>
            </a: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perbuatan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mengikatkan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lain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fi-FI" dirty="0" smtClean="0"/>
              <a:t>nama </a:t>
            </a:r>
            <a:r>
              <a:rPr lang="fi-FI" dirty="0"/>
              <a:t>apa pun, baik tertulis maupun tidak tertulis</a:t>
            </a:r>
            <a:r>
              <a:rPr lang="fi-FI" dirty="0" smtClean="0"/>
              <a:t>.“</a:t>
            </a:r>
          </a:p>
          <a:p>
            <a:pPr>
              <a:buNone/>
            </a:pPr>
            <a:r>
              <a:rPr lang="en-US" dirty="0"/>
              <a:t>3. </a:t>
            </a:r>
            <a:r>
              <a:rPr lang="en-US" dirty="0" err="1"/>
              <a:t>Unsur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Usaha Lain</a:t>
            </a:r>
          </a:p>
          <a:p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lain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yang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vertikal</a:t>
            </a:r>
            <a:r>
              <a:rPr lang="en-US" dirty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berada</a:t>
            </a:r>
            <a:r>
              <a:rPr lang="en-US" dirty="0" smtClean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rangkaian</a:t>
            </a:r>
            <a:r>
              <a:rPr lang="en-US" dirty="0"/>
              <a:t> </a:t>
            </a:r>
            <a:r>
              <a:rPr lang="en-US" dirty="0" err="1"/>
              <a:t>produksi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distribusi</a:t>
            </a:r>
            <a:r>
              <a:rPr lang="en-US" dirty="0"/>
              <a:t>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04800"/>
            <a:ext cx="8915400" cy="65532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/>
              <a:t>4. </a:t>
            </a:r>
            <a:r>
              <a:rPr lang="en-US" dirty="0" err="1"/>
              <a:t>Unsur</a:t>
            </a:r>
            <a:r>
              <a:rPr lang="en-US" dirty="0"/>
              <a:t> </a:t>
            </a:r>
            <a:r>
              <a:rPr lang="en-US" dirty="0" err="1"/>
              <a:t>Persyaratan</a:t>
            </a:r>
            <a:endParaRPr lang="en-US" dirty="0"/>
          </a:p>
          <a:p>
            <a:r>
              <a:rPr lang="en-US" dirty="0" err="1"/>
              <a:t>Persyaratan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ketentuan</a:t>
            </a:r>
            <a:r>
              <a:rPr lang="en-US" dirty="0"/>
              <a:t> 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diindahkan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dirty="0"/>
              <a:t>5. </a:t>
            </a:r>
            <a:r>
              <a:rPr lang="en-US" dirty="0" err="1"/>
              <a:t>Unsur</a:t>
            </a:r>
            <a:r>
              <a:rPr lang="en-US" dirty="0"/>
              <a:t> </a:t>
            </a:r>
            <a:r>
              <a:rPr lang="en-US" dirty="0" err="1"/>
              <a:t>Penerima</a:t>
            </a:r>
            <a:endParaRPr lang="en-US" dirty="0"/>
          </a:p>
          <a:p>
            <a:r>
              <a:rPr lang="en-US" dirty="0" err="1"/>
              <a:t>Penerima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menerima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yang</a:t>
            </a:r>
          </a:p>
          <a:p>
            <a:r>
              <a:rPr lang="en-US" dirty="0" err="1"/>
              <a:t>diperjanjikan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dirty="0"/>
              <a:t>6. </a:t>
            </a:r>
            <a:r>
              <a:rPr lang="en-US" dirty="0" err="1"/>
              <a:t>Unsur</a:t>
            </a:r>
            <a:r>
              <a:rPr lang="en-US" dirty="0"/>
              <a:t> </a:t>
            </a:r>
            <a:r>
              <a:rPr lang="en-US" dirty="0" err="1"/>
              <a:t>Barang</a:t>
            </a:r>
            <a:endParaRPr lang="en-US" dirty="0"/>
          </a:p>
          <a:p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1 </a:t>
            </a:r>
            <a:r>
              <a:rPr lang="en-US" dirty="0" err="1"/>
              <a:t>Angka</a:t>
            </a:r>
            <a:r>
              <a:rPr lang="en-US" dirty="0"/>
              <a:t> 16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UU No.5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smtClean="0"/>
              <a:t>1999,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“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benda</a:t>
            </a:r>
            <a:r>
              <a:rPr lang="en-US" dirty="0"/>
              <a:t>,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berwujud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berwujud</a:t>
            </a:r>
            <a:r>
              <a:rPr lang="en-US" dirty="0"/>
              <a:t>,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bergerak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bergerak</a:t>
            </a:r>
            <a:r>
              <a:rPr lang="en-US" dirty="0"/>
              <a:t>,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diperdagangkan</a:t>
            </a:r>
            <a:r>
              <a:rPr lang="en-US" dirty="0" smtClean="0"/>
              <a:t>, </a:t>
            </a:r>
            <a:r>
              <a:rPr lang="en-US" dirty="0" err="1" smtClean="0"/>
              <a:t>dipakai</a:t>
            </a:r>
            <a:r>
              <a:rPr lang="en-US" dirty="0"/>
              <a:t>, </a:t>
            </a:r>
            <a:r>
              <a:rPr lang="en-US" dirty="0" err="1"/>
              <a:t>dipergunakan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dimanfaatkan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 smtClean="0"/>
              <a:t>”.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V="1">
            <a:off x="457200" y="0"/>
            <a:ext cx="8229600" cy="274638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81000"/>
            <a:ext cx="8915400" cy="64770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7. </a:t>
            </a:r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endParaRPr lang="en-US" dirty="0" smtClean="0"/>
          </a:p>
          <a:p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1 </a:t>
            </a:r>
            <a:r>
              <a:rPr lang="en-US" dirty="0" err="1" smtClean="0"/>
              <a:t>Angka</a:t>
            </a:r>
            <a:r>
              <a:rPr lang="en-US" dirty="0" smtClean="0"/>
              <a:t> 17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UU No.5 </a:t>
            </a:r>
            <a:r>
              <a:rPr lang="en-US" dirty="0" err="1" smtClean="0"/>
              <a:t>Tahun</a:t>
            </a:r>
            <a:r>
              <a:rPr lang="en-US" dirty="0" smtClean="0"/>
              <a:t> 1999,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“</a:t>
            </a:r>
            <a:r>
              <a:rPr lang="en-US" dirty="0" err="1" smtClean="0"/>
              <a:t>Jasa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layanan</a:t>
            </a:r>
            <a:r>
              <a:rPr lang="en-US" dirty="0" smtClean="0"/>
              <a:t> yang </a:t>
            </a:r>
            <a:r>
              <a:rPr lang="en-US" dirty="0" err="1" smtClean="0"/>
              <a:t>berbentuk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prestasi</a:t>
            </a:r>
            <a:r>
              <a:rPr lang="en-US" dirty="0" smtClean="0"/>
              <a:t> yang </a:t>
            </a:r>
            <a:r>
              <a:rPr lang="en-US" dirty="0" err="1" smtClean="0"/>
              <a:t>di</a:t>
            </a:r>
            <a:r>
              <a:rPr lang="en-US" dirty="0" smtClean="0"/>
              <a:t>- </a:t>
            </a:r>
            <a:r>
              <a:rPr lang="en-US" dirty="0" err="1" smtClean="0"/>
              <a:t>perdagangkan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di-manfaatkan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”.</a:t>
            </a:r>
          </a:p>
          <a:p>
            <a:pPr>
              <a:buNone/>
            </a:pPr>
            <a:r>
              <a:rPr lang="en-US" dirty="0"/>
              <a:t>8. </a:t>
            </a:r>
            <a:r>
              <a:rPr lang="en-US" dirty="0" err="1"/>
              <a:t>Unsur</a:t>
            </a:r>
            <a:r>
              <a:rPr lang="en-US" dirty="0"/>
              <a:t> </a:t>
            </a:r>
            <a:r>
              <a:rPr lang="en-US" dirty="0" err="1"/>
              <a:t>Menjual</a:t>
            </a:r>
            <a:endParaRPr lang="en-US" dirty="0"/>
          </a:p>
          <a:p>
            <a:r>
              <a:rPr lang="en-US" dirty="0" err="1"/>
              <a:t>Menjual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menyerahkan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apapun</a:t>
            </a:r>
            <a:r>
              <a:rPr lang="en-US" dirty="0" smtClean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lain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sejumlah</a:t>
            </a:r>
            <a:r>
              <a:rPr lang="en-US" dirty="0"/>
              <a:t> </a:t>
            </a:r>
            <a:r>
              <a:rPr lang="en-US" dirty="0" err="1"/>
              <a:t>imbalan</a:t>
            </a:r>
            <a:r>
              <a:rPr lang="en-US" dirty="0"/>
              <a:t> </a:t>
            </a:r>
            <a:r>
              <a:rPr lang="en-US" dirty="0" err="1"/>
              <a:t>tertentu</a:t>
            </a:r>
            <a:endParaRPr lang="en-US" dirty="0"/>
          </a:p>
          <a:p>
            <a:pPr>
              <a:buNone/>
            </a:pPr>
            <a:r>
              <a:rPr lang="en-US" dirty="0"/>
              <a:t>9. </a:t>
            </a:r>
            <a:r>
              <a:rPr lang="en-US" dirty="0" err="1"/>
              <a:t>Unsur</a:t>
            </a:r>
            <a:r>
              <a:rPr lang="en-US" dirty="0"/>
              <a:t> </a:t>
            </a:r>
            <a:r>
              <a:rPr lang="en-US" dirty="0" err="1"/>
              <a:t>Memasok</a:t>
            </a:r>
            <a:endParaRPr lang="en-US" dirty="0"/>
          </a:p>
          <a:p>
            <a:r>
              <a:rPr lang="en-US" dirty="0" err="1"/>
              <a:t>Memasok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menyediakan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/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lain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457200"/>
            <a:ext cx="8534400" cy="60960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/>
              <a:t>10. </a:t>
            </a:r>
            <a:r>
              <a:rPr lang="en-US" dirty="0" err="1"/>
              <a:t>Unsur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Menyebabkan</a:t>
            </a:r>
            <a:r>
              <a:rPr lang="en-US" dirty="0"/>
              <a:t> </a:t>
            </a:r>
            <a:r>
              <a:rPr lang="en-US" dirty="0" err="1"/>
              <a:t>Persaingan</a:t>
            </a:r>
            <a:r>
              <a:rPr lang="en-US" dirty="0"/>
              <a:t> Usaha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 smtClean="0"/>
              <a:t>Sehat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1 </a:t>
            </a:r>
            <a:r>
              <a:rPr lang="en-US" dirty="0" err="1"/>
              <a:t>Angka</a:t>
            </a:r>
            <a:r>
              <a:rPr lang="en-US" dirty="0"/>
              <a:t> 6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UU No.5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smtClean="0"/>
              <a:t>1999,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“</a:t>
            </a:r>
            <a:r>
              <a:rPr lang="en-US" i="1" dirty="0" err="1"/>
              <a:t>Persaingan</a:t>
            </a:r>
            <a:r>
              <a:rPr lang="en-US" i="1" dirty="0"/>
              <a:t> </a:t>
            </a:r>
            <a:r>
              <a:rPr lang="en-US" i="1" dirty="0" err="1"/>
              <a:t>usaha</a:t>
            </a:r>
            <a:r>
              <a:rPr lang="en-US" i="1" dirty="0"/>
              <a:t> </a:t>
            </a:r>
            <a:r>
              <a:rPr lang="en-US" i="1" dirty="0" err="1"/>
              <a:t>tidak</a:t>
            </a:r>
            <a:r>
              <a:rPr lang="en-US" i="1" dirty="0"/>
              <a:t> </a:t>
            </a:r>
            <a:r>
              <a:rPr lang="en-US" i="1" dirty="0" err="1"/>
              <a:t>sehat</a:t>
            </a:r>
            <a:r>
              <a:rPr lang="en-US" i="1" dirty="0"/>
              <a:t> </a:t>
            </a:r>
            <a:r>
              <a:rPr lang="en-US" i="1" dirty="0" err="1"/>
              <a:t>adalah</a:t>
            </a:r>
            <a:r>
              <a:rPr lang="en-US" i="1" dirty="0"/>
              <a:t> </a:t>
            </a:r>
            <a:r>
              <a:rPr lang="en-US" i="1" dirty="0" err="1" smtClean="0"/>
              <a:t>persaingan</a:t>
            </a:r>
            <a:r>
              <a:rPr lang="en-US" i="1" dirty="0" smtClean="0"/>
              <a:t> </a:t>
            </a:r>
            <a:r>
              <a:rPr lang="en-US" i="1" dirty="0" err="1" smtClean="0"/>
              <a:t>antarpelaku</a:t>
            </a:r>
            <a:r>
              <a:rPr lang="en-US" i="1" dirty="0" smtClean="0"/>
              <a:t> </a:t>
            </a:r>
            <a:r>
              <a:rPr lang="en-US" i="1" dirty="0" err="1"/>
              <a:t>usaha</a:t>
            </a:r>
            <a:r>
              <a:rPr lang="en-US" i="1" dirty="0"/>
              <a:t> </a:t>
            </a:r>
            <a:r>
              <a:rPr lang="en-US" i="1" dirty="0" err="1"/>
              <a:t>dalam</a:t>
            </a:r>
            <a:r>
              <a:rPr lang="en-US" i="1" dirty="0"/>
              <a:t> </a:t>
            </a:r>
            <a:r>
              <a:rPr lang="en-US" i="1" dirty="0" err="1"/>
              <a:t>menjalankan</a:t>
            </a:r>
            <a:r>
              <a:rPr lang="en-US" i="1" dirty="0"/>
              <a:t> </a:t>
            </a:r>
            <a:r>
              <a:rPr lang="en-US" i="1" dirty="0" err="1"/>
              <a:t>kegiatan</a:t>
            </a:r>
            <a:r>
              <a:rPr lang="en-US" i="1" dirty="0"/>
              <a:t> </a:t>
            </a:r>
            <a:r>
              <a:rPr lang="en-US" i="1" dirty="0" err="1"/>
              <a:t>produksi</a:t>
            </a:r>
            <a:r>
              <a:rPr lang="en-US" i="1" dirty="0"/>
              <a:t> </a:t>
            </a:r>
            <a:r>
              <a:rPr lang="en-US" i="1" dirty="0" err="1"/>
              <a:t>dan</a:t>
            </a:r>
            <a:r>
              <a:rPr lang="en-US" i="1" dirty="0"/>
              <a:t> </a:t>
            </a:r>
            <a:r>
              <a:rPr lang="en-US" i="1" dirty="0" err="1"/>
              <a:t>atau</a:t>
            </a:r>
            <a:r>
              <a:rPr lang="en-US" i="1" dirty="0"/>
              <a:t> </a:t>
            </a:r>
            <a:r>
              <a:rPr lang="en-US" i="1" dirty="0" err="1" smtClean="0"/>
              <a:t>pemasaran</a:t>
            </a:r>
            <a:r>
              <a:rPr lang="en-US" i="1" dirty="0" smtClean="0"/>
              <a:t> </a:t>
            </a:r>
            <a:r>
              <a:rPr lang="en-US" i="1" dirty="0" err="1" smtClean="0"/>
              <a:t>barang</a:t>
            </a:r>
            <a:r>
              <a:rPr lang="en-US" i="1" dirty="0" smtClean="0"/>
              <a:t> </a:t>
            </a:r>
            <a:r>
              <a:rPr lang="en-US" i="1" dirty="0" err="1"/>
              <a:t>dan</a:t>
            </a:r>
            <a:r>
              <a:rPr lang="en-US" i="1" dirty="0"/>
              <a:t> </a:t>
            </a:r>
            <a:r>
              <a:rPr lang="en-US" i="1" dirty="0" err="1"/>
              <a:t>atau</a:t>
            </a:r>
            <a:r>
              <a:rPr lang="en-US" i="1" dirty="0"/>
              <a:t> </a:t>
            </a:r>
            <a:r>
              <a:rPr lang="en-US" i="1" dirty="0" err="1"/>
              <a:t>jasa</a:t>
            </a:r>
            <a:r>
              <a:rPr lang="en-US" i="1" dirty="0"/>
              <a:t> yang </a:t>
            </a:r>
            <a:r>
              <a:rPr lang="en-US" i="1" dirty="0" err="1"/>
              <a:t>dilakukan</a:t>
            </a:r>
            <a:r>
              <a:rPr lang="en-US" i="1" dirty="0"/>
              <a:t> </a:t>
            </a:r>
            <a:r>
              <a:rPr lang="en-US" i="1" dirty="0" err="1"/>
              <a:t>dengan</a:t>
            </a:r>
            <a:r>
              <a:rPr lang="en-US" i="1" dirty="0"/>
              <a:t> </a:t>
            </a:r>
            <a:r>
              <a:rPr lang="en-US" i="1" dirty="0" err="1"/>
              <a:t>cara</a:t>
            </a:r>
            <a:r>
              <a:rPr lang="en-US" i="1" dirty="0"/>
              <a:t> </a:t>
            </a:r>
            <a:r>
              <a:rPr lang="en-US" i="1" dirty="0" err="1"/>
              <a:t>tidak</a:t>
            </a:r>
            <a:r>
              <a:rPr lang="en-US" i="1" dirty="0"/>
              <a:t> </a:t>
            </a:r>
            <a:r>
              <a:rPr lang="en-US" i="1" dirty="0" err="1"/>
              <a:t>jujur</a:t>
            </a:r>
            <a:r>
              <a:rPr lang="en-US" i="1" dirty="0"/>
              <a:t> </a:t>
            </a:r>
            <a:r>
              <a:rPr lang="en-US" i="1" dirty="0" err="1"/>
              <a:t>atau</a:t>
            </a:r>
            <a:r>
              <a:rPr lang="en-US" i="1" dirty="0"/>
              <a:t> </a:t>
            </a:r>
            <a:r>
              <a:rPr lang="en-US" i="1" dirty="0" err="1"/>
              <a:t>melawan</a:t>
            </a:r>
            <a:r>
              <a:rPr lang="en-US" i="1" dirty="0"/>
              <a:t> </a:t>
            </a:r>
            <a:r>
              <a:rPr lang="en-US" i="1" dirty="0" err="1" smtClean="0"/>
              <a:t>hukum</a:t>
            </a:r>
            <a:r>
              <a:rPr lang="en-US" i="1" dirty="0" smtClean="0"/>
              <a:t> </a:t>
            </a:r>
            <a:r>
              <a:rPr lang="en-US" i="1" dirty="0" err="1" smtClean="0"/>
              <a:t>atau</a:t>
            </a:r>
            <a:r>
              <a:rPr lang="en-US" i="1" dirty="0" smtClean="0"/>
              <a:t> </a:t>
            </a:r>
            <a:r>
              <a:rPr lang="en-US" i="1" dirty="0" err="1"/>
              <a:t>menghambat</a:t>
            </a:r>
            <a:r>
              <a:rPr lang="en-US" i="1" dirty="0"/>
              <a:t> </a:t>
            </a:r>
            <a:r>
              <a:rPr lang="en-US" i="1" dirty="0" err="1"/>
              <a:t>persaingan</a:t>
            </a:r>
            <a:r>
              <a:rPr lang="en-US" i="1" dirty="0"/>
              <a:t> </a:t>
            </a:r>
            <a:r>
              <a:rPr lang="en-US" i="1" dirty="0" err="1"/>
              <a:t>usaha</a:t>
            </a:r>
            <a:r>
              <a:rPr lang="en-US" i="1" dirty="0" smtClean="0"/>
              <a:t>”.</a:t>
            </a:r>
          </a:p>
          <a:p>
            <a:pPr>
              <a:buNone/>
            </a:pPr>
            <a:r>
              <a:rPr lang="sv-SE" dirty="0" smtClean="0"/>
              <a:t>(Peraturan </a:t>
            </a:r>
            <a:r>
              <a:rPr lang="sv-SE" dirty="0"/>
              <a:t>Komisi Pengawas Persaingan Usaha </a:t>
            </a:r>
            <a:r>
              <a:rPr lang="sv-SE" dirty="0" smtClean="0"/>
              <a:t>Nomor </a:t>
            </a:r>
            <a:r>
              <a:rPr lang="es-ES" dirty="0" smtClean="0"/>
              <a:t>8 </a:t>
            </a:r>
            <a:r>
              <a:rPr lang="es-ES" dirty="0" err="1"/>
              <a:t>Tahun</a:t>
            </a:r>
            <a:r>
              <a:rPr lang="es-ES" dirty="0"/>
              <a:t> 2011 </a:t>
            </a:r>
            <a:r>
              <a:rPr lang="es-ES" dirty="0" err="1"/>
              <a:t>tentang</a:t>
            </a:r>
            <a:r>
              <a:rPr lang="es-ES" dirty="0"/>
              <a:t> </a:t>
            </a:r>
            <a:r>
              <a:rPr lang="es-ES" dirty="0" err="1"/>
              <a:t>Pedoman</a:t>
            </a:r>
            <a:r>
              <a:rPr lang="es-ES" dirty="0"/>
              <a:t> </a:t>
            </a:r>
            <a:r>
              <a:rPr lang="es-ES" dirty="0" err="1"/>
              <a:t>Pasal</a:t>
            </a:r>
            <a:r>
              <a:rPr lang="es-ES" dirty="0"/>
              <a:t> 8 (</a:t>
            </a:r>
            <a:r>
              <a:rPr lang="es-ES" dirty="0" err="1" smtClean="0"/>
              <a:t>Penetapan</a:t>
            </a:r>
            <a:r>
              <a:rPr lang="es-E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/>
              <a:t>Jual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)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Nomor</a:t>
            </a:r>
            <a:r>
              <a:rPr lang="en-US" dirty="0"/>
              <a:t> 5 </a:t>
            </a:r>
            <a:r>
              <a:rPr lang="en-US" dirty="0" err="1" smtClean="0"/>
              <a:t>Tahun</a:t>
            </a:r>
            <a:r>
              <a:rPr lang="en-US" dirty="0" smtClean="0"/>
              <a:t> 1999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Larangan</a:t>
            </a:r>
            <a:r>
              <a:rPr lang="en-US" dirty="0"/>
              <a:t> </a:t>
            </a:r>
            <a:r>
              <a:rPr lang="en-US" dirty="0" err="1"/>
              <a:t>Praktek</a:t>
            </a:r>
            <a:r>
              <a:rPr lang="en-US" dirty="0"/>
              <a:t> </a:t>
            </a:r>
            <a:r>
              <a:rPr lang="en-US" dirty="0" err="1"/>
              <a:t>Monopoli</a:t>
            </a:r>
            <a:r>
              <a:rPr lang="en-US" dirty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 </a:t>
            </a:r>
            <a:r>
              <a:rPr lang="en-US" dirty="0"/>
              <a:t>Usaha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 smtClean="0"/>
              <a:t>Sehat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6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err="1"/>
              <a:t>Keterkaitan</a:t>
            </a:r>
            <a:r>
              <a:rPr lang="en-US" b="1" dirty="0"/>
              <a:t> </a:t>
            </a:r>
            <a:r>
              <a:rPr lang="en-US" b="1" dirty="0" err="1"/>
              <a:t>Dengan</a:t>
            </a:r>
            <a:r>
              <a:rPr lang="en-US" b="1" dirty="0"/>
              <a:t> </a:t>
            </a:r>
            <a:r>
              <a:rPr lang="en-US" b="1" dirty="0" err="1"/>
              <a:t>Pasal</a:t>
            </a:r>
            <a:r>
              <a:rPr lang="en-US" b="1" dirty="0"/>
              <a:t> Lain</a:t>
            </a:r>
          </a:p>
          <a:p>
            <a:r>
              <a:rPr lang="en-US" dirty="0" err="1"/>
              <a:t>Dalam</a:t>
            </a:r>
            <a:r>
              <a:rPr lang="en-US" dirty="0"/>
              <a:t> UU No 5 </a:t>
            </a:r>
            <a:r>
              <a:rPr lang="en-US" dirty="0" err="1"/>
              <a:t>Tahun</a:t>
            </a:r>
            <a:r>
              <a:rPr lang="en-US" dirty="0"/>
              <a:t> 1999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yang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keterkaitan</a:t>
            </a:r>
            <a:r>
              <a:rPr lang="en-US" dirty="0"/>
              <a:t> </a:t>
            </a:r>
            <a:r>
              <a:rPr lang="en-US" dirty="0" err="1" smtClean="0"/>
              <a:t>erat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/>
              <a:t>praktek</a:t>
            </a:r>
            <a:r>
              <a:rPr lang="en-US" dirty="0"/>
              <a:t> </a:t>
            </a:r>
            <a:r>
              <a:rPr lang="en-US" dirty="0" err="1"/>
              <a:t>Penetapan</a:t>
            </a:r>
            <a:r>
              <a:rPr lang="en-US" dirty="0"/>
              <a:t> Minimum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Jual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.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diantaranya</a:t>
            </a:r>
            <a:r>
              <a:rPr lang="en-US" dirty="0" smtClean="0"/>
              <a:t> </a:t>
            </a:r>
            <a:r>
              <a:rPr lang="en-US" dirty="0" err="1"/>
              <a:t>adalah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en-US" dirty="0"/>
              <a:t>1. </a:t>
            </a:r>
            <a:r>
              <a:rPr lang="en-US" dirty="0" err="1"/>
              <a:t>Pasal</a:t>
            </a:r>
            <a:r>
              <a:rPr lang="en-US" dirty="0"/>
              <a:t> 25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Penetapan</a:t>
            </a:r>
            <a:r>
              <a:rPr lang="en-US" dirty="0" smtClean="0"/>
              <a:t> </a:t>
            </a:r>
            <a:r>
              <a:rPr lang="en-US" dirty="0"/>
              <a:t>Minimum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Jual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dampak</a:t>
            </a:r>
            <a:r>
              <a:rPr lang="en-US" dirty="0"/>
              <a:t> yang </a:t>
            </a:r>
            <a:r>
              <a:rPr lang="en-US" dirty="0" err="1" smtClean="0"/>
              <a:t>signifikan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Usaha </a:t>
            </a:r>
            <a:r>
              <a:rPr lang="en-US" dirty="0" err="1"/>
              <a:t>penjual</a:t>
            </a:r>
            <a:r>
              <a:rPr lang="en-US" dirty="0" smtClean="0"/>
              <a:t>/ </a:t>
            </a:r>
            <a:r>
              <a:rPr lang="en-US" dirty="0" err="1" smtClean="0"/>
              <a:t>pemasok</a:t>
            </a:r>
            <a:r>
              <a:rPr lang="en-US" dirty="0" smtClean="0"/>
              <a:t>/</a:t>
            </a:r>
            <a:r>
              <a:rPr lang="en-US" dirty="0" err="1" smtClean="0"/>
              <a:t>penerima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posisi</a:t>
            </a:r>
            <a:r>
              <a:rPr lang="en-US" dirty="0" smtClean="0"/>
              <a:t> </a:t>
            </a:r>
            <a:r>
              <a:rPr lang="en-US" dirty="0" err="1"/>
              <a:t>dominan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dirty="0"/>
              <a:t>2. </a:t>
            </a:r>
            <a:r>
              <a:rPr lang="en-US" dirty="0" err="1"/>
              <a:t>Pasal</a:t>
            </a:r>
            <a:r>
              <a:rPr lang="en-US" dirty="0"/>
              <a:t> 5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Penetapan</a:t>
            </a:r>
            <a:r>
              <a:rPr lang="en-US" dirty="0" smtClean="0"/>
              <a:t> </a:t>
            </a:r>
            <a:r>
              <a:rPr lang="en-US" dirty="0"/>
              <a:t>Minimum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Jual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Usaha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memfasilitasi</a:t>
            </a:r>
            <a:r>
              <a:rPr lang="en-US" dirty="0" smtClean="0"/>
              <a:t> </a:t>
            </a:r>
            <a:r>
              <a:rPr lang="en-US" dirty="0" err="1"/>
              <a:t>kolusi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da-DK" dirty="0"/>
              <a:t>3. Pasal 50 huruf (d)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Penetapan</a:t>
            </a:r>
            <a:r>
              <a:rPr lang="en-US" dirty="0" smtClean="0"/>
              <a:t> </a:t>
            </a:r>
            <a:r>
              <a:rPr lang="en-US" dirty="0"/>
              <a:t>Minimum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Jual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Usaha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rangka</a:t>
            </a:r>
            <a:r>
              <a:rPr lang="en-US" dirty="0" smtClean="0"/>
              <a:t> </a:t>
            </a:r>
            <a:r>
              <a:rPr lang="en-US" dirty="0" err="1" smtClean="0"/>
              <a:t>keagenan</a:t>
            </a:r>
            <a:r>
              <a:rPr lang="en-US" dirty="0" smtClean="0"/>
              <a:t>. </a:t>
            </a:r>
          </a:p>
          <a:p>
            <a:pPr>
              <a:buNone/>
            </a:pPr>
            <a:r>
              <a:rPr lang="sv-SE" dirty="0" smtClean="0"/>
              <a:t>	KPPU </a:t>
            </a:r>
            <a:r>
              <a:rPr lang="sv-SE" dirty="0"/>
              <a:t>dapat menerapkan Pasal 8 baik sebagai dakwaan tunggal maupun </a:t>
            </a:r>
            <a:r>
              <a:rPr lang="sv-SE" dirty="0" smtClean="0"/>
              <a:t>bersama-sama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/>
              <a:t>pasal</a:t>
            </a:r>
            <a:r>
              <a:rPr lang="en-US" dirty="0"/>
              <a:t> lain yang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 smtClean="0"/>
              <a:t>sebagai</a:t>
            </a:r>
            <a:r>
              <a:rPr lang="en-US" dirty="0" err="1"/>
              <a:t>-</a:t>
            </a:r>
            <a:r>
              <a:rPr lang="en-US" dirty="0" err="1" smtClean="0"/>
              <a:t>mana</a:t>
            </a:r>
            <a:r>
              <a:rPr lang="en-US" dirty="0" smtClean="0"/>
              <a:t> </a:t>
            </a:r>
            <a:r>
              <a:rPr lang="en-US" dirty="0" err="1"/>
              <a:t>dijelaskan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dakwaan</a:t>
            </a:r>
            <a:r>
              <a:rPr lang="en-US" dirty="0" smtClean="0"/>
              <a:t> </a:t>
            </a:r>
            <a:r>
              <a:rPr lang="en-US" dirty="0" err="1"/>
              <a:t>berlapis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0"/>
            <a:ext cx="8610600" cy="662940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err="1"/>
              <a:t>Bentuk-bentuk</a:t>
            </a:r>
            <a:r>
              <a:rPr lang="en-US" b="1" dirty="0"/>
              <a:t> </a:t>
            </a:r>
            <a:r>
              <a:rPr lang="en-US" b="1" dirty="0" err="1"/>
              <a:t>perjanjian</a:t>
            </a:r>
            <a:r>
              <a:rPr lang="en-US" b="1" dirty="0"/>
              <a:t> yang </a:t>
            </a:r>
            <a:r>
              <a:rPr lang="en-US" b="1" dirty="0" err="1"/>
              <a:t>termasuk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penetapan</a:t>
            </a:r>
            <a:r>
              <a:rPr lang="en-US" b="1" dirty="0"/>
              <a:t> minimum </a:t>
            </a:r>
            <a:r>
              <a:rPr lang="en-US" b="1" dirty="0" err="1"/>
              <a:t>harga</a:t>
            </a:r>
            <a:r>
              <a:rPr lang="en-US" b="1" dirty="0"/>
              <a:t> </a:t>
            </a:r>
            <a:r>
              <a:rPr lang="en-US" b="1" dirty="0" err="1"/>
              <a:t>jual</a:t>
            </a:r>
            <a:r>
              <a:rPr lang="en-US" b="1" dirty="0"/>
              <a:t> </a:t>
            </a:r>
            <a:r>
              <a:rPr lang="en-US" b="1" dirty="0" err="1" smtClean="0"/>
              <a:t>kembali</a:t>
            </a:r>
            <a:r>
              <a:rPr lang="en-US" b="1" dirty="0" smtClean="0"/>
              <a:t> yang </a:t>
            </a:r>
            <a:r>
              <a:rPr lang="en-US" b="1" dirty="0" err="1"/>
              <a:t>dilarang</a:t>
            </a:r>
            <a:r>
              <a:rPr lang="en-US" b="1" dirty="0"/>
              <a:t> </a:t>
            </a:r>
            <a:r>
              <a:rPr lang="en-US" b="1" dirty="0" err="1"/>
              <a:t>di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UU No.5 </a:t>
            </a:r>
            <a:r>
              <a:rPr lang="en-US" b="1" dirty="0" err="1"/>
              <a:t>Tahun</a:t>
            </a:r>
            <a:r>
              <a:rPr lang="en-US" b="1" dirty="0"/>
              <a:t> 1999 </a:t>
            </a:r>
            <a:r>
              <a:rPr lang="en-US" b="1" dirty="0" err="1"/>
              <a:t>adalah</a:t>
            </a:r>
            <a:r>
              <a:rPr lang="en-US" b="1" dirty="0"/>
              <a:t>:</a:t>
            </a:r>
          </a:p>
          <a:p>
            <a:pPr>
              <a:buNone/>
            </a:pPr>
            <a:r>
              <a:rPr lang="en-US" dirty="0"/>
              <a:t>a. </a:t>
            </a:r>
            <a:r>
              <a:rPr lang="en-US" dirty="0" err="1"/>
              <a:t>Produsen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pemasok</a:t>
            </a:r>
            <a:r>
              <a:rPr lang="en-US" dirty="0"/>
              <a:t>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jual</a:t>
            </a:r>
            <a:r>
              <a:rPr lang="en-US" dirty="0"/>
              <a:t> minimum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 smtClean="0"/>
              <a:t>penjualan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</a:t>
            </a:r>
            <a:r>
              <a:rPr lang="en-US" dirty="0" err="1"/>
              <a:t>produknya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en-US" dirty="0"/>
              <a:t>b. </a:t>
            </a:r>
            <a:r>
              <a:rPr lang="en-US" dirty="0" err="1"/>
              <a:t>Produsen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pemasok</a:t>
            </a:r>
            <a:r>
              <a:rPr lang="en-US" dirty="0"/>
              <a:t> </a:t>
            </a:r>
            <a:r>
              <a:rPr lang="en-US" dirty="0" err="1"/>
              <a:t>mensyaratkan</a:t>
            </a:r>
            <a:r>
              <a:rPr lang="en-US" dirty="0"/>
              <a:t> </a:t>
            </a:r>
            <a:r>
              <a:rPr lang="en-US" i="1" dirty="0"/>
              <a:t>retailer agar </a:t>
            </a:r>
            <a:r>
              <a:rPr lang="en-US" i="1" dirty="0" err="1"/>
              <a:t>tidak</a:t>
            </a:r>
            <a:r>
              <a:rPr lang="en-US" i="1" dirty="0"/>
              <a:t> </a:t>
            </a:r>
            <a:r>
              <a:rPr lang="en-US" i="1" dirty="0" err="1"/>
              <a:t>menjual</a:t>
            </a:r>
            <a:r>
              <a:rPr lang="en-US" i="1" dirty="0"/>
              <a:t> </a:t>
            </a:r>
            <a:r>
              <a:rPr lang="en-US" i="1" dirty="0" err="1" smtClean="0"/>
              <a:t>produknya</a:t>
            </a:r>
            <a:r>
              <a:rPr lang="en-US" i="1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/>
              <a:t>rendah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jual</a:t>
            </a:r>
            <a:r>
              <a:rPr lang="en-US" dirty="0"/>
              <a:t> minimum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ditentukan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en-US" dirty="0"/>
              <a:t>c. </a:t>
            </a:r>
            <a:r>
              <a:rPr lang="en-US" dirty="0" err="1"/>
              <a:t>Produsen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pemasok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distributor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i="1" dirty="0" smtClean="0"/>
              <a:t>retailer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/>
              <a:t>pengadaan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dimana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persyaratan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jual</a:t>
            </a:r>
            <a:r>
              <a:rPr lang="en-US" dirty="0" smtClean="0"/>
              <a:t> </a:t>
            </a:r>
            <a:r>
              <a:rPr lang="en-US" dirty="0"/>
              <a:t>minimum </a:t>
            </a:r>
            <a:r>
              <a:rPr lang="en-US" dirty="0" err="1"/>
              <a:t>tertentu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en-US" dirty="0"/>
              <a:t>d. </a:t>
            </a:r>
            <a:r>
              <a:rPr lang="en-US" dirty="0" err="1"/>
              <a:t>Produsen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pemasok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menghentikan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menahan</a:t>
            </a:r>
            <a:r>
              <a:rPr lang="en-US" dirty="0"/>
              <a:t> </a:t>
            </a:r>
            <a:r>
              <a:rPr lang="en-US" dirty="0" err="1"/>
              <a:t>pasokan</a:t>
            </a:r>
            <a:r>
              <a:rPr lang="en-US" dirty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/>
              <a:t>distributor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i="1" dirty="0"/>
              <a:t>retailer </a:t>
            </a:r>
            <a:r>
              <a:rPr lang="en-US" i="1" dirty="0" err="1"/>
              <a:t>kecuali</a:t>
            </a:r>
            <a:r>
              <a:rPr lang="en-US" i="1" dirty="0"/>
              <a:t> </a:t>
            </a:r>
            <a:r>
              <a:rPr lang="en-US" i="1" dirty="0" err="1"/>
              <a:t>jika</a:t>
            </a:r>
            <a:r>
              <a:rPr lang="en-US" i="1" dirty="0"/>
              <a:t> distributor </a:t>
            </a:r>
            <a:r>
              <a:rPr lang="en-US" i="1" dirty="0" err="1"/>
              <a:t>atau</a:t>
            </a:r>
            <a:r>
              <a:rPr lang="en-US" i="1" dirty="0"/>
              <a:t> retailer </a:t>
            </a:r>
            <a:r>
              <a:rPr lang="en-US" i="1" dirty="0" err="1" smtClean="0"/>
              <a:t>menyetujui</a:t>
            </a:r>
            <a:r>
              <a:rPr lang="en-US" i="1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menjual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bawah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jual</a:t>
            </a:r>
            <a:r>
              <a:rPr lang="en-US" dirty="0"/>
              <a:t> minimum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ditentukan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en-US" dirty="0"/>
              <a:t>e. </a:t>
            </a:r>
            <a:r>
              <a:rPr lang="en-US" dirty="0" err="1"/>
              <a:t>Produsen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pemasok</a:t>
            </a:r>
            <a:r>
              <a:rPr lang="en-US" dirty="0"/>
              <a:t> </a:t>
            </a:r>
            <a:r>
              <a:rPr lang="en-US" dirty="0" err="1"/>
              <a:t>menahan</a:t>
            </a:r>
            <a:r>
              <a:rPr lang="en-US" dirty="0"/>
              <a:t> </a:t>
            </a:r>
            <a:r>
              <a:rPr lang="en-US" dirty="0" err="1"/>
              <a:t>pasokan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distributor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i="1" dirty="0" smtClean="0"/>
              <a:t>retailer </a:t>
            </a:r>
            <a:r>
              <a:rPr lang="en-US" i="1" dirty="0" err="1"/>
              <a:t>karena</a:t>
            </a:r>
            <a:r>
              <a:rPr lang="en-US" i="1" dirty="0"/>
              <a:t> distributor </a:t>
            </a:r>
            <a:r>
              <a:rPr lang="en-US" i="1" dirty="0" err="1"/>
              <a:t>atau</a:t>
            </a:r>
            <a:r>
              <a:rPr lang="en-US" i="1" dirty="0"/>
              <a:t> retailer </a:t>
            </a:r>
            <a:r>
              <a:rPr lang="en-US" i="1" dirty="0" err="1"/>
              <a:t>telah</a:t>
            </a:r>
            <a:r>
              <a:rPr lang="en-US" i="1" dirty="0"/>
              <a:t> </a:t>
            </a:r>
            <a:r>
              <a:rPr lang="en-US" i="1" dirty="0" err="1"/>
              <a:t>menjual</a:t>
            </a:r>
            <a:r>
              <a:rPr lang="en-US" i="1" dirty="0"/>
              <a:t> </a:t>
            </a:r>
            <a:r>
              <a:rPr lang="en-US" i="1" dirty="0" err="1"/>
              <a:t>produk</a:t>
            </a:r>
            <a:r>
              <a:rPr lang="en-US" i="1" dirty="0"/>
              <a:t> </a:t>
            </a:r>
            <a:r>
              <a:rPr lang="en-US" i="1" dirty="0" err="1"/>
              <a:t>di</a:t>
            </a:r>
            <a:r>
              <a:rPr lang="en-US" i="1" dirty="0"/>
              <a:t> </a:t>
            </a:r>
            <a:r>
              <a:rPr lang="en-US" i="1" dirty="0" err="1"/>
              <a:t>bawah</a:t>
            </a:r>
            <a:r>
              <a:rPr lang="en-US" i="1" dirty="0"/>
              <a:t> </a:t>
            </a:r>
            <a:r>
              <a:rPr lang="en-US" i="1" dirty="0" err="1"/>
              <a:t>harga</a:t>
            </a:r>
            <a:r>
              <a:rPr lang="en-US" i="1" dirty="0"/>
              <a:t> </a:t>
            </a:r>
            <a:r>
              <a:rPr lang="en-US" i="1" dirty="0" err="1" smtClean="0"/>
              <a:t>jual</a:t>
            </a:r>
            <a:r>
              <a:rPr lang="en-US" i="1" dirty="0" smtClean="0"/>
              <a:t>  </a:t>
            </a:r>
            <a:r>
              <a:rPr lang="en-US" dirty="0" smtClean="0"/>
              <a:t>minimum </a:t>
            </a:r>
            <a:r>
              <a:rPr lang="en-US" dirty="0"/>
              <a:t>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ditentukan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04800"/>
            <a:ext cx="8610600" cy="6172200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 err="1"/>
              <a:t>Penilaian</a:t>
            </a:r>
            <a:r>
              <a:rPr lang="en-US" b="1" dirty="0"/>
              <a:t> </a:t>
            </a:r>
            <a:r>
              <a:rPr lang="en-US" b="1" dirty="0" err="1"/>
              <a:t>Dampak</a:t>
            </a:r>
            <a:r>
              <a:rPr lang="en-US" b="1" dirty="0"/>
              <a:t> </a:t>
            </a:r>
            <a:r>
              <a:rPr lang="en-US" b="1" dirty="0" err="1"/>
              <a:t>Perilaku</a:t>
            </a:r>
            <a:r>
              <a:rPr lang="en-US" b="1" dirty="0"/>
              <a:t> </a:t>
            </a:r>
            <a:r>
              <a:rPr lang="en-US" b="1" dirty="0" err="1"/>
              <a:t>Penetapan</a:t>
            </a:r>
            <a:r>
              <a:rPr lang="en-US" b="1" dirty="0"/>
              <a:t> Minimum </a:t>
            </a:r>
            <a:r>
              <a:rPr lang="en-US" b="1" dirty="0" err="1"/>
              <a:t>Harga</a:t>
            </a:r>
            <a:r>
              <a:rPr lang="en-US" b="1" dirty="0"/>
              <a:t> </a:t>
            </a:r>
            <a:r>
              <a:rPr lang="en-US" b="1" dirty="0" err="1"/>
              <a:t>Jual</a:t>
            </a:r>
            <a:r>
              <a:rPr lang="en-US" b="1" dirty="0"/>
              <a:t> </a:t>
            </a:r>
            <a:r>
              <a:rPr lang="en-US" b="1" dirty="0" err="1"/>
              <a:t>Kembali</a:t>
            </a:r>
            <a:endParaRPr lang="en-US" b="1" dirty="0"/>
          </a:p>
          <a:p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bunyi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8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penetapan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jual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 yang </a:t>
            </a:r>
            <a:r>
              <a:rPr lang="en-US" dirty="0" err="1" smtClean="0"/>
              <a:t>dilarang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/>
              <a:t>UU No.5 </a:t>
            </a:r>
            <a:r>
              <a:rPr lang="en-US" dirty="0" err="1"/>
              <a:t>Tahun</a:t>
            </a:r>
            <a:r>
              <a:rPr lang="en-US" dirty="0"/>
              <a:t> 1999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penetapan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jual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 smtClean="0"/>
              <a:t>rendah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/>
              <a:t>harga</a:t>
            </a:r>
            <a:r>
              <a:rPr lang="en-US" dirty="0"/>
              <a:t> yang </a:t>
            </a:r>
            <a:r>
              <a:rPr lang="en-US" dirty="0" err="1"/>
              <a:t>diperjanjikan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mengakibatkan</a:t>
            </a:r>
            <a:r>
              <a:rPr lang="en-US" dirty="0"/>
              <a:t> </a:t>
            </a:r>
            <a:r>
              <a:rPr lang="en-US" dirty="0" err="1"/>
              <a:t>persaingan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sehat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katakunci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8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:</a:t>
            </a:r>
          </a:p>
          <a:p>
            <a:r>
              <a:rPr lang="en-US" dirty="0"/>
              <a:t>· </a:t>
            </a:r>
            <a:r>
              <a:rPr lang="en-US" dirty="0" err="1"/>
              <a:t>Harga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rendah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diperjanjikan</a:t>
            </a:r>
            <a:r>
              <a:rPr lang="en-US" dirty="0"/>
              <a:t>, </a:t>
            </a:r>
            <a:r>
              <a:rPr lang="en-US" dirty="0" err="1"/>
              <a:t>dan</a:t>
            </a:r>
            <a:endParaRPr lang="en-US" dirty="0"/>
          </a:p>
          <a:p>
            <a:r>
              <a:rPr lang="en-US" dirty="0"/>
              <a:t>· </a:t>
            </a:r>
            <a:r>
              <a:rPr lang="en-US" dirty="0" err="1"/>
              <a:t>Mengakibatkan</a:t>
            </a:r>
            <a:r>
              <a:rPr lang="en-US" dirty="0"/>
              <a:t> </a:t>
            </a:r>
            <a:r>
              <a:rPr lang="en-US" dirty="0" err="1"/>
              <a:t>persaingan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sehat</a:t>
            </a:r>
            <a:endParaRPr lang="en-US" dirty="0"/>
          </a:p>
          <a:p>
            <a:pPr>
              <a:buNone/>
            </a:pP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demikian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membuktikan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terjadinya</a:t>
            </a:r>
            <a:r>
              <a:rPr lang="en-US" dirty="0"/>
              <a:t> </a:t>
            </a:r>
            <a:r>
              <a:rPr lang="en-US" dirty="0" err="1"/>
              <a:t>pelanggaran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</a:t>
            </a:r>
            <a:r>
              <a:rPr lang="en-US" dirty="0" smtClean="0"/>
              <a:t>8,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/>
              <a:t>KPPU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membuktikan</a:t>
            </a:r>
            <a:r>
              <a:rPr lang="en-US" dirty="0"/>
              <a:t> </a:t>
            </a:r>
            <a:r>
              <a:rPr lang="en-US" dirty="0" err="1"/>
              <a:t>terlebih</a:t>
            </a:r>
            <a:r>
              <a:rPr lang="en-US" dirty="0"/>
              <a:t> </a:t>
            </a:r>
            <a:r>
              <a:rPr lang="en-US" dirty="0" err="1"/>
              <a:t>dahulu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resale price maintenance </a:t>
            </a:r>
            <a:r>
              <a:rPr lang="en-US" dirty="0" err="1" smtClean="0"/>
              <a:t>ini</a:t>
            </a:r>
            <a:r>
              <a:rPr lang="en-US" dirty="0" smtClean="0"/>
              <a:t>.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Distribusi</a:t>
            </a:r>
            <a:r>
              <a:rPr lang="en-US" dirty="0" smtClean="0"/>
              <a:t> Semen Gresik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diputus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KPPU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Putusan</a:t>
            </a:r>
            <a:r>
              <a:rPr lang="en-US" dirty="0" smtClean="0"/>
              <a:t> No. 11/KKPU-I/2005.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382000" cy="6096000"/>
          </a:xfrm>
        </p:spPr>
        <p:txBody>
          <a:bodyPr>
            <a:normAutofit/>
          </a:bodyPr>
          <a:lstStyle/>
          <a:p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singkat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distribusi</a:t>
            </a:r>
            <a:r>
              <a:rPr lang="en-US" dirty="0" smtClean="0"/>
              <a:t> Semen Gresik </a:t>
            </a:r>
            <a:r>
              <a:rPr lang="en-US" dirty="0" err="1" smtClean="0"/>
              <a:t>di</a:t>
            </a:r>
            <a:r>
              <a:rPr lang="en-US" dirty="0" smtClean="0"/>
              <a:t> Area 4 </a:t>
            </a:r>
            <a:r>
              <a:rPr lang="en-US" dirty="0" err="1" smtClean="0"/>
              <a:t>Jawa</a:t>
            </a:r>
            <a:r>
              <a:rPr lang="en-US" dirty="0" smtClean="0"/>
              <a:t> </a:t>
            </a:r>
            <a:r>
              <a:rPr lang="en-US" dirty="0" err="1" smtClean="0"/>
              <a:t>Timur</a:t>
            </a:r>
            <a:r>
              <a:rPr lang="en-US" dirty="0" smtClean="0"/>
              <a:t> yang </a:t>
            </a:r>
            <a:r>
              <a:rPr lang="en-US" dirty="0" err="1" smtClean="0"/>
              <a:t>meliputi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Blitar</a:t>
            </a:r>
            <a:r>
              <a:rPr lang="en-US" dirty="0" smtClean="0"/>
              <a:t>, </a:t>
            </a:r>
            <a:r>
              <a:rPr lang="en-US" dirty="0" err="1" smtClean="0"/>
              <a:t>Jombang</a:t>
            </a:r>
            <a:r>
              <a:rPr lang="en-US" dirty="0" smtClean="0"/>
              <a:t>, Kediri, </a:t>
            </a:r>
            <a:r>
              <a:rPr lang="en-US" dirty="0" err="1" smtClean="0"/>
              <a:t>Kertosono</a:t>
            </a:r>
            <a:r>
              <a:rPr lang="en-US" dirty="0" smtClean="0"/>
              <a:t>, </a:t>
            </a:r>
            <a:r>
              <a:rPr lang="en-US" dirty="0" err="1" smtClean="0"/>
              <a:t>Nganjuk</a:t>
            </a:r>
            <a:r>
              <a:rPr lang="en-US" dirty="0" smtClean="0"/>
              <a:t>, Pare, </a:t>
            </a:r>
            <a:r>
              <a:rPr lang="en-US" dirty="0" err="1" smtClean="0"/>
              <a:t>Trenggalek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Tulungagung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Pelanggaran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diduga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PT. </a:t>
            </a:r>
            <a:r>
              <a:rPr lang="en-US" dirty="0" err="1" smtClean="0"/>
              <a:t>Bina</a:t>
            </a:r>
            <a:r>
              <a:rPr lang="en-US" dirty="0" smtClean="0"/>
              <a:t> </a:t>
            </a:r>
            <a:r>
              <a:rPr lang="en-US" dirty="0" err="1" smtClean="0"/>
              <a:t>Bangun</a:t>
            </a:r>
            <a:r>
              <a:rPr lang="en-US" dirty="0" smtClean="0"/>
              <a:t> Putra, PT. </a:t>
            </a:r>
            <a:r>
              <a:rPr lang="en-US" dirty="0" err="1" smtClean="0"/>
              <a:t>Varia</a:t>
            </a:r>
            <a:r>
              <a:rPr lang="en-US" dirty="0" smtClean="0"/>
              <a:t> Usaha, PT. </a:t>
            </a:r>
            <a:r>
              <a:rPr lang="en-US" dirty="0" err="1" smtClean="0"/>
              <a:t>Waru</a:t>
            </a:r>
            <a:r>
              <a:rPr lang="en-US" dirty="0" smtClean="0"/>
              <a:t> </a:t>
            </a:r>
            <a:r>
              <a:rPr lang="en-US" dirty="0" err="1" smtClean="0"/>
              <a:t>Abadi</a:t>
            </a:r>
            <a:r>
              <a:rPr lang="en-US" dirty="0" smtClean="0"/>
              <a:t>, PT. Perusahaan </a:t>
            </a:r>
            <a:r>
              <a:rPr lang="en-US" dirty="0" err="1" smtClean="0"/>
              <a:t>Perdagangan</a:t>
            </a:r>
            <a:r>
              <a:rPr lang="en-US" dirty="0" smtClean="0"/>
              <a:t> Indonesia (</a:t>
            </a:r>
            <a:r>
              <a:rPr lang="en-US" dirty="0" err="1" smtClean="0"/>
              <a:t>Persero</a:t>
            </a:r>
            <a:r>
              <a:rPr lang="en-US" dirty="0" smtClean="0"/>
              <a:t>), UD. </a:t>
            </a:r>
            <a:r>
              <a:rPr lang="en-US" dirty="0" err="1" smtClean="0"/>
              <a:t>Mujiarto</a:t>
            </a:r>
            <a:r>
              <a:rPr lang="en-US" dirty="0" smtClean="0"/>
              <a:t>, TB. Lima </a:t>
            </a:r>
            <a:r>
              <a:rPr lang="en-US" dirty="0" err="1" smtClean="0"/>
              <a:t>Mas</a:t>
            </a:r>
            <a:r>
              <a:rPr lang="en-US" dirty="0" smtClean="0"/>
              <a:t>, CV. </a:t>
            </a:r>
            <a:r>
              <a:rPr lang="en-US" dirty="0" err="1" smtClean="0"/>
              <a:t>Obor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, CV. 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Bhakti</a:t>
            </a:r>
            <a:r>
              <a:rPr lang="en-US" dirty="0" smtClean="0"/>
              <a:t>, CV. </a:t>
            </a:r>
            <a:r>
              <a:rPr lang="en-US" dirty="0" err="1" smtClean="0"/>
              <a:t>Sura</a:t>
            </a:r>
            <a:r>
              <a:rPr lang="en-US" dirty="0" smtClean="0"/>
              <a:t> Raya Trading, CV. </a:t>
            </a:r>
            <a:r>
              <a:rPr lang="en-US" dirty="0" err="1" smtClean="0"/>
              <a:t>Bumi</a:t>
            </a:r>
            <a:r>
              <a:rPr lang="en-US" dirty="0" smtClean="0"/>
              <a:t> Gresik yang </a:t>
            </a:r>
            <a:r>
              <a:rPr lang="en-US" dirty="0" err="1" smtClean="0"/>
              <a:t>merupakan</a:t>
            </a:r>
            <a:r>
              <a:rPr lang="en-US" dirty="0" smtClean="0"/>
              <a:t> Distributor Semen Gresik </a:t>
            </a:r>
            <a:r>
              <a:rPr lang="en-US" dirty="0" err="1" smtClean="0"/>
              <a:t>dan</a:t>
            </a:r>
            <a:r>
              <a:rPr lang="en-US" dirty="0" smtClean="0"/>
              <a:t> PT. Semen Gresik.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4336"/>
          </a:xfrm>
        </p:spPr>
        <p:txBody>
          <a:bodyPr/>
          <a:lstStyle/>
          <a:p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dilarang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pesaingnya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menetapkan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bawah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,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mengakibatkan</a:t>
            </a:r>
            <a:r>
              <a:rPr lang="en-US" dirty="0" smtClean="0"/>
              <a:t> </a:t>
            </a:r>
            <a:r>
              <a:rPr lang="en-US" dirty="0" err="1" smtClean="0"/>
              <a:t>terjadinya</a:t>
            </a:r>
            <a:r>
              <a:rPr lang="en-US" dirty="0" smtClean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sehat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09600"/>
            <a:ext cx="8229600" cy="1066800"/>
          </a:xfrm>
        </p:spPr>
        <p:txBody>
          <a:bodyPr>
            <a:normAutofit/>
          </a:bodyPr>
          <a:lstStyle/>
          <a:p>
            <a:r>
              <a:rPr lang="en-US" b="1" dirty="0" err="1" smtClean="0"/>
              <a:t>Pasal</a:t>
            </a:r>
            <a:r>
              <a:rPr lang="en-US" b="1" dirty="0" smtClean="0"/>
              <a:t> 7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04800"/>
            <a:ext cx="9144000" cy="6553200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rangka</a:t>
            </a:r>
            <a:r>
              <a:rPr lang="en-US" dirty="0" smtClean="0"/>
              <a:t> </a:t>
            </a:r>
            <a:r>
              <a:rPr lang="en-US" dirty="0" err="1" smtClean="0"/>
              <a:t>memasarkan</a:t>
            </a:r>
            <a:r>
              <a:rPr lang="en-US" dirty="0" smtClean="0"/>
              <a:t> </a:t>
            </a:r>
            <a:r>
              <a:rPr lang="en-US" dirty="0" err="1" smtClean="0"/>
              <a:t>produknya</a:t>
            </a:r>
            <a:r>
              <a:rPr lang="en-US" dirty="0" smtClean="0"/>
              <a:t>, PT. Semen Gresik, </a:t>
            </a:r>
            <a:r>
              <a:rPr lang="en-US" dirty="0" err="1" smtClean="0"/>
              <a:t>Tbk</a:t>
            </a:r>
            <a:r>
              <a:rPr lang="en-US" dirty="0" smtClean="0"/>
              <a:t>.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Terlapor</a:t>
            </a:r>
            <a:r>
              <a:rPr lang="en-US" dirty="0" smtClean="0"/>
              <a:t> XI </a:t>
            </a:r>
            <a:r>
              <a:rPr lang="en-US" dirty="0" err="1" smtClean="0"/>
              <a:t>menunjuk</a:t>
            </a:r>
            <a:r>
              <a:rPr lang="en-US" dirty="0" smtClean="0"/>
              <a:t> distributor. </a:t>
            </a:r>
            <a:r>
              <a:rPr lang="en-US" dirty="0" err="1" smtClean="0"/>
              <a:t>Kemudian</a:t>
            </a:r>
            <a:r>
              <a:rPr lang="en-US" dirty="0" smtClean="0"/>
              <a:t> PT. Semen Gresik, </a:t>
            </a:r>
            <a:r>
              <a:rPr lang="en-US" dirty="0" err="1" smtClean="0"/>
              <a:t>Tbk</a:t>
            </a:r>
            <a:r>
              <a:rPr lang="en-US" dirty="0" smtClean="0"/>
              <a:t>.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Distributor </a:t>
            </a:r>
            <a:r>
              <a:rPr lang="en-US" dirty="0" err="1" smtClean="0"/>
              <a:t>mengikatkan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Jual</a:t>
            </a:r>
            <a:r>
              <a:rPr lang="en-US" dirty="0" smtClean="0"/>
              <a:t> </a:t>
            </a:r>
            <a:r>
              <a:rPr lang="en-US" dirty="0" err="1" smtClean="0"/>
              <a:t>Beli</a:t>
            </a:r>
            <a:r>
              <a:rPr lang="en-US" dirty="0" smtClean="0"/>
              <a:t> yang </a:t>
            </a:r>
            <a:r>
              <a:rPr lang="en-US" dirty="0" err="1" smtClean="0"/>
              <a:t>menempatkan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Distributor </a:t>
            </a:r>
            <a:r>
              <a:rPr lang="en-US" dirty="0" err="1" smtClean="0"/>
              <a:t>sebagai</a:t>
            </a:r>
            <a:r>
              <a:rPr lang="en-US" dirty="0" smtClean="0"/>
              <a:t> distributor </a:t>
            </a:r>
            <a:r>
              <a:rPr lang="en-US" dirty="0" err="1" smtClean="0"/>
              <a:t>mandiri</a:t>
            </a:r>
            <a:r>
              <a:rPr lang="en-US" dirty="0" smtClean="0"/>
              <a:t>/</a:t>
            </a:r>
            <a:r>
              <a:rPr lang="en-US" dirty="0" err="1" smtClean="0"/>
              <a:t>pembeli</a:t>
            </a:r>
            <a:r>
              <a:rPr lang="en-US" dirty="0" smtClean="0"/>
              <a:t> </a:t>
            </a:r>
            <a:r>
              <a:rPr lang="en-US" dirty="0" err="1" smtClean="0"/>
              <a:t>lepas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distributor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Terlapor</a:t>
            </a:r>
            <a:r>
              <a:rPr lang="en-US" dirty="0" smtClean="0"/>
              <a:t> I, </a:t>
            </a:r>
            <a:r>
              <a:rPr lang="en-US" dirty="0" err="1" smtClean="0"/>
              <a:t>Terlapor</a:t>
            </a:r>
            <a:r>
              <a:rPr lang="en-US" dirty="0" smtClean="0"/>
              <a:t> II, </a:t>
            </a:r>
            <a:r>
              <a:rPr lang="en-US" dirty="0" err="1" smtClean="0"/>
              <a:t>Terlapor</a:t>
            </a:r>
            <a:r>
              <a:rPr lang="en-US" dirty="0" smtClean="0"/>
              <a:t> III, </a:t>
            </a:r>
            <a:r>
              <a:rPr lang="en-US" dirty="0" err="1" smtClean="0"/>
              <a:t>Terlapor</a:t>
            </a:r>
            <a:r>
              <a:rPr lang="en-US" dirty="0" smtClean="0"/>
              <a:t> IV, </a:t>
            </a:r>
            <a:r>
              <a:rPr lang="en-US" dirty="0" err="1" smtClean="0"/>
              <a:t>Terlapor</a:t>
            </a:r>
            <a:r>
              <a:rPr lang="en-US" dirty="0" smtClean="0"/>
              <a:t> V, </a:t>
            </a:r>
            <a:r>
              <a:rPr lang="en-US" dirty="0" err="1" smtClean="0"/>
              <a:t>Terlapor</a:t>
            </a:r>
            <a:r>
              <a:rPr lang="en-US" dirty="0" smtClean="0"/>
              <a:t> VI, </a:t>
            </a:r>
            <a:r>
              <a:rPr lang="en-US" dirty="0" err="1" smtClean="0"/>
              <a:t>Terlapor</a:t>
            </a:r>
            <a:r>
              <a:rPr lang="en-US" dirty="0" smtClean="0"/>
              <a:t> VII, </a:t>
            </a:r>
            <a:r>
              <a:rPr lang="en-US" dirty="0" err="1" smtClean="0"/>
              <a:t>Terlapor</a:t>
            </a:r>
            <a:r>
              <a:rPr lang="en-US" dirty="0" smtClean="0"/>
              <a:t> VIII, </a:t>
            </a:r>
            <a:r>
              <a:rPr lang="en-US" dirty="0" err="1" smtClean="0"/>
              <a:t>Terlapor</a:t>
            </a:r>
            <a:r>
              <a:rPr lang="en-US" dirty="0" smtClean="0"/>
              <a:t> IX,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Terlapor</a:t>
            </a:r>
            <a:r>
              <a:rPr lang="en-US" dirty="0" smtClean="0"/>
              <a:t> X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menjual</a:t>
            </a:r>
            <a:r>
              <a:rPr lang="en-US" dirty="0" smtClean="0"/>
              <a:t> Semen Gresik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ditentukan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Terlapor</a:t>
            </a:r>
            <a:r>
              <a:rPr lang="en-US" dirty="0" smtClean="0"/>
              <a:t> XI. </a:t>
            </a:r>
            <a:r>
              <a:rPr lang="en-US" dirty="0" err="1" smtClean="0"/>
              <a:t>Disamping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yang </a:t>
            </a:r>
            <a:r>
              <a:rPr lang="en-US" dirty="0" err="1" smtClean="0"/>
              <a:t>melarang</a:t>
            </a:r>
            <a:r>
              <a:rPr lang="en-US" dirty="0" smtClean="0"/>
              <a:t> </a:t>
            </a:r>
            <a:r>
              <a:rPr lang="en-US" dirty="0" err="1" smtClean="0"/>
              <a:t>Terlapor</a:t>
            </a:r>
            <a:r>
              <a:rPr lang="en-US" dirty="0" smtClean="0"/>
              <a:t> I, </a:t>
            </a:r>
            <a:r>
              <a:rPr lang="en-US" dirty="0" err="1" smtClean="0"/>
              <a:t>Terlapor</a:t>
            </a:r>
            <a:r>
              <a:rPr lang="en-US" dirty="0" smtClean="0"/>
              <a:t> II, </a:t>
            </a:r>
            <a:r>
              <a:rPr lang="en-US" dirty="0" err="1" smtClean="0"/>
              <a:t>Terlapor</a:t>
            </a:r>
            <a:r>
              <a:rPr lang="en-US" dirty="0" smtClean="0"/>
              <a:t> III, </a:t>
            </a:r>
            <a:r>
              <a:rPr lang="en-US" dirty="0" err="1" smtClean="0"/>
              <a:t>Terlapor</a:t>
            </a:r>
            <a:r>
              <a:rPr lang="en-US" dirty="0" smtClean="0"/>
              <a:t> IV, </a:t>
            </a:r>
            <a:r>
              <a:rPr lang="en-US" dirty="0" err="1" smtClean="0"/>
              <a:t>Terlapor</a:t>
            </a:r>
            <a:r>
              <a:rPr lang="en-US" dirty="0" smtClean="0"/>
              <a:t> V, </a:t>
            </a:r>
            <a:r>
              <a:rPr lang="en-US" dirty="0" err="1" smtClean="0"/>
              <a:t>Terlapor</a:t>
            </a:r>
            <a:r>
              <a:rPr lang="en-US" dirty="0" smtClean="0"/>
              <a:t> VI, </a:t>
            </a:r>
            <a:r>
              <a:rPr lang="en-US" dirty="0" err="1" smtClean="0"/>
              <a:t>Terlapor</a:t>
            </a:r>
            <a:r>
              <a:rPr lang="en-US" dirty="0" smtClean="0"/>
              <a:t> VII, </a:t>
            </a:r>
            <a:r>
              <a:rPr lang="en-US" dirty="0" err="1" smtClean="0"/>
              <a:t>Terlapor</a:t>
            </a:r>
            <a:r>
              <a:rPr lang="en-US" dirty="0" smtClean="0"/>
              <a:t> VIII, </a:t>
            </a:r>
            <a:r>
              <a:rPr lang="en-US" dirty="0" err="1" smtClean="0"/>
              <a:t>Terlapor</a:t>
            </a:r>
            <a:r>
              <a:rPr lang="en-US" dirty="0" smtClean="0"/>
              <a:t> IX,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Terlapor</a:t>
            </a:r>
            <a:r>
              <a:rPr lang="en-US" dirty="0" smtClean="0"/>
              <a:t> X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potongan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(discount)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muka</a:t>
            </a:r>
            <a:r>
              <a:rPr lang="en-US" dirty="0" smtClean="0"/>
              <a:t>. </a:t>
            </a:r>
            <a:r>
              <a:rPr lang="en-US" dirty="0" err="1" smtClean="0"/>
              <a:t>Terlapor</a:t>
            </a:r>
            <a:r>
              <a:rPr lang="en-US" dirty="0" smtClean="0"/>
              <a:t> XI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tebus</a:t>
            </a:r>
            <a:r>
              <a:rPr lang="en-US" dirty="0" smtClean="0"/>
              <a:t> Distributor,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jual</a:t>
            </a:r>
            <a:r>
              <a:rPr lang="en-US" dirty="0" smtClean="0"/>
              <a:t> Semen Gresik </a:t>
            </a:r>
            <a:r>
              <a:rPr lang="en-US" dirty="0" err="1" smtClean="0"/>
              <a:t>dari</a:t>
            </a:r>
            <a:r>
              <a:rPr lang="en-US" dirty="0" smtClean="0"/>
              <a:t> Distributor </a:t>
            </a:r>
            <a:r>
              <a:rPr lang="en-US" dirty="0" err="1" smtClean="0"/>
              <a:t>kepada</a:t>
            </a:r>
            <a:r>
              <a:rPr lang="en-US" dirty="0" smtClean="0"/>
              <a:t> LT,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jual</a:t>
            </a:r>
            <a:r>
              <a:rPr lang="en-US" dirty="0" smtClean="0"/>
              <a:t> Semen Gresik </a:t>
            </a:r>
            <a:r>
              <a:rPr lang="en-US" dirty="0" err="1" smtClean="0"/>
              <a:t>dari</a:t>
            </a:r>
            <a:r>
              <a:rPr lang="en-US" dirty="0" smtClean="0"/>
              <a:t> Distributor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LT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Toko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jual</a:t>
            </a:r>
            <a:r>
              <a:rPr lang="en-US" dirty="0" smtClean="0"/>
              <a:t> </a:t>
            </a:r>
            <a:r>
              <a:rPr lang="en-US" dirty="0" err="1" smtClean="0"/>
              <a:t>eceran</a:t>
            </a:r>
            <a:r>
              <a:rPr lang="en-US" dirty="0" smtClean="0"/>
              <a:t> minimum.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resale price maintenance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yang </a:t>
            </a:r>
            <a:r>
              <a:rPr lang="en-US" dirty="0" err="1" smtClean="0"/>
              <a:t>memuat</a:t>
            </a:r>
            <a:r>
              <a:rPr lang="en-US" dirty="0" smtClean="0"/>
              <a:t> </a:t>
            </a:r>
            <a:r>
              <a:rPr lang="en-US" dirty="0" err="1" smtClean="0"/>
              <a:t>persyaratan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penerima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/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menjual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memasok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 yang </a:t>
            </a:r>
            <a:r>
              <a:rPr lang="en-US" dirty="0" err="1" smtClean="0"/>
              <a:t>diterimanya</a:t>
            </a:r>
            <a:r>
              <a:rPr lang="en-US" dirty="0" smtClean="0"/>
              <a:t>,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rendah</a:t>
            </a:r>
            <a:r>
              <a:rPr lang="en-US" dirty="0" smtClean="0"/>
              <a:t> </a:t>
            </a:r>
            <a:r>
              <a:rPr lang="en-US" dirty="0" err="1" smtClean="0"/>
              <a:t>daripada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diperjanjikan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mengakibatkan</a:t>
            </a:r>
            <a:r>
              <a:rPr lang="en-US" dirty="0" smtClean="0"/>
              <a:t> </a:t>
            </a:r>
            <a:r>
              <a:rPr lang="en-US" dirty="0" err="1" smtClean="0"/>
              <a:t>terjadinya</a:t>
            </a:r>
            <a:r>
              <a:rPr lang="en-US" dirty="0" smtClean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sehat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penetapan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ditingkat</a:t>
            </a:r>
            <a:r>
              <a:rPr lang="en-US" dirty="0" smtClean="0"/>
              <a:t> distributor </a:t>
            </a:r>
            <a:r>
              <a:rPr lang="en-US" dirty="0" err="1" smtClean="0"/>
              <a:t>tersebut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Terlapor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melanggar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8 UU No. </a:t>
            </a:r>
            <a:r>
              <a:rPr lang="fi-FI" dirty="0" smtClean="0"/>
              <a:t>5 Tahun 1999, karena dalam kasus ini tidak ditemukan adanya alasan-alasan </a:t>
            </a:r>
            <a:r>
              <a:rPr lang="en-US" dirty="0" err="1" smtClean="0"/>
              <a:t>dilakukannya</a:t>
            </a:r>
            <a:r>
              <a:rPr lang="en-US" dirty="0" smtClean="0"/>
              <a:t> </a:t>
            </a:r>
            <a:r>
              <a:rPr lang="en-US" dirty="0" err="1" smtClean="0"/>
              <a:t>perjanjian-perjanjian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diterima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perbuatan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me- </a:t>
            </a:r>
            <a:r>
              <a:rPr lang="en-US" dirty="0" err="1" smtClean="0"/>
              <a:t>nyebabkan</a:t>
            </a:r>
            <a:r>
              <a:rPr lang="en-US" dirty="0" smtClean="0"/>
              <a:t> </a:t>
            </a:r>
            <a:r>
              <a:rPr lang="en-US" dirty="0" err="1" smtClean="0"/>
              <a:t>terjadinya</a:t>
            </a:r>
            <a:r>
              <a:rPr lang="en-US" dirty="0" smtClean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sehat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membawa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yang </a:t>
            </a:r>
            <a:r>
              <a:rPr lang="en-US" dirty="0" err="1" smtClean="0"/>
              <a:t>positif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 smtClean="0"/>
              <a:t>Perkom</a:t>
            </a:r>
            <a:r>
              <a:rPr lang="en-US" dirty="0" smtClean="0"/>
              <a:t> No. 8 </a:t>
            </a:r>
            <a:r>
              <a:rPr lang="en-US" dirty="0" err="1" smtClean="0"/>
              <a:t>Tahun</a:t>
            </a:r>
            <a:r>
              <a:rPr lang="en-US" dirty="0" smtClean="0"/>
              <a:t> 2011 </a:t>
            </a:r>
            <a:r>
              <a:rPr lang="en-US" dirty="0" err="1" smtClean="0"/>
              <a:t>pedoman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smtClean="0"/>
              <a:t> 8</a:t>
            </a:r>
            <a:endParaRPr lang="en-US" dirty="0" smtClean="0"/>
          </a:p>
          <a:p>
            <a:r>
              <a:rPr lang="en-US" dirty="0" err="1" smtClean="0"/>
              <a:t>Bentuk-bentuk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yang 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penetapan</a:t>
            </a:r>
            <a:r>
              <a:rPr lang="en-US" dirty="0" smtClean="0"/>
              <a:t> minimum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jual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yang </a:t>
            </a:r>
            <a:r>
              <a:rPr lang="en-US" dirty="0" err="1" smtClean="0"/>
              <a:t>dilarang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UU No.5 </a:t>
            </a:r>
            <a:r>
              <a:rPr lang="en-US" dirty="0" err="1" smtClean="0"/>
              <a:t>Tahun</a:t>
            </a:r>
            <a:r>
              <a:rPr lang="en-US" dirty="0" smtClean="0"/>
              <a:t> 1999 </a:t>
            </a:r>
            <a:r>
              <a:rPr lang="en-US" dirty="0" err="1" smtClean="0"/>
              <a:t>adalah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 smtClean="0"/>
              <a:t>a. </a:t>
            </a:r>
            <a:r>
              <a:rPr lang="en-US" dirty="0" err="1" smtClean="0"/>
              <a:t>Produsen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pemasok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jual</a:t>
            </a:r>
            <a:r>
              <a:rPr lang="en-US" dirty="0" smtClean="0"/>
              <a:t> minimum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penjualan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</a:t>
            </a:r>
            <a:r>
              <a:rPr lang="en-US" dirty="0" err="1" smtClean="0"/>
              <a:t>produknya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b. </a:t>
            </a:r>
            <a:r>
              <a:rPr lang="en-US" dirty="0" err="1" smtClean="0"/>
              <a:t>Produsen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pemasok</a:t>
            </a:r>
            <a:r>
              <a:rPr lang="en-US" dirty="0" smtClean="0"/>
              <a:t> </a:t>
            </a:r>
            <a:r>
              <a:rPr lang="en-US" dirty="0" err="1" smtClean="0"/>
              <a:t>mensyaratkan</a:t>
            </a:r>
            <a:r>
              <a:rPr lang="en-US" dirty="0" smtClean="0"/>
              <a:t> </a:t>
            </a:r>
            <a:r>
              <a:rPr lang="en-US" i="1" dirty="0" smtClean="0"/>
              <a:t>retailer agar </a:t>
            </a:r>
            <a:r>
              <a:rPr lang="en-US" i="1" dirty="0" err="1" smtClean="0"/>
              <a:t>tidak</a:t>
            </a:r>
            <a:r>
              <a:rPr lang="en-US" i="1" dirty="0" smtClean="0"/>
              <a:t> </a:t>
            </a:r>
            <a:r>
              <a:rPr lang="en-US" i="1" dirty="0" err="1" smtClean="0"/>
              <a:t>menjual</a:t>
            </a:r>
            <a:r>
              <a:rPr lang="en-US" i="1" dirty="0" smtClean="0"/>
              <a:t> </a:t>
            </a:r>
            <a:r>
              <a:rPr lang="en-US" i="1" dirty="0" err="1" smtClean="0"/>
              <a:t>produknya</a:t>
            </a:r>
            <a:r>
              <a:rPr lang="en-US" i="1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rendah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jual</a:t>
            </a:r>
            <a:r>
              <a:rPr lang="en-US" dirty="0" smtClean="0"/>
              <a:t> minimum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ditentukan</a:t>
            </a:r>
            <a:r>
              <a:rPr lang="en-US" dirty="0" smtClean="0"/>
              <a:t>;</a:t>
            </a:r>
          </a:p>
          <a:p>
            <a:pPr algn="just">
              <a:buNone/>
            </a:pPr>
            <a:r>
              <a:rPr lang="en-US" dirty="0" smtClean="0"/>
              <a:t>c. </a:t>
            </a:r>
            <a:r>
              <a:rPr lang="en-US" dirty="0" err="1" smtClean="0"/>
              <a:t>Produsen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pemasok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distributor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i="1" dirty="0" smtClean="0"/>
              <a:t>retailer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pengadaan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persyaratan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jual</a:t>
            </a:r>
            <a:r>
              <a:rPr lang="en-US" dirty="0" smtClean="0"/>
              <a:t> </a:t>
            </a:r>
            <a:r>
              <a:rPr lang="en-US" dirty="0" smtClean="0"/>
              <a:t>minimum </a:t>
            </a:r>
            <a:r>
              <a:rPr lang="en-US" dirty="0" err="1" smtClean="0"/>
              <a:t>tertentu</a:t>
            </a:r>
            <a:r>
              <a:rPr lang="en-US" dirty="0" smtClean="0"/>
              <a:t>;</a:t>
            </a:r>
          </a:p>
          <a:p>
            <a:pPr algn="just">
              <a:buNone/>
            </a:pPr>
            <a:r>
              <a:rPr lang="en-US" dirty="0" smtClean="0"/>
              <a:t>d. </a:t>
            </a:r>
            <a:r>
              <a:rPr lang="en-US" dirty="0" err="1" smtClean="0"/>
              <a:t>Produsen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pemasok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menghentikan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menahan</a:t>
            </a:r>
            <a:r>
              <a:rPr lang="en-US" dirty="0" smtClean="0"/>
              <a:t> </a:t>
            </a:r>
            <a:r>
              <a:rPr lang="en-US" dirty="0" err="1" smtClean="0"/>
              <a:t>pasokan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smtClean="0"/>
              <a:t>distributor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i="1" dirty="0" smtClean="0"/>
              <a:t>retailer </a:t>
            </a:r>
            <a:r>
              <a:rPr lang="en-US" i="1" dirty="0" err="1" smtClean="0"/>
              <a:t>kecuali</a:t>
            </a:r>
            <a:r>
              <a:rPr lang="en-US" i="1" dirty="0" smtClean="0"/>
              <a:t> </a:t>
            </a:r>
            <a:r>
              <a:rPr lang="en-US" i="1" dirty="0" err="1" smtClean="0"/>
              <a:t>jika</a:t>
            </a:r>
            <a:r>
              <a:rPr lang="en-US" i="1" dirty="0" smtClean="0"/>
              <a:t> distributor </a:t>
            </a:r>
            <a:r>
              <a:rPr lang="en-US" i="1" dirty="0" err="1" smtClean="0"/>
              <a:t>atau</a:t>
            </a:r>
            <a:r>
              <a:rPr lang="en-US" i="1" dirty="0" smtClean="0"/>
              <a:t> retailer </a:t>
            </a:r>
            <a:r>
              <a:rPr lang="en-US" i="1" dirty="0" err="1" smtClean="0"/>
              <a:t>menyetujui</a:t>
            </a:r>
            <a:r>
              <a:rPr lang="en-US" i="1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menjual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bawah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jual</a:t>
            </a:r>
            <a:r>
              <a:rPr lang="en-US" dirty="0" smtClean="0"/>
              <a:t> minimum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ditentukan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e. </a:t>
            </a:r>
            <a:r>
              <a:rPr lang="en-US" dirty="0" err="1" smtClean="0"/>
              <a:t>Produsen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pemasok</a:t>
            </a:r>
            <a:r>
              <a:rPr lang="en-US" dirty="0" smtClean="0"/>
              <a:t> </a:t>
            </a:r>
            <a:r>
              <a:rPr lang="en-US" dirty="0" err="1" smtClean="0"/>
              <a:t>menahan</a:t>
            </a:r>
            <a:r>
              <a:rPr lang="en-US" dirty="0" smtClean="0"/>
              <a:t> </a:t>
            </a:r>
            <a:r>
              <a:rPr lang="en-US" dirty="0" err="1" smtClean="0"/>
              <a:t>pasokan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distributor </a:t>
            </a:r>
            <a:r>
              <a:rPr lang="en-US" dirty="0" err="1" smtClean="0"/>
              <a:t>atau</a:t>
            </a:r>
            <a:r>
              <a:rPr lang="en-US" dirty="0" smtClean="0"/>
              <a:t>  </a:t>
            </a:r>
            <a:r>
              <a:rPr lang="en-US" i="1" dirty="0" smtClean="0"/>
              <a:t>retailer </a:t>
            </a:r>
            <a:r>
              <a:rPr lang="en-US" i="1" dirty="0" err="1" smtClean="0"/>
              <a:t>karena</a:t>
            </a:r>
            <a:r>
              <a:rPr lang="en-US" i="1" dirty="0" smtClean="0"/>
              <a:t> distributor </a:t>
            </a:r>
            <a:r>
              <a:rPr lang="en-US" i="1" dirty="0" err="1" smtClean="0"/>
              <a:t>atau</a:t>
            </a:r>
            <a:r>
              <a:rPr lang="en-US" i="1" dirty="0" smtClean="0"/>
              <a:t> retailer </a:t>
            </a:r>
            <a:r>
              <a:rPr lang="en-US" i="1" dirty="0" err="1" smtClean="0"/>
              <a:t>telah</a:t>
            </a:r>
            <a:r>
              <a:rPr lang="en-US" i="1" dirty="0" smtClean="0"/>
              <a:t> </a:t>
            </a:r>
            <a:r>
              <a:rPr lang="en-US" i="1" dirty="0" err="1" smtClean="0"/>
              <a:t>menjual</a:t>
            </a:r>
            <a:r>
              <a:rPr lang="en-US" i="1" dirty="0" smtClean="0"/>
              <a:t> </a:t>
            </a:r>
            <a:r>
              <a:rPr lang="en-US" i="1" dirty="0" err="1" smtClean="0"/>
              <a:t>produk</a:t>
            </a:r>
            <a:r>
              <a:rPr lang="en-US" i="1" dirty="0" smtClean="0"/>
              <a:t> </a:t>
            </a:r>
            <a:r>
              <a:rPr lang="en-US" i="1" dirty="0" err="1" smtClean="0"/>
              <a:t>di</a:t>
            </a:r>
            <a:r>
              <a:rPr lang="en-US" i="1" dirty="0" smtClean="0"/>
              <a:t> </a:t>
            </a:r>
            <a:r>
              <a:rPr lang="en-US" i="1" dirty="0" err="1" smtClean="0"/>
              <a:t>bawah</a:t>
            </a:r>
            <a:r>
              <a:rPr lang="en-US" i="1" dirty="0" smtClean="0"/>
              <a:t> </a:t>
            </a:r>
            <a:r>
              <a:rPr lang="en-US" i="1" dirty="0" err="1" smtClean="0"/>
              <a:t>harga</a:t>
            </a:r>
            <a:r>
              <a:rPr lang="en-US" i="1" dirty="0" smtClean="0"/>
              <a:t> </a:t>
            </a:r>
            <a:r>
              <a:rPr lang="en-US" i="1" dirty="0" err="1" smtClean="0"/>
              <a:t>jual</a:t>
            </a:r>
            <a:r>
              <a:rPr lang="en-US" i="1" dirty="0" smtClean="0"/>
              <a:t> </a:t>
            </a:r>
            <a:r>
              <a:rPr lang="en-US" dirty="0" smtClean="0"/>
              <a:t>minimum </a:t>
            </a:r>
            <a:r>
              <a:rPr lang="en-US" dirty="0" smtClean="0"/>
              <a:t>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ditentukan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85800"/>
            <a:ext cx="8534400" cy="5867400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Unsur-unsur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•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•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•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pesaingnya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•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menetapkan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•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bawah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•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mengakibatkan</a:t>
            </a:r>
            <a:r>
              <a:rPr lang="en-US" dirty="0" smtClean="0"/>
              <a:t> </a:t>
            </a:r>
            <a:r>
              <a:rPr lang="en-US" dirty="0" err="1" smtClean="0"/>
              <a:t>terjadinya</a:t>
            </a:r>
            <a:r>
              <a:rPr lang="en-US" dirty="0" smtClean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sehat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• Rule of reason</a:t>
            </a:r>
          </a:p>
          <a:p>
            <a:pPr>
              <a:buNone/>
            </a:pPr>
            <a:r>
              <a:rPr lang="en-US" dirty="0" smtClean="0"/>
              <a:t>• </a:t>
            </a:r>
            <a:r>
              <a:rPr lang="en-US" dirty="0" err="1" smtClean="0"/>
              <a:t>Sering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ATPM/distributor</a:t>
            </a:r>
          </a:p>
          <a:p>
            <a:pPr>
              <a:buNone/>
            </a:pPr>
            <a:r>
              <a:rPr lang="en-US" dirty="0" smtClean="0"/>
              <a:t>•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pertimbangan</a:t>
            </a:r>
            <a:r>
              <a:rPr lang="en-US" dirty="0" smtClean="0"/>
              <a:t> </a:t>
            </a:r>
            <a:r>
              <a:rPr lang="en-US" dirty="0" err="1" smtClean="0"/>
              <a:t>efisiensi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• </a:t>
            </a:r>
            <a:r>
              <a:rPr lang="en-US" dirty="0" err="1" smtClean="0"/>
              <a:t>Menghindarkan</a:t>
            </a:r>
            <a:r>
              <a:rPr lang="en-US" dirty="0" smtClean="0"/>
              <a:t> free trader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457200"/>
            <a:ext cx="8534400" cy="6117336"/>
          </a:xfrm>
        </p:spPr>
        <p:txBody>
          <a:bodyPr>
            <a:normAutofit lnSpcReduction="10000"/>
          </a:bodyPr>
          <a:lstStyle/>
          <a:p>
            <a:r>
              <a:rPr lang="sv-SE" i="1" dirty="0" smtClean="0"/>
              <a:t>Predatory pricing adalah salah satu bentuk strategi yang dilakukan oleh pelaku usaha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menjual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yang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rendah</a:t>
            </a:r>
            <a:r>
              <a:rPr lang="en-US" dirty="0" smtClean="0"/>
              <a:t>, yang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utamanya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 </a:t>
            </a:r>
            <a:r>
              <a:rPr lang="en-US" dirty="0" err="1" smtClean="0"/>
              <a:t>menyingkirkan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pesaing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mencegah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yang </a:t>
            </a:r>
            <a:r>
              <a:rPr lang="sv-SE" dirty="0" smtClean="0"/>
              <a:t>berpotensi menjadi pesaing untuk masuk ke dalam pasar yang sama, segera setelah </a:t>
            </a:r>
            <a:r>
              <a:rPr lang="es-ES" dirty="0" err="1" smtClean="0"/>
              <a:t>berhasil</a:t>
            </a:r>
            <a:r>
              <a:rPr lang="es-ES" dirty="0" smtClean="0"/>
              <a:t> </a:t>
            </a:r>
            <a:r>
              <a:rPr lang="es-ES" dirty="0" err="1" smtClean="0"/>
              <a:t>mengusir</a:t>
            </a:r>
            <a:r>
              <a:rPr lang="es-ES" dirty="0" smtClean="0"/>
              <a:t> </a:t>
            </a:r>
            <a:r>
              <a:rPr lang="es-ES" dirty="0" err="1" smtClean="0"/>
              <a:t>pelaku</a:t>
            </a:r>
            <a:r>
              <a:rPr lang="es-ES" dirty="0" smtClean="0"/>
              <a:t> </a:t>
            </a:r>
            <a:r>
              <a:rPr lang="es-ES" dirty="0" err="1" smtClean="0"/>
              <a:t>usaha</a:t>
            </a:r>
            <a:r>
              <a:rPr lang="es-ES" dirty="0" smtClean="0"/>
              <a:t> </a:t>
            </a:r>
            <a:r>
              <a:rPr lang="es-ES" dirty="0" err="1" smtClean="0"/>
              <a:t>pesaing</a:t>
            </a:r>
            <a:r>
              <a:rPr lang="es-ES" dirty="0" smtClean="0"/>
              <a:t> dan </a:t>
            </a:r>
            <a:r>
              <a:rPr lang="es-ES" dirty="0" err="1" smtClean="0"/>
              <a:t>menunda</a:t>
            </a:r>
            <a:r>
              <a:rPr lang="es-ES" dirty="0" smtClean="0"/>
              <a:t> </a:t>
            </a:r>
            <a:r>
              <a:rPr lang="es-ES" dirty="0" err="1" smtClean="0"/>
              <a:t>masuknya</a:t>
            </a:r>
            <a:r>
              <a:rPr lang="es-ES" dirty="0" smtClean="0"/>
              <a:t> </a:t>
            </a:r>
            <a:r>
              <a:rPr lang="es-ES" dirty="0" err="1" smtClean="0"/>
              <a:t>pelaku</a:t>
            </a:r>
            <a:r>
              <a:rPr lang="es-ES" dirty="0" smtClean="0"/>
              <a:t> </a:t>
            </a:r>
            <a:r>
              <a:rPr lang="es-ES" dirty="0" err="1" smtClean="0"/>
              <a:t>usaha</a:t>
            </a:r>
            <a:r>
              <a:rPr lang="es-ES" dirty="0" smtClean="0"/>
              <a:t> </a:t>
            </a:r>
            <a:r>
              <a:rPr lang="sv-SE" dirty="0" smtClean="0"/>
              <a:t>pendatang baru, selanjutnya dia dapat menaikkan harga kembali dan memaksimalkan </a:t>
            </a:r>
            <a:r>
              <a:rPr lang="en-US" dirty="0" err="1" smtClean="0"/>
              <a:t>keuntungan</a:t>
            </a:r>
            <a:r>
              <a:rPr lang="en-US" dirty="0" smtClean="0"/>
              <a:t> yang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didapatkan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FFFF99"/>
          </a:solidFill>
        </p:spPr>
        <p:txBody>
          <a:bodyPr>
            <a:normAutofit fontScale="77500" lnSpcReduction="20000"/>
          </a:bodyPr>
          <a:lstStyle/>
          <a:p>
            <a:r>
              <a:rPr lang="en-US" dirty="0" err="1" smtClean="0"/>
              <a:t>Praktek</a:t>
            </a:r>
            <a:r>
              <a:rPr lang="en-US" dirty="0" smtClean="0"/>
              <a:t> </a:t>
            </a:r>
            <a:r>
              <a:rPr lang="en-US" i="1" dirty="0" smtClean="0"/>
              <a:t>predatory pricing </a:t>
            </a:r>
            <a:r>
              <a:rPr lang="en-US" i="1" dirty="0" err="1" smtClean="0"/>
              <a:t>sebagai</a:t>
            </a:r>
            <a:r>
              <a:rPr lang="en-US" i="1" dirty="0" smtClean="0"/>
              <a:t> </a:t>
            </a:r>
            <a:r>
              <a:rPr lang="en-US" i="1" dirty="0" err="1" smtClean="0"/>
              <a:t>salah</a:t>
            </a:r>
            <a:r>
              <a:rPr lang="en-US" i="1" dirty="0" smtClean="0"/>
              <a:t> </a:t>
            </a:r>
            <a:r>
              <a:rPr lang="en-US" i="1" dirty="0" err="1" smtClean="0"/>
              <a:t>satu</a:t>
            </a:r>
            <a:r>
              <a:rPr lang="en-US" i="1" dirty="0" smtClean="0"/>
              <a:t> </a:t>
            </a:r>
            <a:r>
              <a:rPr lang="en-US" i="1" dirty="0" err="1" smtClean="0"/>
              <a:t>strategi</a:t>
            </a:r>
            <a:r>
              <a:rPr lang="en-US" i="1" dirty="0" smtClean="0"/>
              <a:t> yang </a:t>
            </a:r>
            <a:r>
              <a:rPr lang="en-US" i="1" dirty="0" err="1" smtClean="0"/>
              <a:t>diterapkan</a:t>
            </a:r>
            <a:r>
              <a:rPr lang="en-US" i="1" dirty="0" smtClean="0"/>
              <a:t> </a:t>
            </a:r>
            <a:r>
              <a:rPr lang="en-US" i="1" dirty="0" err="1" smtClean="0"/>
              <a:t>oleh</a:t>
            </a:r>
            <a:r>
              <a:rPr lang="en-US" i="1" dirty="0" smtClean="0"/>
              <a:t> </a:t>
            </a:r>
            <a:r>
              <a:rPr lang="en-US" i="1" dirty="0" err="1" smtClean="0"/>
              <a:t>pelaku</a:t>
            </a:r>
            <a:r>
              <a:rPr lang="en-US" i="1" dirty="0" smtClean="0"/>
              <a:t> </a:t>
            </a:r>
            <a:r>
              <a:rPr lang="en-US" i="1" dirty="0" err="1" smtClean="0"/>
              <a:t>usaha</a:t>
            </a:r>
            <a:r>
              <a:rPr lang="en-US" i="1" dirty="0" smtClean="0"/>
              <a:t> </a:t>
            </a:r>
            <a:r>
              <a:rPr lang="sv-SE" dirty="0" smtClean="0"/>
              <a:t>untuk mengusir pesaing-pesaingnya dari pasar yang sama sebenarnya sangat sulit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yang </a:t>
            </a:r>
            <a:r>
              <a:rPr lang="en-US" dirty="0" err="1" smtClean="0"/>
              <a:t>sehat</a:t>
            </a:r>
            <a:r>
              <a:rPr lang="en-US" dirty="0" smtClean="0"/>
              <a:t> (</a:t>
            </a:r>
            <a:r>
              <a:rPr lang="en-US" i="1" dirty="0" err="1" smtClean="0"/>
              <a:t>healty</a:t>
            </a:r>
            <a:r>
              <a:rPr lang="en-US" i="1" dirty="0" smtClean="0"/>
              <a:t> market economy), </a:t>
            </a:r>
            <a:r>
              <a:rPr lang="en-US" i="1" dirty="0" err="1" smtClean="0"/>
              <a:t>dimana</a:t>
            </a:r>
            <a:r>
              <a:rPr lang="en-US" i="1" dirty="0" smtClean="0"/>
              <a:t> </a:t>
            </a:r>
            <a:r>
              <a:rPr lang="en-US" i="1" dirty="0" err="1" smtClean="0"/>
              <a:t>tidak</a:t>
            </a:r>
            <a:r>
              <a:rPr lang="en-US" i="1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hambatan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masuk</a:t>
            </a:r>
            <a:r>
              <a:rPr lang="en-US" dirty="0" smtClean="0"/>
              <a:t> (</a:t>
            </a:r>
            <a:r>
              <a:rPr lang="en-US" i="1" dirty="0" smtClean="0"/>
              <a:t>entry barrier) </a:t>
            </a:r>
            <a:r>
              <a:rPr lang="en-US" i="1" dirty="0" err="1" smtClean="0"/>
              <a:t>ke</a:t>
            </a:r>
            <a:r>
              <a:rPr lang="en-US" i="1" dirty="0" smtClean="0"/>
              <a:t> </a:t>
            </a:r>
            <a:r>
              <a:rPr lang="en-US" i="1" dirty="0" err="1" smtClean="0"/>
              <a:t>pasar</a:t>
            </a:r>
            <a:r>
              <a:rPr lang="en-US" i="1" dirty="0" smtClean="0"/>
              <a:t> </a:t>
            </a:r>
            <a:r>
              <a:rPr lang="en-US" i="1" dirty="0" err="1" smtClean="0"/>
              <a:t>bagi</a:t>
            </a:r>
            <a:r>
              <a:rPr lang="en-US" i="1" dirty="0" smtClean="0"/>
              <a:t> </a:t>
            </a:r>
            <a:r>
              <a:rPr lang="en-US" i="1" dirty="0" err="1" smtClean="0"/>
              <a:t>pelaku</a:t>
            </a:r>
            <a:r>
              <a:rPr lang="en-US" i="1" dirty="0" smtClean="0"/>
              <a:t> </a:t>
            </a:r>
            <a:r>
              <a:rPr lang="en-US" i="1" dirty="0" err="1" smtClean="0"/>
              <a:t>usaha</a:t>
            </a:r>
            <a:r>
              <a:rPr lang="en-US" i="1" dirty="0" smtClean="0"/>
              <a:t>, </a:t>
            </a:r>
            <a:r>
              <a:rPr lang="en-US" i="1" dirty="0" err="1" smtClean="0"/>
              <a:t>sehingga</a:t>
            </a:r>
            <a:r>
              <a:rPr lang="en-US" i="1" dirty="0" smtClean="0"/>
              <a:t> </a:t>
            </a:r>
            <a:r>
              <a:rPr lang="en-US" i="1" dirty="0" err="1" smtClean="0"/>
              <a:t>pada</a:t>
            </a:r>
            <a:r>
              <a:rPr lang="en-US" i="1" dirty="0" smtClean="0"/>
              <a:t> </a:t>
            </a:r>
            <a:r>
              <a:rPr lang="en-US" dirty="0" err="1" smtClean="0"/>
              <a:t>awalnya</a:t>
            </a:r>
            <a:r>
              <a:rPr lang="en-US" dirty="0" smtClean="0"/>
              <a:t> (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berhasil</a:t>
            </a:r>
            <a:r>
              <a:rPr lang="en-US" dirty="0" smtClean="0"/>
              <a:t>) </a:t>
            </a:r>
            <a:r>
              <a:rPr lang="en-US" i="1" dirty="0" smtClean="0"/>
              <a:t>predatory pricing </a:t>
            </a:r>
            <a:r>
              <a:rPr lang="en-US" i="1" dirty="0" err="1" smtClean="0"/>
              <a:t>memang</a:t>
            </a:r>
            <a:r>
              <a:rPr lang="en-US" i="1" dirty="0" smtClean="0"/>
              <a:t> </a:t>
            </a:r>
            <a:r>
              <a:rPr lang="en-US" i="1" dirty="0" err="1" smtClean="0"/>
              <a:t>akan</a:t>
            </a:r>
            <a:r>
              <a:rPr lang="en-US" i="1" dirty="0" smtClean="0"/>
              <a:t> </a:t>
            </a:r>
            <a:r>
              <a:rPr lang="en-US" i="1" dirty="0" err="1" smtClean="0"/>
              <a:t>mengusir</a:t>
            </a:r>
            <a:r>
              <a:rPr lang="en-US" i="1" dirty="0" smtClean="0"/>
              <a:t> </a:t>
            </a:r>
            <a:r>
              <a:rPr lang="en-US" i="1" dirty="0" err="1" smtClean="0"/>
              <a:t>pelaku</a:t>
            </a:r>
            <a:r>
              <a:rPr lang="en-US" i="1" dirty="0" smtClean="0"/>
              <a:t> </a:t>
            </a:r>
            <a:r>
              <a:rPr lang="en-US" i="1" dirty="0" err="1" smtClean="0"/>
              <a:t>usaha</a:t>
            </a:r>
            <a:r>
              <a:rPr lang="en-US" i="1" dirty="0" smtClean="0"/>
              <a:t> </a:t>
            </a:r>
            <a:r>
              <a:rPr lang="en-US" dirty="0" err="1" smtClean="0"/>
              <a:t>pesaingnya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,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yang </a:t>
            </a:r>
            <a:r>
              <a:rPr lang="en-US" dirty="0" err="1" smtClean="0"/>
              <a:t>menjalankan</a:t>
            </a:r>
            <a:r>
              <a:rPr lang="en-US" dirty="0" smtClean="0"/>
              <a:t> </a:t>
            </a:r>
            <a:r>
              <a:rPr lang="en-US" dirty="0" err="1" smtClean="0"/>
              <a:t>strategi</a:t>
            </a:r>
            <a:r>
              <a:rPr lang="en-US" dirty="0" smtClean="0"/>
              <a:t> </a:t>
            </a:r>
            <a:r>
              <a:rPr lang="en-US" i="1" dirty="0" smtClean="0"/>
              <a:t>predatory pricing-</a:t>
            </a:r>
            <a:r>
              <a:rPr lang="en-US" i="1" dirty="0" err="1" smtClean="0"/>
              <a:t>nya</a:t>
            </a:r>
            <a:r>
              <a:rPr lang="en-US" i="1" dirty="0" smtClean="0"/>
              <a:t> </a:t>
            </a:r>
            <a:r>
              <a:rPr lang="en-US" i="1" dirty="0" err="1" smtClean="0"/>
              <a:t>berhenti</a:t>
            </a:r>
            <a:r>
              <a:rPr lang="en-US" i="1" dirty="0" smtClean="0"/>
              <a:t> </a:t>
            </a:r>
            <a:r>
              <a:rPr lang="en-US" i="1" dirty="0" err="1" smtClean="0"/>
              <a:t>dan</a:t>
            </a:r>
            <a:r>
              <a:rPr lang="en-US" i="1" dirty="0" smtClean="0"/>
              <a:t> </a:t>
            </a:r>
            <a:r>
              <a:rPr lang="en-US" i="1" dirty="0" err="1" smtClean="0"/>
              <a:t>kemudian</a:t>
            </a:r>
            <a:r>
              <a:rPr lang="en-US" i="1" dirty="0" smtClean="0"/>
              <a:t> </a:t>
            </a:r>
            <a:r>
              <a:rPr lang="en-US" i="1" dirty="0" err="1" smtClean="0"/>
              <a:t>menaikan</a:t>
            </a:r>
            <a:r>
              <a:rPr lang="en-US" i="1" dirty="0" smtClean="0"/>
              <a:t> </a:t>
            </a:r>
            <a:r>
              <a:rPr lang="en-US" i="1" dirty="0" err="1" smtClean="0"/>
              <a:t>harga</a:t>
            </a:r>
            <a:r>
              <a:rPr lang="en-US" i="1" dirty="0" smtClean="0"/>
              <a:t> </a:t>
            </a:r>
            <a:r>
              <a:rPr lang="en-US" i="1" dirty="0" err="1" smtClean="0"/>
              <a:t>lagi</a:t>
            </a:r>
            <a:r>
              <a:rPr lang="en-US" i="1" dirty="0" smtClean="0"/>
              <a:t> </a:t>
            </a:r>
            <a:r>
              <a:rPr lang="en-US" i="1" dirty="0" err="1" smtClean="0"/>
              <a:t>untuk</a:t>
            </a:r>
            <a:r>
              <a:rPr lang="en-US" i="1" dirty="0" smtClean="0"/>
              <a:t> </a:t>
            </a:r>
            <a:r>
              <a:rPr lang="en-US" i="1" dirty="0" err="1" smtClean="0"/>
              <a:t>mengeruk</a:t>
            </a:r>
            <a:r>
              <a:rPr lang="en-US" i="1" dirty="0" smtClean="0"/>
              <a:t> </a:t>
            </a:r>
            <a:r>
              <a:rPr lang="en-US" dirty="0" err="1" smtClean="0"/>
              <a:t>keuntungan</a:t>
            </a:r>
            <a:r>
              <a:rPr lang="en-US" dirty="0" smtClean="0"/>
              <a:t> yang </a:t>
            </a:r>
            <a:r>
              <a:rPr lang="en-US" dirty="0" err="1" smtClean="0"/>
              <a:t>sebesar-besarnya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itulah</a:t>
            </a:r>
            <a:r>
              <a:rPr lang="en-US" dirty="0" smtClean="0"/>
              <a:t> </a:t>
            </a:r>
            <a:r>
              <a:rPr lang="en-US" dirty="0" err="1" smtClean="0"/>
              <a:t>pelaku-pelaku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pesaingnya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berusaha</a:t>
            </a:r>
            <a:r>
              <a:rPr lang="en-US" dirty="0" smtClean="0"/>
              <a:t> </a:t>
            </a:r>
            <a:r>
              <a:rPr lang="en-US" dirty="0" err="1" smtClean="0"/>
              <a:t>masuk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. </a:t>
            </a:r>
            <a:r>
              <a:rPr lang="en-US" dirty="0" err="1" smtClean="0"/>
              <a:t>jadi</a:t>
            </a:r>
            <a:r>
              <a:rPr lang="en-US" dirty="0" smtClean="0"/>
              <a:t> </a:t>
            </a:r>
            <a:r>
              <a:rPr lang="en-US" dirty="0" err="1" smtClean="0"/>
              <a:t>kesimpulannya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yang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i="1" dirty="0" smtClean="0"/>
              <a:t>predatory pricing </a:t>
            </a:r>
            <a:r>
              <a:rPr lang="en-US" i="1" dirty="0" err="1" smtClean="0"/>
              <a:t>tidak</a:t>
            </a:r>
            <a:r>
              <a:rPr lang="en-US" i="1" dirty="0" smtClean="0"/>
              <a:t> </a:t>
            </a:r>
            <a:r>
              <a:rPr lang="en-US" i="1" dirty="0" err="1" smtClean="0"/>
              <a:t>akan</a:t>
            </a:r>
            <a:r>
              <a:rPr lang="en-US" i="1" dirty="0" smtClean="0"/>
              <a:t> </a:t>
            </a:r>
            <a:r>
              <a:rPr lang="en-US" i="1" dirty="0" err="1" smtClean="0"/>
              <a:t>mempunyai</a:t>
            </a:r>
            <a:r>
              <a:rPr lang="en-US" i="1" dirty="0" smtClean="0"/>
              <a:t> </a:t>
            </a:r>
            <a:r>
              <a:rPr lang="en-US" i="1" dirty="0" err="1" smtClean="0"/>
              <a:t>cukup</a:t>
            </a:r>
            <a:r>
              <a:rPr lang="en-US" i="1" dirty="0" smtClean="0"/>
              <a:t> </a:t>
            </a:r>
            <a:r>
              <a:rPr lang="en-US" i="1" dirty="0" err="1" smtClean="0"/>
              <a:t>waktu</a:t>
            </a:r>
            <a:r>
              <a:rPr lang="en-US" i="1" dirty="0" smtClean="0"/>
              <a:t> </a:t>
            </a:r>
            <a:r>
              <a:rPr lang="en-US" i="1" dirty="0" err="1" smtClean="0"/>
              <a:t>untuk</a:t>
            </a:r>
            <a:r>
              <a:rPr lang="en-US" i="1" dirty="0" smtClean="0"/>
              <a:t> </a:t>
            </a:r>
            <a:r>
              <a:rPr lang="en-US" dirty="0" err="1" smtClean="0"/>
              <a:t>mengembalikan</a:t>
            </a:r>
            <a:r>
              <a:rPr lang="en-US" dirty="0" smtClean="0"/>
              <a:t> </a:t>
            </a:r>
            <a:r>
              <a:rPr lang="en-US" dirty="0" err="1" smtClean="0"/>
              <a:t>pengorbannannya</a:t>
            </a:r>
            <a:r>
              <a:rPr lang="en-US" dirty="0" smtClean="0"/>
              <a:t> </a:t>
            </a:r>
            <a:r>
              <a:rPr lang="en-US" dirty="0" err="1" smtClean="0"/>
              <a:t>selama</a:t>
            </a:r>
            <a:r>
              <a:rPr lang="en-US" dirty="0" smtClean="0"/>
              <a:t> </a:t>
            </a:r>
            <a:r>
              <a:rPr lang="en-US" dirty="0" err="1" smtClean="0"/>
              <a:t>dia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praktek</a:t>
            </a:r>
            <a:r>
              <a:rPr lang="en-US" dirty="0" smtClean="0"/>
              <a:t> </a:t>
            </a:r>
            <a:r>
              <a:rPr lang="en-US" i="1" dirty="0" smtClean="0"/>
              <a:t>predatory pricing </a:t>
            </a:r>
            <a:r>
              <a:rPr lang="en-US" dirty="0" err="1" smtClean="0"/>
              <a:t>tersebut</a:t>
            </a:r>
            <a:r>
              <a:rPr lang="en-US" dirty="0" smtClean="0"/>
              <a:t>,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pesaingnya</a:t>
            </a:r>
            <a:r>
              <a:rPr lang="en-US" dirty="0" smtClean="0"/>
              <a:t>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tetap</a:t>
            </a:r>
            <a:r>
              <a:rPr lang="en-US" dirty="0" smtClean="0"/>
              <a:t> </a:t>
            </a:r>
            <a:r>
              <a:rPr lang="en-US" dirty="0" err="1" smtClean="0"/>
              <a:t>ngotot</a:t>
            </a:r>
            <a:r>
              <a:rPr lang="en-US" dirty="0" smtClean="0"/>
              <a:t> </a:t>
            </a:r>
            <a:r>
              <a:rPr lang="en-US" dirty="0" err="1" smtClean="0"/>
              <a:t>terus</a:t>
            </a:r>
            <a:r>
              <a:rPr lang="en-US" dirty="0" smtClean="0"/>
              <a:t> </a:t>
            </a:r>
            <a:r>
              <a:rPr lang="en-US" dirty="0" err="1" smtClean="0"/>
              <a:t>menaikan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, </a:t>
            </a:r>
            <a:r>
              <a:rPr lang="en-US" dirty="0" err="1" smtClean="0"/>
              <a:t>konsekwensi</a:t>
            </a:r>
            <a:r>
              <a:rPr lang="en-US" dirty="0" smtClean="0"/>
              <a:t> yang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sv-SE" dirty="0" smtClean="0"/>
              <a:t>didapatkan adalah produk dia tidak akan laku di pasar dan akan menderita kerugian </a:t>
            </a:r>
            <a:r>
              <a:rPr lang="en-US" dirty="0" smtClean="0"/>
              <a:t>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.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terkadang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terkadang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, </a:t>
            </a:r>
            <a:r>
              <a:rPr lang="en-US" dirty="0" err="1" smtClean="0"/>
              <a:t>terutama</a:t>
            </a:r>
            <a:r>
              <a:rPr lang="en-US" dirty="0" smtClean="0"/>
              <a:t> yang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masuk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sv-SE" dirty="0" smtClean="0"/>
              <a:t>ingin mendapatkan tempat di pasar, dan kemudian merebut simpati konsumen agar </a:t>
            </a:r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 smtClean="0"/>
              <a:t>mau</a:t>
            </a:r>
            <a:r>
              <a:rPr lang="en-US" dirty="0" smtClean="0"/>
              <a:t> </a:t>
            </a:r>
            <a:r>
              <a:rPr lang="en-US" dirty="0" err="1" smtClean="0"/>
              <a:t>mencoba</a:t>
            </a:r>
            <a:r>
              <a:rPr lang="en-US" dirty="0" smtClean="0"/>
              <a:t> </a:t>
            </a:r>
            <a:r>
              <a:rPr lang="en-US" dirty="0" err="1" smtClean="0"/>
              <a:t>produknya</a:t>
            </a:r>
            <a:r>
              <a:rPr lang="en-US" dirty="0" smtClean="0"/>
              <a:t>,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en-US" dirty="0" err="1" smtClean="0"/>
              <a:t>mengenakan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yang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rendah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produknya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, </a:t>
            </a:r>
            <a:r>
              <a:rPr lang="en-US" dirty="0" err="1" smtClean="0"/>
              <a:t>bahkan</a:t>
            </a:r>
            <a:r>
              <a:rPr lang="en-US" dirty="0" smtClean="0"/>
              <a:t> </a:t>
            </a:r>
            <a:r>
              <a:rPr lang="en-US" dirty="0" err="1" smtClean="0"/>
              <a:t>terkadang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sementara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rela</a:t>
            </a:r>
            <a:r>
              <a:rPr lang="en-US" dirty="0" smtClean="0"/>
              <a:t> </a:t>
            </a:r>
            <a:r>
              <a:rPr lang="en-US" dirty="0" err="1" smtClean="0"/>
              <a:t>rugi</a:t>
            </a:r>
            <a:r>
              <a:rPr lang="en-US" dirty="0" smtClean="0"/>
              <a:t> agar </a:t>
            </a:r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 smtClean="0"/>
              <a:t>mau</a:t>
            </a:r>
            <a:r>
              <a:rPr lang="en-US" dirty="0" smtClean="0"/>
              <a:t> </a:t>
            </a:r>
            <a:r>
              <a:rPr lang="en-US" dirty="0" err="1" smtClean="0"/>
              <a:t>mencoba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.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warnet</a:t>
            </a:r>
            <a:r>
              <a:rPr lang="en-US" dirty="0" smtClean="0"/>
              <a:t> (</a:t>
            </a:r>
            <a:r>
              <a:rPr lang="en-US" dirty="0" err="1" smtClean="0"/>
              <a:t>warung</a:t>
            </a:r>
            <a:r>
              <a:rPr lang="en-US" dirty="0" smtClean="0"/>
              <a:t> internet) M-WEB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kampus</a:t>
            </a:r>
            <a:r>
              <a:rPr lang="en-US" dirty="0" smtClean="0"/>
              <a:t> </a:t>
            </a:r>
            <a:r>
              <a:rPr lang="en-US" dirty="0" err="1" smtClean="0"/>
              <a:t>Universitas</a:t>
            </a:r>
            <a:r>
              <a:rPr lang="en-US" dirty="0" smtClean="0"/>
              <a:t> Indonesia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 kali </a:t>
            </a:r>
            <a:r>
              <a:rPr lang="en-US" dirty="0" err="1" smtClean="0"/>
              <a:t>berdiri</a:t>
            </a:r>
            <a:r>
              <a:rPr lang="en-US" dirty="0" smtClean="0"/>
              <a:t>, </a:t>
            </a:r>
            <a:r>
              <a:rPr lang="sv-SE" dirty="0" smtClean="0"/>
              <a:t>mereka mengratiskan biaya sewa internet agar konsumen mau mencoba warnet </a:t>
            </a:r>
            <a:r>
              <a:rPr lang="en-US" dirty="0" err="1" smtClean="0"/>
              <a:t>mereka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sempat</a:t>
            </a:r>
            <a:r>
              <a:rPr lang="en-US" dirty="0" smtClean="0"/>
              <a:t> </a:t>
            </a:r>
            <a:r>
              <a:rPr lang="en-US" dirty="0" err="1" smtClean="0"/>
              <a:t>mengundang</a:t>
            </a:r>
            <a:r>
              <a:rPr lang="en-US" dirty="0" smtClean="0"/>
              <a:t> </a:t>
            </a:r>
            <a:r>
              <a:rPr lang="en-US" dirty="0" err="1" smtClean="0"/>
              <a:t>kontroversi</a:t>
            </a:r>
            <a:r>
              <a:rPr lang="en-US" dirty="0" smtClean="0"/>
              <a:t> </a:t>
            </a:r>
            <a:r>
              <a:rPr lang="en-US" dirty="0" err="1" smtClean="0"/>
              <a:t>terutama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pengelola</a:t>
            </a:r>
            <a:r>
              <a:rPr lang="en-US" dirty="0" smtClean="0"/>
              <a:t> </a:t>
            </a:r>
            <a:r>
              <a:rPr lang="en-US" dirty="0" err="1" smtClean="0"/>
              <a:t>warnet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sekitar</a:t>
            </a:r>
            <a:r>
              <a:rPr lang="en-US" dirty="0" smtClean="0"/>
              <a:t> </a:t>
            </a:r>
            <a:r>
              <a:rPr lang="en-US" dirty="0" err="1" smtClean="0"/>
              <a:t>kampus</a:t>
            </a:r>
            <a:r>
              <a:rPr lang="en-US" dirty="0" smtClean="0"/>
              <a:t> UI yang </a:t>
            </a:r>
            <a:r>
              <a:rPr lang="en-US" dirty="0" err="1" smtClean="0"/>
              <a:t>merasa</a:t>
            </a:r>
            <a:r>
              <a:rPr lang="en-US" dirty="0" smtClean="0"/>
              <a:t> </a:t>
            </a:r>
            <a:r>
              <a:rPr lang="en-US" dirty="0" err="1" smtClean="0"/>
              <a:t>dirugikan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strategi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warnet</a:t>
            </a:r>
            <a:r>
              <a:rPr lang="en-US" dirty="0" smtClean="0"/>
              <a:t> M-WEB </a:t>
            </a:r>
            <a:r>
              <a:rPr lang="en-US" dirty="0" err="1" smtClean="0"/>
              <a:t>tersebut</a:t>
            </a:r>
            <a:r>
              <a:rPr lang="en-US" dirty="0" smtClean="0"/>
              <a:t>. </a:t>
            </a:r>
            <a:r>
              <a:rPr lang="en-US" dirty="0" err="1" smtClean="0"/>
              <a:t>Untunglah</a:t>
            </a:r>
            <a:r>
              <a:rPr lang="en-US" dirty="0" smtClean="0"/>
              <a:t> M-WEB </a:t>
            </a:r>
            <a:r>
              <a:rPr lang="en-US" dirty="0" err="1" smtClean="0"/>
              <a:t>menerapkan</a:t>
            </a:r>
            <a:r>
              <a:rPr lang="en-US" dirty="0" smtClean="0"/>
              <a:t> </a:t>
            </a:r>
            <a:r>
              <a:rPr lang="en-US" dirty="0" err="1" smtClean="0"/>
              <a:t>strategi</a:t>
            </a:r>
            <a:r>
              <a:rPr lang="en-US" dirty="0" smtClean="0"/>
              <a:t> </a:t>
            </a:r>
            <a:r>
              <a:rPr lang="en-US" dirty="0" err="1" smtClean="0"/>
              <a:t>dagangnya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terlalu</a:t>
            </a:r>
            <a:r>
              <a:rPr lang="en-US" dirty="0" smtClean="0"/>
              <a:t> lama (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seminggu</a:t>
            </a:r>
            <a:r>
              <a:rPr lang="en-US" dirty="0" smtClean="0"/>
              <a:t>)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pengaruhnya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terlalu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warnet-warnet</a:t>
            </a:r>
            <a:r>
              <a:rPr lang="en-US" dirty="0" smtClean="0"/>
              <a:t> yang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disekitar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kampus</a:t>
            </a:r>
            <a:r>
              <a:rPr lang="en-US" dirty="0" smtClean="0"/>
              <a:t> UI.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6041136"/>
          </a:xfrm>
        </p:spPr>
        <p:txBody>
          <a:bodyPr>
            <a:normAutofit/>
          </a:bodyPr>
          <a:lstStyle/>
          <a:p>
            <a:r>
              <a:rPr lang="nn-NO" dirty="0" smtClean="0"/>
              <a:t>Pasal 7 Undang-undang No.5/1999 melarang sesama pelaku usaha untuk membuat </a:t>
            </a:r>
            <a:r>
              <a:rPr lang="es-ES" dirty="0" err="1" smtClean="0"/>
              <a:t>perjanjian</a:t>
            </a:r>
            <a:r>
              <a:rPr lang="es-ES" dirty="0" smtClean="0"/>
              <a:t> di antara </a:t>
            </a:r>
            <a:r>
              <a:rPr lang="es-ES" dirty="0" err="1" smtClean="0"/>
              <a:t>pelaku</a:t>
            </a:r>
            <a:r>
              <a:rPr lang="es-ES" dirty="0" smtClean="0"/>
              <a:t> </a:t>
            </a:r>
            <a:r>
              <a:rPr lang="es-ES" dirty="0" err="1" smtClean="0"/>
              <a:t>usaha</a:t>
            </a:r>
            <a:r>
              <a:rPr lang="es-ES" dirty="0" smtClean="0"/>
              <a:t> </a:t>
            </a:r>
            <a:r>
              <a:rPr lang="es-ES" dirty="0" err="1" smtClean="0"/>
              <a:t>untuk</a:t>
            </a:r>
            <a:r>
              <a:rPr lang="es-ES" dirty="0" smtClean="0"/>
              <a:t> </a:t>
            </a:r>
            <a:r>
              <a:rPr lang="es-ES" dirty="0" err="1" smtClean="0"/>
              <a:t>menetapkan</a:t>
            </a:r>
            <a:r>
              <a:rPr lang="es-ES" dirty="0" smtClean="0"/>
              <a:t> </a:t>
            </a:r>
            <a:r>
              <a:rPr lang="es-ES" dirty="0" err="1" smtClean="0"/>
              <a:t>harga</a:t>
            </a:r>
            <a:r>
              <a:rPr lang="es-ES" dirty="0" smtClean="0"/>
              <a:t> di </a:t>
            </a:r>
            <a:r>
              <a:rPr lang="es-ES" dirty="0" err="1" smtClean="0"/>
              <a:t>bawah</a:t>
            </a:r>
            <a:r>
              <a:rPr lang="es-ES" dirty="0" smtClean="0"/>
              <a:t> </a:t>
            </a:r>
            <a:r>
              <a:rPr lang="es-ES" dirty="0" err="1" smtClean="0"/>
              <a:t>harga</a:t>
            </a:r>
            <a:r>
              <a:rPr lang="es-ES" dirty="0" smtClean="0"/>
              <a:t> pasar </a:t>
            </a:r>
            <a:r>
              <a:rPr lang="en-US" dirty="0" smtClean="0"/>
              <a:t>(</a:t>
            </a:r>
            <a:r>
              <a:rPr lang="en-US" i="1" dirty="0" smtClean="0"/>
              <a:t>predatory pricing) yang </a:t>
            </a:r>
            <a:r>
              <a:rPr lang="en-US" i="1" dirty="0" err="1" smtClean="0"/>
              <a:t>dapat</a:t>
            </a:r>
            <a:r>
              <a:rPr lang="en-US" i="1" dirty="0" smtClean="0"/>
              <a:t> </a:t>
            </a:r>
            <a:r>
              <a:rPr lang="en-US" i="1" dirty="0" err="1" smtClean="0"/>
              <a:t>mengakibatkan</a:t>
            </a:r>
            <a:r>
              <a:rPr lang="en-US" i="1" dirty="0" smtClean="0"/>
              <a:t> </a:t>
            </a:r>
            <a:r>
              <a:rPr lang="en-US" i="1" dirty="0" err="1" smtClean="0"/>
              <a:t>terjadinya</a:t>
            </a:r>
            <a:r>
              <a:rPr lang="en-US" i="1" dirty="0" smtClean="0"/>
              <a:t> </a:t>
            </a:r>
            <a:r>
              <a:rPr lang="en-US" i="1" dirty="0" err="1" smtClean="0"/>
              <a:t>persaingan</a:t>
            </a:r>
            <a:r>
              <a:rPr lang="en-US" i="1" dirty="0" smtClean="0"/>
              <a:t> </a:t>
            </a:r>
            <a:r>
              <a:rPr lang="en-US" i="1" dirty="0" err="1" smtClean="0"/>
              <a:t>usaha</a:t>
            </a:r>
            <a:r>
              <a:rPr lang="en-US" i="1" dirty="0" smtClean="0"/>
              <a:t> </a:t>
            </a:r>
            <a:r>
              <a:rPr lang="en-US" i="1" dirty="0" err="1" smtClean="0"/>
              <a:t>tidak</a:t>
            </a:r>
            <a:r>
              <a:rPr lang="en-US" i="1" dirty="0" smtClean="0"/>
              <a:t> </a:t>
            </a:r>
            <a:r>
              <a:rPr lang="en-US" i="1" dirty="0" err="1" smtClean="0"/>
              <a:t>sehat</a:t>
            </a:r>
            <a:r>
              <a:rPr lang="en-US" i="1" dirty="0" smtClean="0"/>
              <a:t>.</a:t>
            </a:r>
          </a:p>
          <a:p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defenisi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kabur</a:t>
            </a:r>
            <a:r>
              <a:rPr lang="en-US" dirty="0" smtClean="0"/>
              <a:t> </a:t>
            </a:r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diterapkan</a:t>
            </a:r>
            <a:r>
              <a:rPr lang="en-US" dirty="0" smtClean="0"/>
              <a:t>,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bukanlah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yang </a:t>
            </a:r>
            <a:r>
              <a:rPr lang="en-US" dirty="0" err="1" smtClean="0"/>
              <a:t>pasti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,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bervariasi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yang </a:t>
            </a:r>
            <a:r>
              <a:rPr lang="en-US" dirty="0" err="1" smtClean="0"/>
              <a:t>berbeda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57200"/>
            <a:ext cx="8458200" cy="6117336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penetapan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,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menetapkan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bawah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, </a:t>
            </a:r>
            <a:r>
              <a:rPr lang="en-US" dirty="0" err="1" smtClean="0"/>
              <a:t>Pasal</a:t>
            </a:r>
            <a:r>
              <a:rPr lang="en-US" dirty="0" smtClean="0"/>
              <a:t> 5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menegaskan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per se illegal. </a:t>
            </a:r>
          </a:p>
          <a:p>
            <a:r>
              <a:rPr lang="en-US" dirty="0" err="1" smtClean="0"/>
              <a:t>Keberadaan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7 UU No.5/1999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menimbulkan</a:t>
            </a:r>
            <a:r>
              <a:rPr lang="en-US" dirty="0" smtClean="0"/>
              <a:t> </a:t>
            </a:r>
            <a:r>
              <a:rPr lang="es-ES" dirty="0" err="1" smtClean="0"/>
              <a:t>interprestasi</a:t>
            </a:r>
            <a:r>
              <a:rPr lang="es-ES" dirty="0" smtClean="0"/>
              <a:t> yang </a:t>
            </a:r>
            <a:r>
              <a:rPr lang="es-ES" dirty="0" err="1" smtClean="0"/>
              <a:t>berbeda</a:t>
            </a:r>
            <a:r>
              <a:rPr lang="es-ES" dirty="0" smtClean="0"/>
              <a:t> </a:t>
            </a:r>
            <a:r>
              <a:rPr lang="es-ES" dirty="0" err="1" smtClean="0"/>
              <a:t>dengan</a:t>
            </a:r>
            <a:r>
              <a:rPr lang="es-ES" dirty="0" smtClean="0"/>
              <a:t> </a:t>
            </a:r>
            <a:r>
              <a:rPr lang="es-ES" dirty="0" err="1" smtClean="0"/>
              <a:t>Pasal</a:t>
            </a:r>
            <a:r>
              <a:rPr lang="es-ES" dirty="0" smtClean="0"/>
              <a:t> 5 UU No.5/1999, dimana </a:t>
            </a:r>
            <a:r>
              <a:rPr lang="es-ES" dirty="0" err="1" smtClean="0"/>
              <a:t>keduanya</a:t>
            </a:r>
            <a:r>
              <a:rPr lang="es-ES" dirty="0" smtClean="0"/>
              <a:t> </a:t>
            </a:r>
            <a:r>
              <a:rPr lang="nn-NO" dirty="0" smtClean="0"/>
              <a:t>mengandung substansi penetapan harga, Jadi untuk menghindari ketumpang-tindihan,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substansi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7 </a:t>
            </a:r>
            <a:r>
              <a:rPr lang="en-US" dirty="0" err="1" smtClean="0"/>
              <a:t>sebenarnya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diatur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5,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s-ES" dirty="0" err="1" smtClean="0"/>
              <a:t>substansi</a:t>
            </a:r>
            <a:r>
              <a:rPr lang="es-ES" dirty="0" smtClean="0"/>
              <a:t> </a:t>
            </a:r>
            <a:r>
              <a:rPr lang="es-ES" dirty="0" err="1" smtClean="0"/>
              <a:t>pengaturan</a:t>
            </a:r>
            <a:r>
              <a:rPr lang="es-ES" dirty="0" smtClean="0"/>
              <a:t> </a:t>
            </a:r>
            <a:r>
              <a:rPr lang="es-ES" dirty="0" err="1" smtClean="0"/>
              <a:t>dari</a:t>
            </a:r>
            <a:r>
              <a:rPr lang="es-ES" dirty="0" smtClean="0"/>
              <a:t> </a:t>
            </a:r>
            <a:r>
              <a:rPr lang="es-ES" dirty="0" err="1" smtClean="0"/>
              <a:t>Pasal</a:t>
            </a:r>
            <a:r>
              <a:rPr lang="es-ES" dirty="0" smtClean="0"/>
              <a:t> 7 UU No.5/1999 </a:t>
            </a:r>
            <a:r>
              <a:rPr lang="es-ES" dirty="0" err="1" smtClean="0"/>
              <a:t>digabungkan</a:t>
            </a:r>
            <a:r>
              <a:rPr lang="es-ES" dirty="0" smtClean="0"/>
              <a:t> saja </a:t>
            </a:r>
            <a:r>
              <a:rPr lang="es-ES" dirty="0" err="1" smtClean="0"/>
              <a:t>dengan</a:t>
            </a:r>
            <a:r>
              <a:rPr lang="es-ES" dirty="0" smtClean="0"/>
              <a:t> </a:t>
            </a:r>
            <a:r>
              <a:rPr lang="es-ES" dirty="0" err="1" smtClean="0"/>
              <a:t>pengaturan</a:t>
            </a:r>
            <a:r>
              <a:rPr lang="es-ES" dirty="0" smtClean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5.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</TotalTime>
  <Words>2635</Words>
  <Application>Microsoft Office PowerPoint</Application>
  <PresentationFormat>On-screen Show (4:3)</PresentationFormat>
  <Paragraphs>104</Paragraphs>
  <Slides>32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Office Theme</vt:lpstr>
      <vt:lpstr>Materi ke 4 Predatory Pricing  dan  Resale Price Maintenance</vt:lpstr>
      <vt:lpstr>PASAL 7-8 UU NO.5 TAHUN 1999</vt:lpstr>
      <vt:lpstr>Pasal 7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Pasal 8</vt:lpstr>
      <vt:lpstr>Slide 19</vt:lpstr>
      <vt:lpstr>Penjabaran Unsur Pasal 8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Materi ke 5 Predatory Pricing  dan  Resale Price Maintenance</dc:title>
  <dc:creator>Zaini</dc:creator>
  <cp:lastModifiedBy>ZAINI</cp:lastModifiedBy>
  <cp:revision>12</cp:revision>
  <dcterms:created xsi:type="dcterms:W3CDTF">2014-04-01T11:05:51Z</dcterms:created>
  <dcterms:modified xsi:type="dcterms:W3CDTF">2018-09-27T12:05:28Z</dcterms:modified>
</cp:coreProperties>
</file>