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9BAC2-F7F7-456C-9208-3A3832BD1F50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0A610-26D5-4765-B671-B2CDA5A655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Kedelapan</a:t>
            </a:r>
            <a:endParaRPr lang="en-US" b="1" dirty="0"/>
          </a:p>
          <a:p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Vertikal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 (upstream level),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meluasnya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sv-SE" dirty="0" smtClean="0"/>
              <a:t>kolusi diantara perusahaan manufaktur karena pemotongan harga terlalu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dideteksi</a:t>
            </a:r>
            <a:r>
              <a:rPr lang="en-US" dirty="0" smtClean="0"/>
              <a:t> (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resale price maintenance);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15400" cy="66294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hilir</a:t>
            </a:r>
            <a:r>
              <a:rPr lang="en-US" dirty="0" smtClean="0"/>
              <a:t> (downstream integration)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retailer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</a:t>
            </a:r>
            <a:r>
              <a:rPr lang="en-US" dirty="0" err="1" smtClean="0"/>
              <a:t>mempraktekan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mengkhawatirkan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retail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yang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boutique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boutique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boutique </a:t>
            </a:r>
            <a:r>
              <a:rPr lang="en-US" dirty="0" err="1" smtClean="0"/>
              <a:t>melakukan</a:t>
            </a:r>
            <a:r>
              <a:rPr lang="en-US" dirty="0" smtClean="0"/>
              <a:t> mark-up yang </a:t>
            </a:r>
            <a:r>
              <a:rPr lang="en-US" dirty="0" err="1" smtClean="0"/>
              <a:t>setinggi-tingginya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gerainya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sebanyak-banyaknya</a:t>
            </a:r>
            <a:r>
              <a:rPr lang="en-US" dirty="0" smtClean="0"/>
              <a:t>.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boutique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boutique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menikmati</a:t>
            </a:r>
            <a:r>
              <a:rPr lang="en-US" dirty="0" smtClean="0"/>
              <a:t>  </a:t>
            </a:r>
            <a:r>
              <a:rPr lang="sv-SE" dirty="0" smtClean="0"/>
              <a:t>juga keuntungan sebagai pemilik boutique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609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4)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(entry barriers)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nn-NO" dirty="0" smtClean="0"/>
              <a:t>meluasnya praktek integrasi vertikal, kemudian membuat perusahaan </a:t>
            </a:r>
            <a:r>
              <a:rPr lang="en-US" dirty="0" err="1" smtClean="0"/>
              <a:t>manufaktur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fi-FI" dirty="0" smtClean="0"/>
              <a:t>perusahaan pemasok sendiri yang menjamin pasokannya karena perusahaan </a:t>
            </a:r>
            <a:r>
              <a:rPr lang="en-US" dirty="0" err="1" smtClean="0"/>
              <a:t>pemasok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yang lain,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memasarkan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terpaksa</a:t>
            </a:r>
            <a:r>
              <a:rPr lang="en-US" dirty="0" smtClean="0"/>
              <a:t> </a:t>
            </a:r>
            <a:r>
              <a:rPr lang="fi-FI" dirty="0" smtClean="0"/>
              <a:t>harus memiliki perusahaan ritel tersendiri karena perusahaan ritel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yang lain.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248400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Oleh karena terdapat dampak negatif yang mungkin muncul dari suatu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memasukan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Dirumuskannya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14 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secara</a:t>
            </a:r>
            <a:r>
              <a:rPr lang="en-US" dirty="0" smtClean="0"/>
              <a:t> rule of reason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dijelaskan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dampak-dampak</a:t>
            </a:r>
            <a:r>
              <a:rPr lang="en-US" dirty="0" smtClean="0"/>
              <a:t> yang pro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diputus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KPPU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endParaRPr lang="en-US" dirty="0" smtClean="0"/>
          </a:p>
          <a:p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kasus</a:t>
            </a:r>
            <a:r>
              <a:rPr lang="es-ES" dirty="0" smtClean="0"/>
              <a:t> </a:t>
            </a:r>
            <a:r>
              <a:rPr lang="es-ES" dirty="0" err="1" smtClean="0"/>
              <a:t>Abacus</a:t>
            </a:r>
            <a:r>
              <a:rPr lang="es-ES" dirty="0" smtClean="0"/>
              <a:t> </a:t>
            </a:r>
            <a:r>
              <a:rPr lang="es-ES" dirty="0" err="1" smtClean="0"/>
              <a:t>yaitu</a:t>
            </a:r>
            <a:r>
              <a:rPr lang="es-ES" dirty="0" smtClean="0"/>
              <a:t> </a:t>
            </a:r>
            <a:r>
              <a:rPr lang="es-ES" dirty="0" err="1" smtClean="0"/>
              <a:t>Putusan</a:t>
            </a:r>
            <a:r>
              <a:rPr lang="es-ES" dirty="0" smtClean="0"/>
              <a:t> No. 01/KPPU-L/2003. </a:t>
            </a:r>
            <a:r>
              <a:rPr lang="es-ES" dirty="0" err="1" smtClean="0"/>
              <a:t>Terlapor</a:t>
            </a:r>
            <a:r>
              <a:rPr lang="es-ES" dirty="0" smtClean="0"/>
              <a:t> </a:t>
            </a: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 smtClean="0"/>
              <a:t>kasus</a:t>
            </a:r>
            <a:endParaRPr lang="es-ES" dirty="0" smtClean="0"/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PT. (</a:t>
            </a:r>
            <a:r>
              <a:rPr lang="en-US" dirty="0" err="1" smtClean="0"/>
              <a:t>Persero</a:t>
            </a:r>
            <a:r>
              <a:rPr lang="en-US" dirty="0" smtClean="0"/>
              <a:t>) Perusahaan </a:t>
            </a:r>
            <a:r>
              <a:rPr lang="en-US" dirty="0" err="1" smtClean="0"/>
              <a:t>Penerbangan</a:t>
            </a:r>
            <a:r>
              <a:rPr lang="en-US" dirty="0" smtClean="0"/>
              <a:t> Garuda Indonesia (</a:t>
            </a:r>
            <a:r>
              <a:rPr lang="en-US" dirty="0" err="1" smtClean="0"/>
              <a:t>disingkat</a:t>
            </a:r>
            <a:endParaRPr lang="en-US" dirty="0" smtClean="0"/>
          </a:p>
          <a:p>
            <a:r>
              <a:rPr lang="en-US" dirty="0" smtClean="0"/>
              <a:t>“Garuda Indonesia”).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2484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komersial</a:t>
            </a:r>
            <a:r>
              <a:rPr lang="en-US" dirty="0" smtClean="0"/>
              <a:t> </a:t>
            </a:r>
            <a:r>
              <a:rPr lang="en-US" dirty="0" err="1" smtClean="0"/>
              <a:t>berjadwal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penumpang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penerbangannya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ARGA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pengangkutan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sv-SE" dirty="0" smtClean="0"/>
              <a:t>Terlapor bekerjasama dengan penyedia CRS dalam bentuk perjanjian distribusi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booking </a:t>
            </a:r>
            <a:r>
              <a:rPr lang="en-US" dirty="0" err="1" smtClean="0"/>
              <a:t>tiket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online.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1997,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yang </a:t>
            </a:r>
            <a:r>
              <a:rPr lang="en-US" dirty="0" err="1" smtClean="0"/>
              <a:t>memaksanya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pemotongan</a:t>
            </a:r>
            <a:r>
              <a:rPr lang="en-US" dirty="0" smtClean="0"/>
              <a:t> </a:t>
            </a:r>
            <a:r>
              <a:rPr lang="en-US" dirty="0" err="1" smtClean="0"/>
              <a:t>biaya-biaya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sv-SE" dirty="0" smtClean="0"/>
              <a:t>Salah satu upaya yang dilakukan adalah menarik dumb terminal Terlapor di </a:t>
            </a:r>
            <a:r>
              <a:rPr lang="en-US" dirty="0" err="1" smtClean="0"/>
              <a:t>setiap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menyertakan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ARGA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terminal Abacus.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28 </a:t>
            </a:r>
            <a:r>
              <a:rPr lang="en-US" dirty="0" err="1" smtClean="0"/>
              <a:t>Agustus</a:t>
            </a:r>
            <a:r>
              <a:rPr lang="en-US" dirty="0" smtClean="0"/>
              <a:t> 2000,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I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pendistribusian</a:t>
            </a:r>
            <a:r>
              <a:rPr lang="en-US" dirty="0" smtClean="0"/>
              <a:t> </a:t>
            </a:r>
            <a:r>
              <a:rPr lang="en-US" dirty="0" err="1" smtClean="0"/>
              <a:t>tiket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Indonesia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dual access </a:t>
            </a:r>
            <a:r>
              <a:rPr lang="en-US" dirty="0" err="1" smtClean="0"/>
              <a:t>melalui</a:t>
            </a:r>
            <a:r>
              <a:rPr lang="en-US" dirty="0" smtClean="0"/>
              <a:t> terminal Abacus.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Kebijakan</a:t>
            </a:r>
            <a:r>
              <a:rPr lang="en-US" dirty="0" smtClean="0"/>
              <a:t> dual access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. </a:t>
            </a:r>
            <a:r>
              <a:rPr lang="sv-SE" dirty="0" smtClean="0"/>
              <a:t>Hal ini telah diakui oleh Terlapor dan dikuatkan oleh dokumen yang diserahkan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I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.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Abacus </a:t>
            </a:r>
            <a:r>
              <a:rPr lang="it-IT" dirty="0" smtClean="0"/>
              <a:t>lebih murah. Dual access hanya diberikan kepada Saksi I sebagai penyedia sistem </a:t>
            </a:r>
            <a:r>
              <a:rPr lang="es-ES" dirty="0" err="1" smtClean="0"/>
              <a:t>Abacus</a:t>
            </a:r>
            <a:r>
              <a:rPr lang="es-ES" dirty="0" smtClean="0"/>
              <a:t> </a:t>
            </a:r>
            <a:r>
              <a:rPr lang="es-ES" dirty="0" err="1" smtClean="0"/>
              <a:t>bertujuan</a:t>
            </a:r>
            <a:r>
              <a:rPr lang="es-ES" dirty="0" smtClean="0"/>
              <a:t> </a:t>
            </a:r>
            <a:r>
              <a:rPr lang="es-ES" dirty="0" err="1" smtClean="0"/>
              <a:t>agar</a:t>
            </a:r>
            <a:r>
              <a:rPr lang="es-ES" dirty="0" smtClean="0"/>
              <a:t>. </a:t>
            </a:r>
            <a:r>
              <a:rPr lang="es-ES" dirty="0" err="1" smtClean="0"/>
              <a:t>Terlapor</a:t>
            </a:r>
            <a:r>
              <a:rPr lang="es-ES" dirty="0" smtClean="0"/>
              <a:t> </a:t>
            </a:r>
            <a:r>
              <a:rPr lang="es-ES" dirty="0" err="1" smtClean="0"/>
              <a:t>dapat</a:t>
            </a:r>
            <a:r>
              <a:rPr lang="es-ES" dirty="0" smtClean="0"/>
              <a:t> </a:t>
            </a:r>
            <a:r>
              <a:rPr lang="es-ES" dirty="0" err="1" smtClean="0"/>
              <a:t>mengontrol</a:t>
            </a:r>
            <a:r>
              <a:rPr lang="es-ES" dirty="0" smtClean="0"/>
              <a:t> </a:t>
            </a:r>
            <a:r>
              <a:rPr lang="es-ES" dirty="0" err="1" smtClean="0"/>
              <a:t>biro</a:t>
            </a:r>
            <a:r>
              <a:rPr lang="es-ES" dirty="0" smtClean="0"/>
              <a:t> </a:t>
            </a:r>
            <a:r>
              <a:rPr lang="es-ES" dirty="0" err="1" smtClean="0"/>
              <a:t>perjalanan</a:t>
            </a:r>
            <a:r>
              <a:rPr lang="es-ES" dirty="0" smtClean="0"/>
              <a:t> </a:t>
            </a:r>
            <a:r>
              <a:rPr lang="es-ES" dirty="0" err="1" smtClean="0"/>
              <a:t>wisata</a:t>
            </a:r>
            <a:r>
              <a:rPr lang="es-ES" dirty="0" smtClean="0"/>
              <a:t> di </a:t>
            </a:r>
            <a:r>
              <a:rPr lang="en-US" dirty="0" smtClean="0"/>
              <a:t>Indonesia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booking </a:t>
            </a:r>
            <a:r>
              <a:rPr lang="en-US" dirty="0" err="1" smtClean="0"/>
              <a:t>tiket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Abacus </a:t>
            </a:r>
            <a:r>
              <a:rPr lang="en-US" dirty="0" err="1" smtClean="0"/>
              <a:t>untuk</a:t>
            </a:r>
            <a:r>
              <a:rPr lang="en-US" dirty="0" smtClean="0"/>
              <a:t> me-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reservasi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booking </a:t>
            </a:r>
            <a:r>
              <a:rPr lang="en-US" dirty="0" err="1" smtClean="0"/>
              <a:t>penerbangan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Abacus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pasasi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.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yang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sv-SE" dirty="0" smtClean="0"/>
              <a:t>penerbangan domestik dan kemudahan untuk menjadi agen maskapai lain,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pasasi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ARGA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disertakan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terminal Abacus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lain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memasarkan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Abacus yang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ARGA.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dual access,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ditunjuk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pasasi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Abacus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terminal ID biro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/</a:t>
            </a:r>
            <a:r>
              <a:rPr lang="en-US" dirty="0" err="1" smtClean="0"/>
              <a:t>dibuka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ARGA ( </a:t>
            </a:r>
            <a:r>
              <a:rPr lang="en-US" dirty="0" err="1" smtClean="0"/>
              <a:t>persyaratan</a:t>
            </a:r>
            <a:r>
              <a:rPr lang="en-US" dirty="0" smtClean="0"/>
              <a:t> Abacus connection ).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KPPU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PT Garuda Indonesia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14 </a:t>
            </a:r>
            <a:r>
              <a:rPr lang="fi-FI" dirty="0" smtClean="0"/>
              <a:t>UU NO. 5 tahun 1999 karena telah melakukan penguasaan serangkaian proses 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hilir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yang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sendi-sendi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sv-SE" dirty="0" smtClean="0"/>
              <a:t>usaha Terlapor adalah melaksanakan penerbangan komersial berjadwal untuk </a:t>
            </a:r>
            <a:r>
              <a:rPr lang="en-US" dirty="0" err="1" smtClean="0"/>
              <a:t>penumpang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mengoperasikan</a:t>
            </a:r>
            <a:r>
              <a:rPr lang="en-US" dirty="0" smtClean="0"/>
              <a:t> </a:t>
            </a:r>
            <a:r>
              <a:rPr lang="en-US" dirty="0" err="1" smtClean="0"/>
              <a:t>pesawat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pengangkutan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berlanjut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berlanjut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tiket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Pasal</a:t>
            </a:r>
            <a:r>
              <a:rPr lang="en-US" b="1" dirty="0" smtClean="0"/>
              <a:t> 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029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324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hubungan-hubungan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kompetitornya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. </a:t>
            </a:r>
            <a:r>
              <a:rPr lang="en-US" dirty="0" err="1" smtClean="0"/>
              <a:t>Hubungan-hubungan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dimilikinya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perolehan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efesiensi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fi-FI" dirty="0" smtClean="0"/>
              <a:t>perusahaan akan melakukan penggabungan ataupun kerjasama dengan pelaku-pelaku </a:t>
            </a:r>
            <a:r>
              <a:rPr lang="en-US" dirty="0" err="1" smtClean="0"/>
              <a:t>usaha</a:t>
            </a:r>
            <a:r>
              <a:rPr lang="en-US" dirty="0" smtClean="0"/>
              <a:t> lain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level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fi-FI" dirty="0" smtClean="0"/>
              <a:t>terjadi ketika satu perusahaan melakukan kerjasama dengan perusahaan lain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level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seolah-olah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534400" cy="6858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(revenue), </a:t>
            </a:r>
            <a:r>
              <a:rPr lang="en-US" dirty="0" err="1" smtClean="0"/>
              <a:t>biasanya</a:t>
            </a:r>
            <a:r>
              <a:rPr lang="en-US" dirty="0" smtClean="0"/>
              <a:t> yang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berproduksi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, </a:t>
            </a:r>
            <a:r>
              <a:rPr lang="en-US" dirty="0" err="1" smtClean="0"/>
              <a:t>rasanya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fi-FI" dirty="0" smtClean="0"/>
              <a:t>perusahaannya. Terjadi peningkatan dalam skala perusahaan akan memberikan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fi-FI" dirty="0" smtClean="0"/>
              <a:t>meningkatkan skala perusahaannya. Salah satu jalan yang dilakukan pelaku usaha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/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lain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level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5943600"/>
          </a:xfrm>
        </p:spPr>
        <p:txBody>
          <a:bodyPr>
            <a:normAutofit/>
          </a:bodyPr>
          <a:lstStyle/>
          <a:p>
            <a:r>
              <a:rPr lang="sv-SE" dirty="0" smtClean="0"/>
              <a:t>Namun perkembangannya ternyata penggabungan perusahaan tidak selalu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tergambar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ongkos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ongkos-ongkos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  <a:r>
              <a:rPr lang="en-US" dirty="0" err="1" smtClean="0"/>
              <a:t>iklan</a:t>
            </a:r>
            <a:r>
              <a:rPr lang="en-US" dirty="0" smtClean="0"/>
              <a:t>,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172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sendirinya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(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),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. Dan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sv-SE" dirty="0" smtClean="0"/>
              <a:t>integrasi dapat menjadi manajemen tunggal. Dimana dengan pengelolaan di bawah manajemen tunggal, maka pengembangan pemasaran mungkin dapat dilakukan lebih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sv-SE" dirty="0" smtClean="0"/>
              <a:t>usaha tersebut dapat meningkatkan efisiensinya, yang kemudian pada akhirnya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menutupi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fi-FI" dirty="0" smtClean="0"/>
              <a:t>sudah pasti setiap pelaku usaha memiliki kelemahan-kelemahan tersendiri, misalkan satu perusahaan memiliki kelemahan dalam pengelolaan sumber daya manusia,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unggul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berproduksi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kelemahan-kelemahan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ditutupi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dihilangkan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6629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dipungkiri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efek-efek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1)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 (upstream)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kompetisi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ditingkat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 (upstream level), </a:t>
            </a:r>
            <a:r>
              <a:rPr lang="en-US" dirty="0" err="1" smtClean="0"/>
              <a:t>contohnya</a:t>
            </a:r>
            <a:r>
              <a:rPr lang="en-US" dirty="0" smtClean="0"/>
              <a:t>: </a:t>
            </a:r>
            <a:r>
              <a:rPr lang="en-US" dirty="0" err="1" smtClean="0"/>
              <a:t>seandainya</a:t>
            </a:r>
            <a:r>
              <a:rPr lang="en-US" dirty="0" smtClean="0"/>
              <a:t> </a:t>
            </a:r>
            <a:r>
              <a:rPr lang="fi-FI" dirty="0" smtClean="0"/>
              <a:t>pelaku usaha/perusahaan perakitan kendaraan dihadapkan pada suatu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(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(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fi-FI" dirty="0" smtClean="0"/>
              <a:t>beberapa perusahaan besar saja), dalam keadaan seperti ini perusahaan perakitan kendaraan akan lebih menguntungkan jika me-lakukan integrasi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fi-FI" dirty="0" smtClean="0"/>
              <a:t>perakitan kendaraan memiliki perusahaan pembuat besi baja sendiri, </a:t>
            </a:r>
            <a:r>
              <a:rPr lang="en-US" dirty="0" smtClean="0"/>
              <a:t>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perakitan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korban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(yang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kewajaran</a:t>
            </a:r>
            <a:r>
              <a:rPr lang="en-US" dirty="0" smtClean="0"/>
              <a:t>)</a:t>
            </a:r>
            <a:r>
              <a:rPr lang="fi-FI" dirty="0" smtClean="0"/>
              <a:t> dari perusahaan pembuat besi baja, tetapi kemungkinan nantinya perusahaan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perakitan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perakitan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lain.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Akibatnya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perakitan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berkurangnya</a:t>
            </a:r>
            <a:r>
              <a:rPr lang="en-US" dirty="0" smtClean="0"/>
              <a:t> </a:t>
            </a:r>
            <a:r>
              <a:rPr lang="fi-FI" dirty="0" smtClean="0"/>
              <a:t>pemasok besi baja bagi perusahaan-perusahaan perakitan kendaraan. Dan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insentif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perakitan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,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berkuranglah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nn-NO" dirty="0" smtClean="0"/>
              <a:t>pembuat besi baja yang memasok untuk industri perakitan kendaraan;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1812</Words>
  <Application>Microsoft Office PowerPoint</Application>
  <PresentationFormat>On-screen Show (4:3)</PresentationFormat>
  <Paragraphs>27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Pasal 14</vt:lpstr>
      <vt:lpstr>Pasal 14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14</dc:title>
  <dc:creator>Zaini</dc:creator>
  <cp:lastModifiedBy>Zaini</cp:lastModifiedBy>
  <cp:revision>1</cp:revision>
  <dcterms:created xsi:type="dcterms:W3CDTF">2014-04-20T01:09:34Z</dcterms:created>
  <dcterms:modified xsi:type="dcterms:W3CDTF">2014-04-20T01:10:27Z</dcterms:modified>
</cp:coreProperties>
</file>