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81" r:id="rId26"/>
    <p:sldId id="283" r:id="rId27"/>
    <p:sldId id="284" r:id="rId28"/>
    <p:sldId id="282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A3711-55A4-42ED-9866-62ACB5A62A04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FB53-D7FD-494E-A80F-E4DCD5B3F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A3711-55A4-42ED-9866-62ACB5A62A04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FB53-D7FD-494E-A80F-E4DCD5B3F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A3711-55A4-42ED-9866-62ACB5A62A04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FB53-D7FD-494E-A80F-E4DCD5B3F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A3711-55A4-42ED-9866-62ACB5A62A04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FB53-D7FD-494E-A80F-E4DCD5B3F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A3711-55A4-42ED-9866-62ACB5A62A04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FB53-D7FD-494E-A80F-E4DCD5B3F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A3711-55A4-42ED-9866-62ACB5A62A04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FB53-D7FD-494E-A80F-E4DCD5B3F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A3711-55A4-42ED-9866-62ACB5A62A04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FB53-D7FD-494E-A80F-E4DCD5B3F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A3711-55A4-42ED-9866-62ACB5A62A04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FB53-D7FD-494E-A80F-E4DCD5B3F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A3711-55A4-42ED-9866-62ACB5A62A04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FB53-D7FD-494E-A80F-E4DCD5B3F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A3711-55A4-42ED-9866-62ACB5A62A04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FB53-D7FD-494E-A80F-E4DCD5B3F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A3711-55A4-42ED-9866-62ACB5A62A04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FB53-D7FD-494E-A80F-E4DCD5B3F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A3711-55A4-42ED-9866-62ACB5A62A04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DFB53-D7FD-494E-A80F-E4DCD5B3F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Pasal</a:t>
            </a:r>
            <a:r>
              <a:rPr lang="en-US" dirty="0" smtClean="0"/>
              <a:t> 15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/>
              <a:t>Bagian</a:t>
            </a:r>
            <a:r>
              <a:rPr lang="en-US" b="1" dirty="0" smtClean="0"/>
              <a:t> </a:t>
            </a:r>
            <a:r>
              <a:rPr lang="en-US" b="1" dirty="0" err="1" smtClean="0"/>
              <a:t>Kesembilan</a:t>
            </a:r>
            <a:endParaRPr lang="en-US" b="1" dirty="0" smtClean="0"/>
          </a:p>
          <a:p>
            <a:r>
              <a:rPr lang="en-US" b="1" dirty="0" err="1" smtClean="0"/>
              <a:t>Perjanjian</a:t>
            </a:r>
            <a:r>
              <a:rPr lang="en-US" b="1" dirty="0" smtClean="0"/>
              <a:t> </a:t>
            </a:r>
            <a:r>
              <a:rPr lang="en-US" b="1" dirty="0" err="1" smtClean="0"/>
              <a:t>Tertutup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096000"/>
          </a:xfrm>
        </p:spPr>
        <p:txBody>
          <a:bodyPr>
            <a:normAutofit fontScale="92500" lnSpcReduction="20000"/>
          </a:bodyPr>
          <a:lstStyle/>
          <a:p>
            <a:r>
              <a:rPr lang="es-ES" dirty="0" err="1"/>
              <a:t>Pasal</a:t>
            </a:r>
            <a:r>
              <a:rPr lang="es-ES" dirty="0"/>
              <a:t> 15 </a:t>
            </a:r>
            <a:r>
              <a:rPr lang="es-ES" dirty="0" err="1"/>
              <a:t>ayat</a:t>
            </a:r>
            <a:r>
              <a:rPr lang="es-ES" dirty="0"/>
              <a:t> (1) UU No. 5 </a:t>
            </a:r>
            <a:r>
              <a:rPr lang="es-ES" dirty="0" err="1"/>
              <a:t>Tahun</a:t>
            </a:r>
            <a:r>
              <a:rPr lang="es-ES" dirty="0"/>
              <a:t> 1999 </a:t>
            </a:r>
            <a:r>
              <a:rPr lang="es-ES" dirty="0" err="1"/>
              <a:t>dirumuskan</a:t>
            </a:r>
            <a:r>
              <a:rPr lang="es-ES" dirty="0"/>
              <a:t> secara per se </a:t>
            </a:r>
            <a:r>
              <a:rPr lang="es-ES" dirty="0" err="1"/>
              <a:t>illegal</a:t>
            </a:r>
            <a:r>
              <a:rPr lang="es-E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lain </a:t>
            </a:r>
            <a:r>
              <a:rPr lang="en-US" dirty="0" smtClean="0"/>
              <a:t>yang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/>
              <a:t>memasok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memasok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 smtClean="0"/>
              <a:t>menunggu</a:t>
            </a:r>
            <a:r>
              <a:rPr lang="en-US" dirty="0" smtClean="0"/>
              <a:t> </a:t>
            </a:r>
            <a:r>
              <a:rPr lang="sv-SE" dirty="0" smtClean="0"/>
              <a:t>munculnya </a:t>
            </a:r>
            <a:r>
              <a:rPr lang="sv-SE" dirty="0"/>
              <a:t>akibat dari perbuatan tersebut, pelaku usaha yang membuat </a:t>
            </a:r>
            <a:r>
              <a:rPr lang="sv-SE" dirty="0" smtClean="0"/>
              <a:t>perjanjian tersebut </a:t>
            </a:r>
            <a:r>
              <a:rPr lang="sv-SE" dirty="0"/>
              <a:t>sudah langsung dapat dikenakan pasal ini. </a:t>
            </a:r>
            <a:endParaRPr lang="sv-SE" dirty="0" smtClean="0"/>
          </a:p>
          <a:p>
            <a:r>
              <a:rPr lang="sv-SE" dirty="0" smtClean="0"/>
              <a:t>Karena </a:t>
            </a:r>
            <a:r>
              <a:rPr lang="sv-SE" dirty="0"/>
              <a:t>perjanjian </a:t>
            </a:r>
            <a:r>
              <a:rPr lang="sv-SE" dirty="0" smtClean="0"/>
              <a:t>tertutup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yang </a:t>
            </a:r>
            <a:r>
              <a:rPr lang="en-US" dirty="0" err="1"/>
              <a:t>positip</a:t>
            </a:r>
            <a:r>
              <a:rPr lang="en-US" dirty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sebaiknya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tertutup</a:t>
            </a:r>
            <a:r>
              <a:rPr lang="en-US" dirty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/>
              <a:t>rule of reason.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Salah satu Putusan KPPU mengenai masalah ini adalah Putusan No. </a:t>
            </a:r>
            <a:r>
              <a:rPr lang="fi-FI" dirty="0" smtClean="0"/>
              <a:t>11/ </a:t>
            </a:r>
            <a:r>
              <a:rPr lang="en-US" dirty="0" smtClean="0"/>
              <a:t>KPPU-I/2005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Semen Gresik. Para </a:t>
            </a:r>
            <a:r>
              <a:rPr lang="en-US" dirty="0" err="1"/>
              <a:t>Terlapor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s-ES" dirty="0" err="1" smtClean="0"/>
              <a:t>terbukti</a:t>
            </a:r>
            <a:r>
              <a:rPr lang="es-ES" dirty="0" smtClean="0"/>
              <a:t> </a:t>
            </a:r>
            <a:r>
              <a:rPr lang="es-ES" dirty="0" err="1"/>
              <a:t>melanggar</a:t>
            </a:r>
            <a:r>
              <a:rPr lang="es-ES" dirty="0"/>
              <a:t> </a:t>
            </a:r>
            <a:r>
              <a:rPr lang="es-ES" dirty="0" err="1"/>
              <a:t>Pasal</a:t>
            </a:r>
            <a:r>
              <a:rPr lang="es-ES" dirty="0"/>
              <a:t> 8, </a:t>
            </a:r>
            <a:r>
              <a:rPr lang="es-ES" dirty="0" err="1"/>
              <a:t>Pasal</a:t>
            </a:r>
            <a:r>
              <a:rPr lang="es-ES" dirty="0"/>
              <a:t> 11 dan </a:t>
            </a:r>
            <a:r>
              <a:rPr lang="es-ES" dirty="0" err="1"/>
              <a:t>Pasal</a:t>
            </a:r>
            <a:r>
              <a:rPr lang="es-ES" dirty="0"/>
              <a:t> 15 </a:t>
            </a:r>
            <a:r>
              <a:rPr lang="es-ES" dirty="0" err="1"/>
              <a:t>ayat</a:t>
            </a:r>
            <a:r>
              <a:rPr lang="es-ES" dirty="0"/>
              <a:t> 1 UU No. 5 </a:t>
            </a:r>
            <a:r>
              <a:rPr lang="es-ES" dirty="0" err="1"/>
              <a:t>Tahun</a:t>
            </a:r>
            <a:r>
              <a:rPr lang="es-ES" dirty="0"/>
              <a:t> 1999.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1722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15 </a:t>
            </a:r>
            <a:r>
              <a:rPr lang="en-US" dirty="0" err="1"/>
              <a:t>ayat</a:t>
            </a:r>
            <a:r>
              <a:rPr lang="en-US" dirty="0"/>
              <a:t> 1.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/>
              <a:t>Terlapor</a:t>
            </a:r>
            <a:r>
              <a:rPr lang="en-US" dirty="0"/>
              <a:t> I, </a:t>
            </a:r>
            <a:r>
              <a:rPr lang="en-US" dirty="0" err="1"/>
              <a:t>Terlapor</a:t>
            </a:r>
            <a:r>
              <a:rPr lang="en-US" dirty="0"/>
              <a:t> II, </a:t>
            </a:r>
            <a:r>
              <a:rPr lang="en-US" dirty="0" err="1"/>
              <a:t>Terlapor</a:t>
            </a:r>
            <a:r>
              <a:rPr lang="en-US" dirty="0"/>
              <a:t> III, </a:t>
            </a:r>
            <a:r>
              <a:rPr lang="en-US" dirty="0" err="1"/>
              <a:t>Terlapor</a:t>
            </a:r>
            <a:r>
              <a:rPr lang="en-US" dirty="0"/>
              <a:t> IV, </a:t>
            </a:r>
            <a:r>
              <a:rPr lang="en-US" dirty="0" err="1"/>
              <a:t>Terlapor</a:t>
            </a:r>
            <a:r>
              <a:rPr lang="en-US" dirty="0"/>
              <a:t> V, </a:t>
            </a:r>
            <a:r>
              <a:rPr lang="en-US" dirty="0" err="1"/>
              <a:t>Terlapor</a:t>
            </a:r>
            <a:r>
              <a:rPr lang="en-US" dirty="0"/>
              <a:t> VI, </a:t>
            </a:r>
            <a:r>
              <a:rPr lang="en-US" dirty="0" err="1" smtClean="0"/>
              <a:t>Terlapor</a:t>
            </a:r>
            <a:r>
              <a:rPr lang="en-US" dirty="0" smtClean="0"/>
              <a:t> VII</a:t>
            </a:r>
            <a:r>
              <a:rPr lang="en-US" dirty="0"/>
              <a:t>, </a:t>
            </a:r>
            <a:r>
              <a:rPr lang="en-US" dirty="0" err="1"/>
              <a:t>Terlapor</a:t>
            </a:r>
            <a:r>
              <a:rPr lang="en-US" dirty="0"/>
              <a:t> VIII, </a:t>
            </a:r>
            <a:r>
              <a:rPr lang="en-US" dirty="0" err="1"/>
              <a:t>Terlapor</a:t>
            </a:r>
            <a:r>
              <a:rPr lang="en-US" dirty="0"/>
              <a:t> IX,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Terlapor</a:t>
            </a:r>
            <a:r>
              <a:rPr lang="en-US" dirty="0"/>
              <a:t> X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Konsorsium</a:t>
            </a:r>
            <a:r>
              <a:rPr lang="en-US" dirty="0"/>
              <a:t> Distributor</a:t>
            </a:r>
          </a:p>
          <a:p>
            <a:r>
              <a:rPr lang="nn-NO" dirty="0"/>
              <a:t>Semen Gresik Area 4. Konsorsium ini diduga melakukan pelanggaran atas UU No. 5</a:t>
            </a:r>
          </a:p>
          <a:p>
            <a:r>
              <a:rPr lang="en-US" dirty="0" err="1"/>
              <a:t>tahun</a:t>
            </a:r>
            <a:r>
              <a:rPr lang="en-US" dirty="0"/>
              <a:t> 1999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mewajibkan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Langganan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(LT) </a:t>
            </a:r>
            <a:r>
              <a:rPr lang="en-US" dirty="0" err="1"/>
              <a:t>di</a:t>
            </a:r>
            <a:r>
              <a:rPr lang="en-US" dirty="0"/>
              <a:t> Area 4 </a:t>
            </a:r>
            <a:r>
              <a:rPr lang="en-US" dirty="0" err="1"/>
              <a:t>untuk</a:t>
            </a:r>
            <a:endParaRPr lang="en-US" dirty="0"/>
          </a:p>
          <a:p>
            <a:r>
              <a:rPr lang="en-US" dirty="0" err="1"/>
              <a:t>menjual</a:t>
            </a:r>
            <a:r>
              <a:rPr lang="en-US" dirty="0"/>
              <a:t> Semen Gresik.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15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Undang-undang</a:t>
            </a:r>
            <a:endParaRPr lang="en-US" dirty="0"/>
          </a:p>
          <a:p>
            <a:r>
              <a:rPr lang="en-US" dirty="0" err="1"/>
              <a:t>Nomor</a:t>
            </a:r>
            <a:r>
              <a:rPr lang="en-US" dirty="0"/>
              <a:t> 5 </a:t>
            </a:r>
            <a:r>
              <a:rPr lang="en-US" dirty="0" err="1"/>
              <a:t>Tahun</a:t>
            </a:r>
            <a:r>
              <a:rPr lang="en-US" dirty="0"/>
              <a:t> 1999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Konsorsium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himbauan</a:t>
            </a:r>
            <a:endParaRPr lang="en-US" dirty="0"/>
          </a:p>
          <a:p>
            <a:r>
              <a:rPr lang="en-US" dirty="0" err="1"/>
              <a:t>kepada</a:t>
            </a:r>
            <a:r>
              <a:rPr lang="en-US" dirty="0"/>
              <a:t> LT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bersedia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menjual</a:t>
            </a:r>
            <a:r>
              <a:rPr lang="en-US" dirty="0"/>
              <a:t> Semen Gresik </a:t>
            </a:r>
            <a:r>
              <a:rPr lang="en-US" dirty="0" err="1"/>
              <a:t>saja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534400" cy="60960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Konsorsium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 smtClean="0"/>
              <a:t>larangan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/>
              <a:t>LT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 semen </a:t>
            </a:r>
            <a:r>
              <a:rPr lang="en-US" dirty="0" err="1"/>
              <a:t>selain</a:t>
            </a:r>
            <a:r>
              <a:rPr lang="en-US" dirty="0"/>
              <a:t> Semen Gresik,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LT </a:t>
            </a:r>
            <a:r>
              <a:rPr lang="en-US" dirty="0" err="1" smtClean="0"/>
              <a:t>di</a:t>
            </a:r>
            <a:r>
              <a:rPr lang="en-US" dirty="0" smtClean="0"/>
              <a:t> Area </a:t>
            </a:r>
            <a:r>
              <a:rPr lang="en-US" dirty="0"/>
              <a:t>4 </a:t>
            </a:r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/>
              <a:t>permohonan</a:t>
            </a:r>
            <a:r>
              <a:rPr lang="en-US" dirty="0"/>
              <a:t> </a:t>
            </a:r>
            <a:r>
              <a:rPr lang="en-US" dirty="0" err="1"/>
              <a:t>pengunduran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LT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Terlapor</a:t>
            </a:r>
            <a:r>
              <a:rPr lang="en-US" dirty="0"/>
              <a:t> </a:t>
            </a:r>
            <a:r>
              <a:rPr lang="en-US" dirty="0" smtClean="0"/>
              <a:t>XI </a:t>
            </a:r>
            <a:r>
              <a:rPr lang="sv-SE" dirty="0" smtClean="0"/>
              <a:t>karena </a:t>
            </a:r>
            <a:r>
              <a:rPr lang="sv-SE" dirty="0"/>
              <a:t>menjual semen merek lain selain Semen Gresik dan dianggap oleh </a:t>
            </a:r>
            <a:r>
              <a:rPr lang="sv-SE" dirty="0" smtClean="0"/>
              <a:t>oknumoknum Terlapor </a:t>
            </a:r>
            <a:r>
              <a:rPr lang="sv-SE" dirty="0"/>
              <a:t>XI kurang menguntungkan bagi Terlapor XI. Bahwa sebelum </a:t>
            </a:r>
            <a:r>
              <a:rPr lang="sv-SE" dirty="0" smtClean="0"/>
              <a:t>ada Konsorsium</a:t>
            </a:r>
            <a:r>
              <a:rPr lang="sv-SE" dirty="0"/>
              <a:t>, LT dapat membeli Semen Gresik kepada Distributor yang mana </a:t>
            </a:r>
            <a:r>
              <a:rPr lang="sv-SE" dirty="0" smtClean="0"/>
              <a:t>saja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negosiasi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Konsorsium</a:t>
            </a:r>
            <a:r>
              <a:rPr lang="en-US" dirty="0"/>
              <a:t>, LT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Distributor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534400" cy="60198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Terlapor</a:t>
            </a:r>
            <a:r>
              <a:rPr lang="en-US" dirty="0"/>
              <a:t> </a:t>
            </a:r>
            <a:r>
              <a:rPr lang="en-US" dirty="0" err="1"/>
              <a:t>mendalilkan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Konsorsium</a:t>
            </a:r>
            <a:r>
              <a:rPr lang="en-US" dirty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LT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toko</a:t>
            </a:r>
            <a:r>
              <a:rPr lang="en-US" dirty="0"/>
              <a:t> yang </a:t>
            </a:r>
            <a:r>
              <a:rPr lang="en-US" dirty="0" err="1"/>
              <a:t>sering</a:t>
            </a:r>
            <a:r>
              <a:rPr lang="en-US" dirty="0"/>
              <a:t> “</a:t>
            </a:r>
            <a:r>
              <a:rPr lang="en-US" dirty="0" err="1"/>
              <a:t>mengadu</a:t>
            </a:r>
            <a:r>
              <a:rPr lang="en-US" dirty="0"/>
              <a:t> </a:t>
            </a:r>
            <a:r>
              <a:rPr lang="en-US" dirty="0" err="1"/>
              <a:t>domba</a:t>
            </a:r>
            <a:r>
              <a:rPr lang="en-US" dirty="0"/>
              <a:t>” </a:t>
            </a:r>
            <a:r>
              <a:rPr lang="en-US" dirty="0" err="1"/>
              <a:t>Terlapor</a:t>
            </a:r>
            <a:r>
              <a:rPr lang="en-US" dirty="0"/>
              <a:t> </a:t>
            </a:r>
            <a:r>
              <a:rPr lang="en-US" dirty="0" smtClean="0"/>
              <a:t>I, </a:t>
            </a:r>
            <a:r>
              <a:rPr lang="es-ES" dirty="0" err="1" smtClean="0"/>
              <a:t>Terlapor</a:t>
            </a:r>
            <a:r>
              <a:rPr lang="es-ES" dirty="0" smtClean="0"/>
              <a:t> </a:t>
            </a:r>
            <a:r>
              <a:rPr lang="es-ES" dirty="0"/>
              <a:t>II, </a:t>
            </a:r>
            <a:r>
              <a:rPr lang="es-ES" dirty="0" err="1"/>
              <a:t>Terlapor</a:t>
            </a:r>
            <a:r>
              <a:rPr lang="es-ES" dirty="0"/>
              <a:t> III, </a:t>
            </a:r>
            <a:r>
              <a:rPr lang="es-ES" dirty="0" err="1"/>
              <a:t>Terlapor</a:t>
            </a:r>
            <a:r>
              <a:rPr lang="es-ES" dirty="0"/>
              <a:t> IV, </a:t>
            </a:r>
            <a:r>
              <a:rPr lang="es-ES" dirty="0" err="1"/>
              <a:t>Terlapor</a:t>
            </a:r>
            <a:r>
              <a:rPr lang="es-ES" dirty="0"/>
              <a:t> V, </a:t>
            </a:r>
            <a:r>
              <a:rPr lang="es-ES" dirty="0" err="1"/>
              <a:t>Terlapor</a:t>
            </a:r>
            <a:r>
              <a:rPr lang="es-ES" dirty="0"/>
              <a:t> VI, </a:t>
            </a:r>
            <a:r>
              <a:rPr lang="es-ES" dirty="0" err="1"/>
              <a:t>Terlapor</a:t>
            </a:r>
            <a:r>
              <a:rPr lang="es-ES" dirty="0"/>
              <a:t> VII, </a:t>
            </a:r>
            <a:r>
              <a:rPr lang="es-ES" dirty="0" err="1" smtClean="0"/>
              <a:t>Terlapor</a:t>
            </a:r>
            <a:r>
              <a:rPr lang="es-ES" dirty="0" smtClean="0"/>
              <a:t> </a:t>
            </a:r>
            <a:r>
              <a:rPr lang="en-US" dirty="0" smtClean="0"/>
              <a:t>VIII</a:t>
            </a:r>
            <a:r>
              <a:rPr lang="en-US" dirty="0"/>
              <a:t>, </a:t>
            </a:r>
            <a:r>
              <a:rPr lang="en-US" dirty="0" err="1"/>
              <a:t>Terlapor</a:t>
            </a:r>
            <a:r>
              <a:rPr lang="en-US" dirty="0"/>
              <a:t> IX,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Terlapor</a:t>
            </a:r>
            <a:r>
              <a:rPr lang="en-US" dirty="0"/>
              <a:t> X yang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perang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Distributor</a:t>
            </a:r>
            <a:r>
              <a:rPr lang="en-US" dirty="0"/>
              <a:t>.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Konsorsium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menghilangkan</a:t>
            </a:r>
            <a:r>
              <a:rPr lang="en-US" dirty="0" smtClean="0"/>
              <a:t> </a:t>
            </a:r>
            <a:r>
              <a:rPr lang="it-IT" dirty="0" smtClean="0"/>
              <a:t>perang </a:t>
            </a:r>
            <a:r>
              <a:rPr lang="it-IT" dirty="0"/>
              <a:t>harga di antara para Anggota Konsorsium.</a:t>
            </a:r>
          </a:p>
          <a:p>
            <a:r>
              <a:rPr lang="en-US" dirty="0" err="1"/>
              <a:t>Namun</a:t>
            </a:r>
            <a:r>
              <a:rPr lang="en-US" dirty="0"/>
              <a:t> KPPU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Terlapor</a:t>
            </a:r>
            <a:r>
              <a:rPr lang="en-US" dirty="0"/>
              <a:t> I, </a:t>
            </a:r>
            <a:r>
              <a:rPr lang="en-US" dirty="0" err="1"/>
              <a:t>Terlapor</a:t>
            </a:r>
            <a:r>
              <a:rPr lang="en-US" dirty="0"/>
              <a:t> II, </a:t>
            </a:r>
            <a:r>
              <a:rPr lang="en-US" dirty="0" err="1"/>
              <a:t>Terlapor</a:t>
            </a:r>
            <a:r>
              <a:rPr lang="en-US" dirty="0"/>
              <a:t> III, </a:t>
            </a:r>
            <a:r>
              <a:rPr lang="en-US" dirty="0" err="1" smtClean="0"/>
              <a:t>Terlapor</a:t>
            </a:r>
            <a:r>
              <a:rPr lang="en-US" dirty="0" smtClean="0"/>
              <a:t> IV</a:t>
            </a:r>
            <a:r>
              <a:rPr lang="en-US" dirty="0"/>
              <a:t>, </a:t>
            </a:r>
            <a:r>
              <a:rPr lang="en-US" dirty="0" err="1"/>
              <a:t>Terlapor</a:t>
            </a:r>
            <a:r>
              <a:rPr lang="en-US" dirty="0"/>
              <a:t> V, </a:t>
            </a:r>
            <a:r>
              <a:rPr lang="en-US" dirty="0" err="1"/>
              <a:t>Terlapor</a:t>
            </a:r>
            <a:r>
              <a:rPr lang="en-US" dirty="0"/>
              <a:t> VI, </a:t>
            </a:r>
            <a:r>
              <a:rPr lang="en-US" dirty="0" err="1"/>
              <a:t>Terlapor</a:t>
            </a:r>
            <a:r>
              <a:rPr lang="en-US" dirty="0"/>
              <a:t> VII, </a:t>
            </a:r>
            <a:r>
              <a:rPr lang="en-US" dirty="0" err="1"/>
              <a:t>Terlapor</a:t>
            </a:r>
            <a:r>
              <a:rPr lang="en-US" dirty="0"/>
              <a:t> VIII, </a:t>
            </a:r>
            <a:r>
              <a:rPr lang="en-US" dirty="0" err="1"/>
              <a:t>Terlapor</a:t>
            </a:r>
            <a:r>
              <a:rPr lang="en-US" dirty="0"/>
              <a:t> IX, </a:t>
            </a:r>
            <a:r>
              <a:rPr lang="en-US" dirty="0" err="1"/>
              <a:t>Terlapor</a:t>
            </a:r>
            <a:r>
              <a:rPr lang="en-US" dirty="0"/>
              <a:t> X,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</a:t>
            </a:r>
            <a:r>
              <a:rPr lang="en-US" dirty="0"/>
              <a:t>XI </a:t>
            </a:r>
            <a:r>
              <a:rPr lang="en-US" dirty="0" err="1"/>
              <a:t>terbukti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meyakinkan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15 </a:t>
            </a:r>
            <a:r>
              <a:rPr lang="en-US" dirty="0" err="1" smtClean="0"/>
              <a:t>ayat</a:t>
            </a:r>
            <a:r>
              <a:rPr lang="en-US" dirty="0" smtClean="0"/>
              <a:t> (1</a:t>
            </a:r>
            <a:r>
              <a:rPr lang="en-US" dirty="0"/>
              <a:t>)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5 </a:t>
            </a:r>
            <a:r>
              <a:rPr lang="en-US" dirty="0" err="1"/>
              <a:t>Tahun</a:t>
            </a:r>
            <a:r>
              <a:rPr lang="en-US" dirty="0"/>
              <a:t> 1999;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b. Tying Agreement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Tying </a:t>
            </a:r>
            <a:r>
              <a:rPr lang="en-US" dirty="0"/>
              <a:t>agreement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mengadakan</a:t>
            </a:r>
            <a:r>
              <a:rPr lang="en-US" dirty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level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mensyaratkan</a:t>
            </a:r>
            <a:r>
              <a:rPr lang="en-US" dirty="0" smtClean="0"/>
              <a:t>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penyewaan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pembeli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penyewa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menyewa</a:t>
            </a:r>
            <a:r>
              <a:rPr lang="en-US" dirty="0" smtClean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624840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tying agreement,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sv-SE" dirty="0" smtClean="0"/>
              <a:t>perluasan </a:t>
            </a:r>
            <a:r>
              <a:rPr lang="sv-SE" dirty="0"/>
              <a:t>kekuatan monopoli yang dimiliki pada tying product (barang </a:t>
            </a:r>
            <a:r>
              <a:rPr lang="sv-SE" dirty="0" smtClean="0"/>
              <a:t>atau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pertama</a:t>
            </a:r>
            <a:r>
              <a:rPr lang="en-US" dirty="0"/>
              <a:t> kali </a:t>
            </a:r>
            <a:r>
              <a:rPr lang="en-US" dirty="0" err="1"/>
              <a:t>dijual</a:t>
            </a:r>
            <a:r>
              <a:rPr lang="en-US" dirty="0"/>
              <a:t>) </a:t>
            </a:r>
            <a:r>
              <a:rPr lang="en-US" dirty="0" err="1"/>
              <a:t>ke</a:t>
            </a:r>
            <a:r>
              <a:rPr lang="en-US" dirty="0"/>
              <a:t> tied product (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 smtClean="0"/>
              <a:t>dipaksa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/>
              <a:t>dibeli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).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(tying product </a:t>
            </a:r>
            <a:r>
              <a:rPr lang="en-US" dirty="0" err="1"/>
              <a:t>dan</a:t>
            </a:r>
            <a:r>
              <a:rPr lang="en-US" dirty="0"/>
              <a:t> tied product),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/>
              <a:t>hambatan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calon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/>
              <a:t>. Perusahaan </a:t>
            </a:r>
            <a:r>
              <a:rPr lang="en-US" dirty="0" err="1"/>
              <a:t>kompetitor</a:t>
            </a:r>
            <a:r>
              <a:rPr lang="en-US" dirty="0"/>
              <a:t> 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bersaing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mau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mau</a:t>
            </a:r>
            <a:r>
              <a:rPr lang="en-US" dirty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tying agreement </a:t>
            </a:r>
            <a:r>
              <a:rPr lang="en-US" dirty="0" err="1"/>
              <a:t>juga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534400" cy="60198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paham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tying agreement,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lain</a:t>
            </a:r>
            <a:r>
              <a:rPr lang="en-US" dirty="0"/>
              <a:t>,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hadiah</a:t>
            </a:r>
            <a:r>
              <a:rPr lang="en-US" dirty="0"/>
              <a:t>. </a:t>
            </a:r>
            <a:r>
              <a:rPr lang="en-US" dirty="0" err="1"/>
              <a:t>Padahal</a:t>
            </a:r>
            <a:r>
              <a:rPr lang="en-US" dirty="0"/>
              <a:t> </a:t>
            </a:r>
            <a:r>
              <a:rPr lang="en-US" dirty="0" err="1"/>
              <a:t>sesungguhnya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bayarkan</a:t>
            </a:r>
            <a:r>
              <a:rPr lang="en-US" dirty="0" smtClean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terima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 smtClean="0"/>
              <a:t>Praktek</a:t>
            </a:r>
            <a:r>
              <a:rPr lang="en-US" dirty="0" smtClean="0"/>
              <a:t> tying </a:t>
            </a:r>
            <a:r>
              <a:rPr lang="en-US" dirty="0"/>
              <a:t>agreement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kesulitan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beli</a:t>
            </a:r>
            <a:r>
              <a:rPr lang="en-US" dirty="0"/>
              <a:t>,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membeli</a:t>
            </a:r>
            <a:r>
              <a:rPr lang="en-US" dirty="0" smtClean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dipaksa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smtClean="0"/>
              <a:t>lain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bingung</a:t>
            </a:r>
            <a:r>
              <a:rPr lang="en-US" dirty="0"/>
              <a:t> </a:t>
            </a: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tying agreement.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mempersulit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/>
              <a:t>kepasar</a:t>
            </a:r>
            <a:r>
              <a:rPr lang="en-US" dirty="0"/>
              <a:t>. </a:t>
            </a:r>
            <a:r>
              <a:rPr lang="en-US" dirty="0" err="1"/>
              <a:t>Kedua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. </a:t>
            </a:r>
            <a:r>
              <a:rPr lang="en-US" dirty="0" err="1"/>
              <a:t>Terakhir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smtClean="0"/>
              <a:t> menjaga</a:t>
            </a:r>
            <a:r>
              <a:rPr lang="en-US" dirty="0" smtClean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c. Vertical Agreement on Discount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Pasal</a:t>
            </a:r>
            <a:r>
              <a:rPr lang="en-US" dirty="0" smtClean="0"/>
              <a:t> 15 </a:t>
            </a:r>
            <a:r>
              <a:rPr lang="en-US" dirty="0" err="1" smtClean="0"/>
              <a:t>ayat</a:t>
            </a:r>
            <a:r>
              <a:rPr lang="en-US" dirty="0" smtClean="0"/>
              <a:t> (3) </a:t>
            </a:r>
            <a:r>
              <a:rPr lang="en-US" dirty="0" err="1" smtClean="0"/>
              <a:t>Undang-undang</a:t>
            </a:r>
            <a:r>
              <a:rPr lang="en-US" dirty="0" smtClean="0"/>
              <a:t> No. 5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: “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potongan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pelakuusaha</a:t>
            </a:r>
            <a:r>
              <a:rPr lang="en-US" dirty="0" smtClean="0"/>
              <a:t> yang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a.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bersedia</a:t>
            </a:r>
            <a:r>
              <a:rPr lang="en-US" dirty="0" smtClean="0"/>
              <a:t> </a:t>
            </a:r>
            <a:r>
              <a:rPr lang="en-US" dirty="0" err="1" smtClean="0"/>
              <a:t>membeli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lain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b.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membeli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sejenis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lain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pesaing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Pasal</a:t>
            </a:r>
            <a:r>
              <a:rPr lang="en-US" sz="2800" b="1" dirty="0" smtClean="0"/>
              <a:t> 15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(</a:t>
            </a:r>
            <a:r>
              <a:rPr lang="en-US" dirty="0"/>
              <a:t>1)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lain </a:t>
            </a:r>
            <a:r>
              <a:rPr lang="en-US" dirty="0" smtClean="0"/>
              <a:t>yang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/>
              <a:t>memasok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memasok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sv-SE" dirty="0"/>
              <a:t>(2) Pelaku usaha dilarang membuat perjanjian dengan pihak lain yang </a:t>
            </a:r>
            <a:r>
              <a:rPr lang="sv-SE" dirty="0" smtClean="0"/>
              <a:t>memuat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bersedia</a:t>
            </a:r>
            <a:r>
              <a:rPr lang="en-US" dirty="0" smtClean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lain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pemasok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(3)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potongan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, yang </a:t>
            </a:r>
            <a:r>
              <a:rPr lang="en-US" dirty="0" err="1"/>
              <a:t>memuat</a:t>
            </a:r>
            <a:r>
              <a:rPr lang="en-US" dirty="0"/>
              <a:t> </a:t>
            </a: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pemasok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bersedia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lain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/>
              <a:t>; </a:t>
            </a:r>
            <a:r>
              <a:rPr lang="en-US" dirty="0" err="1"/>
              <a:t>atau</a:t>
            </a:r>
            <a:endParaRPr lang="en-US" dirty="0"/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sejenis</a:t>
            </a:r>
            <a:r>
              <a:rPr lang="en-US" dirty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/>
              <a:t>usaha</a:t>
            </a:r>
            <a:r>
              <a:rPr lang="en-US" dirty="0"/>
              <a:t> lain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pemasok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lain,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diskon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dibelinya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lain,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sv-SE" dirty="0" smtClean="0"/>
              <a:t>harus bersedia membeli produk lain dari pelaku usaha tersebut atau tidak akan </a:t>
            </a:r>
            <a:r>
              <a:rPr lang="en-US" dirty="0" err="1" smtClean="0"/>
              <a:t>membeli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sejenis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lain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pesaing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Akibat</a:t>
            </a:r>
            <a:r>
              <a:rPr lang="en-US" dirty="0" smtClean="0"/>
              <a:t> yang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,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diskon</a:t>
            </a:r>
            <a:r>
              <a:rPr lang="en-US" dirty="0" smtClean="0"/>
              <a:t>, 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diharuskan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membeli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lain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yang </a:t>
            </a:r>
            <a:r>
              <a:rPr lang="en-US" dirty="0" err="1" smtClean="0"/>
              <a:t>ditimbulkan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tying agreement,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menghilangkan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beli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membeli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9120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Pasal</a:t>
            </a:r>
            <a:r>
              <a:rPr lang="en-US" dirty="0" smtClean="0"/>
              <a:t> 15 </a:t>
            </a:r>
            <a:r>
              <a:rPr lang="en-US" dirty="0" err="1" smtClean="0"/>
              <a:t>ayat</a:t>
            </a:r>
            <a:r>
              <a:rPr lang="en-US" dirty="0" smtClean="0"/>
              <a:t> (3) </a:t>
            </a:r>
            <a:r>
              <a:rPr lang="en-US" dirty="0" err="1" smtClean="0"/>
              <a:t>Undang-undang</a:t>
            </a:r>
            <a:r>
              <a:rPr lang="en-US" dirty="0" smtClean="0"/>
              <a:t> No. 5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dirumuskan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per se illegal,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yang </a:t>
            </a:r>
            <a:r>
              <a:rPr lang="en-US" dirty="0" err="1" smtClean="0"/>
              <a:t>digambarkan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15 </a:t>
            </a:r>
            <a:r>
              <a:rPr lang="en-US" dirty="0" err="1" smtClean="0"/>
              <a:t>ayat</a:t>
            </a:r>
            <a:r>
              <a:rPr lang="en-US" dirty="0" smtClean="0"/>
              <a:t> (3) </a:t>
            </a:r>
            <a:r>
              <a:rPr lang="en-US" dirty="0" err="1" smtClean="0"/>
              <a:t>Undang-undang</a:t>
            </a:r>
            <a:r>
              <a:rPr lang="en-US" dirty="0" smtClean="0"/>
              <a:t> No.5/1999,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menunggu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munculnya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dijatuhkan</a:t>
            </a:r>
            <a:r>
              <a:rPr lang="en-US" dirty="0" smtClean="0"/>
              <a:t>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dibuatnya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penegak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sv-SE" dirty="0" smtClean="0"/>
              <a:t>Salah satu kasus yang pernah diputus oleh KPPU sehubungan dengan ini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ABC,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Perkara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: 06/KPPU-L/2004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</a:t>
            </a:r>
            <a:r>
              <a:rPr lang="en-US" dirty="0" err="1" smtClean="0"/>
              <a:t>terbukti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meyakinkan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15 </a:t>
            </a:r>
            <a:r>
              <a:rPr lang="en-US" dirty="0" err="1" smtClean="0"/>
              <a:t>ayat</a:t>
            </a:r>
            <a:r>
              <a:rPr lang="en-US" dirty="0" smtClean="0"/>
              <a:t> (3) </a:t>
            </a:r>
            <a:r>
              <a:rPr lang="en-US" dirty="0" err="1" smtClean="0"/>
              <a:t>huruf</a:t>
            </a:r>
            <a:r>
              <a:rPr lang="en-US" dirty="0" smtClean="0"/>
              <a:t> b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1999. </a:t>
            </a:r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 smtClean="0"/>
              <a:t>duduk</a:t>
            </a:r>
            <a:r>
              <a:rPr lang="en-US" dirty="0" smtClean="0"/>
              <a:t> </a:t>
            </a:r>
            <a:r>
              <a:rPr lang="en-US" dirty="0" err="1" smtClean="0"/>
              <a:t>perkara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singkat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pertengahan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Februari</a:t>
            </a:r>
            <a:r>
              <a:rPr lang="en-US" dirty="0" smtClean="0"/>
              <a:t> 2004, PT Panasonic </a:t>
            </a:r>
            <a:r>
              <a:rPr lang="en-US" dirty="0" err="1" smtClean="0"/>
              <a:t>Gobel</a:t>
            </a:r>
            <a:r>
              <a:rPr lang="en-US" dirty="0" smtClean="0"/>
              <a:t> Indonesia </a:t>
            </a:r>
            <a:r>
              <a:rPr lang="en-US" b="1" dirty="0" smtClean="0"/>
              <a:t>(PT PGI) </a:t>
            </a:r>
            <a:r>
              <a:rPr lang="en-US" b="1" dirty="0" err="1" smtClean="0"/>
              <a:t>telah</a:t>
            </a:r>
            <a:r>
              <a:rPr lang="en-US" b="1" dirty="0" smtClean="0"/>
              <a:t> </a:t>
            </a:r>
            <a:r>
              <a:rPr lang="en-US" b="1" dirty="0" err="1" smtClean="0"/>
              <a:t>melaksanakan</a:t>
            </a:r>
            <a:r>
              <a:rPr lang="en-US" b="1" dirty="0" smtClean="0"/>
              <a:t> program “Single Pack Display”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toko</a:t>
            </a:r>
            <a:r>
              <a:rPr lang="en-US" dirty="0" smtClean="0"/>
              <a:t> yang </a:t>
            </a:r>
            <a:r>
              <a:rPr lang="en-US" dirty="0" err="1" smtClean="0"/>
              <a:t>mendisplay</a:t>
            </a:r>
            <a:r>
              <a:rPr lang="en-US" dirty="0" smtClean="0"/>
              <a:t> </a:t>
            </a:r>
            <a:r>
              <a:rPr lang="en-US" dirty="0" err="1" smtClean="0"/>
              <a:t>baterai</a:t>
            </a:r>
            <a:r>
              <a:rPr lang="en-US" dirty="0" smtClean="0"/>
              <a:t> single pack (</a:t>
            </a:r>
            <a:r>
              <a:rPr lang="en-US" dirty="0" err="1" smtClean="0"/>
              <a:t>baterai</a:t>
            </a:r>
            <a:r>
              <a:rPr lang="en-US" dirty="0" smtClean="0"/>
              <a:t> manganese </a:t>
            </a:r>
            <a:r>
              <a:rPr lang="en-US" dirty="0" err="1" smtClean="0"/>
              <a:t>tipe</a:t>
            </a:r>
            <a:r>
              <a:rPr lang="en-US" dirty="0" smtClean="0"/>
              <a:t> AA)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standing display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1 (</a:t>
            </a:r>
            <a:r>
              <a:rPr lang="en-US" dirty="0" err="1" smtClean="0"/>
              <a:t>satu</a:t>
            </a:r>
            <a:r>
              <a:rPr lang="en-US" dirty="0" smtClean="0"/>
              <a:t>) </a:t>
            </a:r>
            <a:r>
              <a:rPr lang="en-US" dirty="0" err="1" smtClean="0"/>
              <a:t>buah</a:t>
            </a:r>
            <a:r>
              <a:rPr lang="en-US" dirty="0" smtClean="0"/>
              <a:t> </a:t>
            </a:r>
            <a:r>
              <a:rPr lang="en-US" dirty="0" err="1" smtClean="0"/>
              <a:t>senter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diisi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4 </a:t>
            </a:r>
            <a:r>
              <a:rPr lang="en-US" dirty="0" err="1" smtClean="0"/>
              <a:t>baterai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toko</a:t>
            </a:r>
            <a:r>
              <a:rPr lang="en-US" dirty="0" smtClean="0"/>
              <a:t> yang </a:t>
            </a:r>
            <a:r>
              <a:rPr lang="en-US" dirty="0" err="1" smtClean="0"/>
              <a:t>selama</a:t>
            </a:r>
            <a:r>
              <a:rPr lang="en-US" dirty="0" smtClean="0"/>
              <a:t> 3 (</a:t>
            </a:r>
            <a:r>
              <a:rPr lang="en-US" dirty="0" err="1" smtClean="0"/>
              <a:t>tiga</a:t>
            </a:r>
            <a:r>
              <a:rPr lang="en-US" dirty="0" smtClean="0"/>
              <a:t>)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mendisplay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1 </a:t>
            </a:r>
            <a:r>
              <a:rPr lang="en-US" dirty="0" err="1" smtClean="0"/>
              <a:t>buah</a:t>
            </a:r>
            <a:r>
              <a:rPr lang="en-US" dirty="0" smtClean="0"/>
              <a:t> </a:t>
            </a:r>
            <a:r>
              <a:rPr lang="en-US" dirty="0" err="1" smtClean="0"/>
              <a:t>senter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material </a:t>
            </a:r>
            <a:r>
              <a:rPr lang="en-US" dirty="0" err="1" smtClean="0"/>
              <a:t>promosi</a:t>
            </a:r>
            <a:r>
              <a:rPr lang="en-US" dirty="0" smtClean="0"/>
              <a:t> (standing display) </a:t>
            </a:r>
            <a:r>
              <a:rPr lang="en-US" dirty="0" err="1" smtClean="0"/>
              <a:t>diberikan</a:t>
            </a:r>
            <a:r>
              <a:rPr lang="en-US" dirty="0" smtClean="0"/>
              <a:t> gratis </a:t>
            </a:r>
            <a:r>
              <a:rPr lang="en-US" dirty="0" err="1" smtClean="0"/>
              <a:t>oleh</a:t>
            </a:r>
            <a:r>
              <a:rPr lang="en-US" dirty="0" smtClean="0"/>
              <a:t> PT PGI.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686800" cy="60198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Maret</a:t>
            </a:r>
            <a:r>
              <a:rPr lang="en-US" dirty="0" smtClean="0"/>
              <a:t> 2004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Program </a:t>
            </a:r>
            <a:r>
              <a:rPr lang="en-US" dirty="0" err="1" smtClean="0"/>
              <a:t>Geser</a:t>
            </a:r>
            <a:r>
              <a:rPr lang="en-US" dirty="0" smtClean="0"/>
              <a:t> </a:t>
            </a:r>
            <a:r>
              <a:rPr lang="en-US" dirty="0" err="1" smtClean="0"/>
              <a:t>Kompetitor</a:t>
            </a:r>
            <a:r>
              <a:rPr lang="en-US" dirty="0" smtClean="0"/>
              <a:t> (PGK).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program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tertuang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“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PGK 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Maret-Juni</a:t>
            </a:r>
            <a:r>
              <a:rPr lang="en-US" dirty="0" smtClean="0"/>
              <a:t> </a:t>
            </a:r>
            <a:r>
              <a:rPr lang="de-DE" dirty="0" smtClean="0"/>
              <a:t>2004” yang berisi sebagai berikut:</a:t>
            </a:r>
          </a:p>
          <a:p>
            <a:pPr>
              <a:buNone/>
            </a:pPr>
            <a:r>
              <a:rPr lang="en-US" dirty="0" smtClean="0"/>
              <a:t>1. Program </a:t>
            </a:r>
            <a:r>
              <a:rPr lang="en-US" dirty="0" err="1" smtClean="0"/>
              <a:t>Pajang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potongan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2%,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a. </a:t>
            </a:r>
            <a:r>
              <a:rPr lang="en-US" dirty="0" err="1" smtClean="0"/>
              <a:t>Toko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space/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pajang</a:t>
            </a:r>
            <a:r>
              <a:rPr lang="en-US" dirty="0" smtClean="0"/>
              <a:t> </a:t>
            </a:r>
            <a:r>
              <a:rPr lang="en-US" dirty="0" err="1" smtClean="0"/>
              <a:t>baterai</a:t>
            </a:r>
            <a:r>
              <a:rPr lang="en-US" dirty="0" smtClean="0"/>
              <a:t> ABC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minimal 0,5 x 1 meter;</a:t>
            </a:r>
          </a:p>
          <a:p>
            <a:pPr>
              <a:buNone/>
            </a:pPr>
            <a:r>
              <a:rPr lang="it-IT" dirty="0" smtClean="0"/>
              <a:t>b. Toko bersedia memajang baterai ABC;</a:t>
            </a:r>
          </a:p>
          <a:p>
            <a:pPr>
              <a:buNone/>
            </a:pPr>
            <a:r>
              <a:rPr lang="it-IT" dirty="0" smtClean="0"/>
              <a:t>c. Toko bersedia memasang POS (material promosi) ABC;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toko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baterai</a:t>
            </a:r>
            <a:r>
              <a:rPr lang="en-US" dirty="0" smtClean="0"/>
              <a:t> Panasonic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sv-SE" dirty="0" smtClean="0"/>
              <a:t>potongan tambahan 2%, dengan ketentuan sebagai berikut;</a:t>
            </a:r>
          </a:p>
          <a:p>
            <a:pPr>
              <a:buNone/>
            </a:pPr>
            <a:r>
              <a:rPr lang="en-US" dirty="0" smtClean="0"/>
              <a:t>a. </a:t>
            </a:r>
            <a:r>
              <a:rPr lang="en-US" dirty="0" err="1" smtClean="0"/>
              <a:t>Toko</a:t>
            </a:r>
            <a:r>
              <a:rPr lang="en-US" dirty="0" smtClean="0"/>
              <a:t> yang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</a:t>
            </a:r>
            <a:r>
              <a:rPr lang="en-US" dirty="0" err="1" smtClean="0"/>
              <a:t>baterai</a:t>
            </a:r>
            <a:r>
              <a:rPr lang="en-US" dirty="0" smtClean="0"/>
              <a:t> Panasonic,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Maret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b. </a:t>
            </a:r>
            <a:r>
              <a:rPr lang="en-US" dirty="0" err="1" smtClean="0"/>
              <a:t>Toko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baterai</a:t>
            </a:r>
            <a:r>
              <a:rPr lang="en-US" dirty="0" smtClean="0"/>
              <a:t> ABC;</a:t>
            </a:r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Mengikuti</a:t>
            </a:r>
            <a:r>
              <a:rPr lang="en-US" dirty="0" smtClean="0"/>
              <a:t> Program </a:t>
            </a:r>
            <a:r>
              <a:rPr lang="en-US" dirty="0" err="1" smtClean="0"/>
              <a:t>Pajang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</a:t>
            </a:r>
            <a:r>
              <a:rPr lang="en-US" dirty="0" err="1" smtClean="0"/>
              <a:t>baterai</a:t>
            </a:r>
            <a:r>
              <a:rPr lang="en-US" dirty="0" smtClean="0"/>
              <a:t> Panasonic;</a:t>
            </a:r>
          </a:p>
          <a:p>
            <a:pPr>
              <a:buNone/>
            </a:pPr>
            <a:r>
              <a:rPr lang="en-US" dirty="0" smtClean="0"/>
              <a:t>a.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patut</a:t>
            </a:r>
            <a:r>
              <a:rPr lang="en-US" dirty="0" smtClean="0"/>
              <a:t> </a:t>
            </a:r>
            <a:r>
              <a:rPr lang="en-US" dirty="0" err="1" smtClean="0"/>
              <a:t>diduga</a:t>
            </a:r>
            <a:r>
              <a:rPr lang="en-US" dirty="0" smtClean="0"/>
              <a:t> PGK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b.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</a:t>
            </a:r>
            <a:r>
              <a:rPr lang="en-US" dirty="0" err="1" smtClean="0"/>
              <a:t>diduga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PGK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toko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baterai</a:t>
            </a:r>
            <a:r>
              <a:rPr lang="en-US" dirty="0" smtClean="0"/>
              <a:t> Panasonic;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8839200" cy="617220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fakta-fakta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, 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berpendapat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PGK yang </a:t>
            </a:r>
            <a:r>
              <a:rPr lang="en-US" dirty="0" err="1" smtClean="0"/>
              <a:t>ditanda</a:t>
            </a:r>
            <a:r>
              <a:rPr lang="en-US" dirty="0" smtClean="0"/>
              <a:t> </a:t>
            </a:r>
            <a:r>
              <a:rPr lang="en-US" dirty="0" err="1" smtClean="0"/>
              <a:t>tangani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toko</a:t>
            </a:r>
            <a:r>
              <a:rPr lang="en-US" dirty="0" smtClean="0"/>
              <a:t> </a:t>
            </a:r>
            <a:r>
              <a:rPr lang="en-US" dirty="0" err="1" smtClean="0"/>
              <a:t>grosir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semi </a:t>
            </a:r>
            <a:r>
              <a:rPr lang="en-US" dirty="0" err="1" smtClean="0"/>
              <a:t>grosir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PGK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, </a:t>
            </a:r>
            <a:r>
              <a:rPr lang="en-US" dirty="0" err="1" smtClean="0"/>
              <a:t>unsur</a:t>
            </a:r>
            <a:r>
              <a:rPr lang="en-US" dirty="0" smtClean="0"/>
              <a:t> “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potongan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”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15 </a:t>
            </a:r>
            <a:r>
              <a:rPr lang="en-US" dirty="0" err="1" smtClean="0"/>
              <a:t>ayat</a:t>
            </a:r>
            <a:r>
              <a:rPr lang="en-US" dirty="0" smtClean="0"/>
              <a:t> 3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terpenuhi</a:t>
            </a:r>
            <a:r>
              <a:rPr lang="en-US" dirty="0" smtClean="0"/>
              <a:t>. 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berpendapat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promosi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PGK yang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yang </a:t>
            </a:r>
            <a:r>
              <a:rPr lang="en-US" dirty="0" err="1" smtClean="0"/>
              <a:t>melarang</a:t>
            </a:r>
            <a:r>
              <a:rPr lang="en-US" dirty="0" smtClean="0"/>
              <a:t> </a:t>
            </a:r>
            <a:r>
              <a:rPr lang="en-US" dirty="0" err="1" smtClean="0"/>
              <a:t>toko</a:t>
            </a:r>
            <a:r>
              <a:rPr lang="en-US" dirty="0" smtClean="0"/>
              <a:t> </a:t>
            </a:r>
            <a:r>
              <a:rPr lang="en-US" dirty="0" err="1" smtClean="0"/>
              <a:t>grosir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semi </a:t>
            </a:r>
            <a:r>
              <a:rPr lang="en-US" dirty="0" err="1" smtClean="0"/>
              <a:t>grosir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baterai</a:t>
            </a:r>
            <a:r>
              <a:rPr lang="en-US" dirty="0" smtClean="0"/>
              <a:t> Panasonic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menyingkirkan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setidak-tidaknya</a:t>
            </a:r>
            <a:r>
              <a:rPr lang="en-US" dirty="0" smtClean="0"/>
              <a:t> </a:t>
            </a:r>
            <a:r>
              <a:rPr lang="en-US" dirty="0" err="1" smtClean="0"/>
              <a:t>mempersulit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pesaingnya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perkara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PT PGI,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.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“</a:t>
            </a:r>
            <a:r>
              <a:rPr lang="en-US" dirty="0" err="1" smtClean="0"/>
              <a:t>menolak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menghalangi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s-ES" dirty="0" smtClean="0"/>
              <a:t>pada pasar </a:t>
            </a:r>
            <a:r>
              <a:rPr lang="es-ES" dirty="0" err="1" smtClean="0"/>
              <a:t>bersangkutan</a:t>
            </a:r>
            <a:r>
              <a:rPr lang="es-ES" dirty="0" smtClean="0"/>
              <a:t>” pada </a:t>
            </a:r>
            <a:r>
              <a:rPr lang="es-ES" dirty="0" err="1" smtClean="0"/>
              <a:t>pasal</a:t>
            </a:r>
            <a:r>
              <a:rPr lang="es-ES" dirty="0" smtClean="0"/>
              <a:t> </a:t>
            </a:r>
            <a:r>
              <a:rPr lang="es-ES" dirty="0" err="1" smtClean="0"/>
              <a:t>ini</a:t>
            </a:r>
            <a:r>
              <a:rPr lang="es-ES" dirty="0" smtClean="0"/>
              <a:t> </a:t>
            </a:r>
            <a:r>
              <a:rPr lang="es-ES" dirty="0" err="1" smtClean="0"/>
              <a:t>telah</a:t>
            </a:r>
            <a:r>
              <a:rPr lang="es-ES" dirty="0" smtClean="0"/>
              <a:t> </a:t>
            </a:r>
            <a:r>
              <a:rPr lang="es-ES" dirty="0" err="1" smtClean="0"/>
              <a:t>terpenuhi</a:t>
            </a:r>
            <a:r>
              <a:rPr lang="es-E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sekian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tertutup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smtClean="0"/>
              <a:t>exclusive </a:t>
            </a:r>
            <a:r>
              <a:rPr lang="en-US" dirty="0"/>
              <a:t>dealing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level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Ekslusif</a:t>
            </a:r>
            <a:r>
              <a:rPr lang="en-US" dirty="0"/>
              <a:t> dealing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tertutup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LcPeriod"/>
            </a:pPr>
            <a:r>
              <a:rPr lang="en-US" b="1" dirty="0" smtClean="0"/>
              <a:t>Exclusive </a:t>
            </a:r>
            <a:r>
              <a:rPr lang="en-US" b="1" dirty="0"/>
              <a:t>Distribution </a:t>
            </a:r>
            <a:r>
              <a:rPr lang="en-US" b="1" dirty="0" smtClean="0"/>
              <a:t>Agreement</a:t>
            </a:r>
          </a:p>
          <a:p>
            <a:pPr marL="514350" indent="-514350">
              <a:buAutoNum type="alphaLcPeriod"/>
            </a:pPr>
            <a:r>
              <a:rPr lang="en-US" b="1" dirty="0" smtClean="0"/>
              <a:t>Tying Agreement</a:t>
            </a:r>
          </a:p>
          <a:p>
            <a:pPr marL="514350" indent="-514350">
              <a:buAutoNum type="alphaLcPeriod"/>
            </a:pPr>
            <a:r>
              <a:rPr lang="en-US" b="1" dirty="0" smtClean="0"/>
              <a:t>Vertical </a:t>
            </a:r>
            <a:r>
              <a:rPr lang="en-US" b="1" dirty="0"/>
              <a:t>Agreement on Discount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534400" cy="6172200"/>
          </a:xfrm>
        </p:spPr>
        <p:txBody>
          <a:bodyPr>
            <a:normAutofit/>
          </a:bodyPr>
          <a:lstStyle/>
          <a:p>
            <a:r>
              <a:rPr lang="en-US" dirty="0"/>
              <a:t>Exclusive distribution agreements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disini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lain yang </a:t>
            </a:r>
            <a:r>
              <a:rPr lang="en-US" dirty="0" err="1"/>
              <a:t>memuat</a:t>
            </a:r>
            <a:r>
              <a:rPr lang="en-US" dirty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memasok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memasok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lain </a:t>
            </a:r>
            <a:r>
              <a:rPr lang="en-US" dirty="0" err="1"/>
              <a:t>pihak</a:t>
            </a:r>
            <a:r>
              <a:rPr lang="en-US" dirty="0"/>
              <a:t> distributor </a:t>
            </a:r>
            <a:r>
              <a:rPr lang="en-US" dirty="0" err="1"/>
              <a:t>dipaksa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memasok</a:t>
            </a:r>
            <a:r>
              <a:rPr lang="en-US" dirty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manufaktur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exclusive dealing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matinya</a:t>
            </a:r>
            <a:r>
              <a:rPr lang="en-US" dirty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distributor </a:t>
            </a:r>
            <a:r>
              <a:rPr lang="en-US" dirty="0"/>
              <a:t>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produknya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ekslusif</a:t>
            </a:r>
            <a:r>
              <a:rPr lang="en-US" dirty="0"/>
              <a:t> </a:t>
            </a:r>
            <a:r>
              <a:rPr lang="en-US" dirty="0" smtClean="0"/>
              <a:t>dealing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meningkatnya</a:t>
            </a:r>
            <a:r>
              <a:rPr lang="en-US" dirty="0"/>
              <a:t> </a:t>
            </a:r>
            <a:r>
              <a:rPr lang="en-US" dirty="0" err="1"/>
              <a:t>halangan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pasar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458200" cy="60960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Disamping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pula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exclusive dealing</a:t>
            </a:r>
            <a:r>
              <a:rPr lang="en-US" dirty="0" smtClean="0"/>
              <a:t>.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/>
              <a:t>bagi</a:t>
            </a:r>
            <a:r>
              <a:rPr lang="en-US" dirty="0"/>
              <a:t> distributor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produsen</a:t>
            </a:r>
            <a:r>
              <a:rPr lang="en-US" dirty="0"/>
              <a:t> exclusive dealing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 smtClean="0"/>
              <a:t>, </a:t>
            </a:r>
            <a:r>
              <a:rPr lang="sv-SE" dirty="0" smtClean="0"/>
              <a:t>karena </a:t>
            </a:r>
            <a:r>
              <a:rPr lang="sv-SE" dirty="0"/>
              <a:t>akan membuat kepastian akan distribusi dan adanya jaminan atas </a:t>
            </a:r>
            <a:r>
              <a:rPr lang="sv-SE" dirty="0" smtClean="0"/>
              <a:t>bahan </a:t>
            </a:r>
            <a:r>
              <a:rPr lang="en-US" dirty="0" err="1" smtClean="0"/>
              <a:t>baku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pengurangan</a:t>
            </a:r>
            <a:r>
              <a:rPr lang="en-US" dirty="0"/>
              <a:t> </a:t>
            </a:r>
            <a:r>
              <a:rPr lang="en-US" dirty="0" err="1"/>
              <a:t>ongkos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efisiensi</a:t>
            </a:r>
            <a:r>
              <a:rPr lang="en-US" dirty="0"/>
              <a:t>. </a:t>
            </a:r>
            <a:r>
              <a:rPr lang="en-US" dirty="0" err="1"/>
              <a:t>Kemudian</a:t>
            </a:r>
            <a:r>
              <a:rPr lang="en-US" dirty="0"/>
              <a:t>, exclusive dealing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mencegah</a:t>
            </a:r>
            <a:r>
              <a:rPr lang="en-US" dirty="0"/>
              <a:t> “free riding”,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/>
              <a:t>induk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besar-besaran</a:t>
            </a:r>
            <a:r>
              <a:rPr lang="en-US" dirty="0"/>
              <a:t>,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/>
              <a:t>ekslusif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distributor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 smtClean="0"/>
              <a:t>tertarik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iklan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sesampainya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distributor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membeli</a:t>
            </a:r>
            <a:r>
              <a:rPr lang="en-US" dirty="0" smtClean="0"/>
              <a:t> </a:t>
            </a:r>
            <a:r>
              <a:rPr lang="en-US" dirty="0" err="1"/>
              <a:t>barang</a:t>
            </a:r>
            <a:r>
              <a:rPr lang="en-US" dirty="0"/>
              <a:t> lain,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pengaruhnya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534400" cy="6096000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Biasanya</a:t>
            </a:r>
            <a:r>
              <a:rPr lang="en-US" dirty="0"/>
              <a:t> exclusive distribution agreement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manufaktur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mendistribusikan</a:t>
            </a:r>
            <a:r>
              <a:rPr lang="en-US" dirty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nn-NO" dirty="0" smtClean="0"/>
              <a:t>produksinya</a:t>
            </a:r>
            <a:r>
              <a:rPr lang="nn-NO" dirty="0"/>
              <a:t>, yang tidak menghendaki terjadinya persaingan di tingkat </a:t>
            </a:r>
            <a:r>
              <a:rPr lang="nn-NO" dirty="0" smtClean="0"/>
              <a:t>distributor, </a:t>
            </a:r>
            <a:r>
              <a:rPr lang="en-US" dirty="0" smtClean="0"/>
              <a:t>yang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berpengaruh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pasok</a:t>
            </a:r>
            <a:r>
              <a:rPr lang="en-US" dirty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pasar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agar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stabil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 smtClean="0"/>
              <a:t>manufaktur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distributor-</a:t>
            </a:r>
            <a:r>
              <a:rPr lang="en-US" dirty="0" err="1"/>
              <a:t>distributornya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membagi</a:t>
            </a:r>
            <a:r>
              <a:rPr lang="en-US" dirty="0"/>
              <a:t> </a:t>
            </a:r>
            <a:r>
              <a:rPr lang="en-US" dirty="0" err="1" smtClean="0"/>
              <a:t>konsumen</a:t>
            </a:r>
            <a:r>
              <a:rPr lang="sv-SE" dirty="0"/>
              <a:t>dan wilayah pasokan agar tidak terjadi bentrokan di sesama distributor </a:t>
            </a:r>
            <a:r>
              <a:rPr lang="sv-SE" dirty="0" smtClean="0"/>
              <a:t>atau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intrabrand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382000" cy="60960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berkurangnya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hilangnya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distributor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implikasi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 smtClean="0"/>
              <a:t>didistribusikan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mahal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mengeluarkan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didistribusikan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smtClean="0"/>
              <a:t>distributor </a:t>
            </a:r>
            <a:r>
              <a:rPr lang="en-US" dirty="0" err="1" smtClean="0"/>
              <a:t>tersebut</a:t>
            </a:r>
            <a:r>
              <a:rPr lang="en-US" dirty="0"/>
              <a:t>.</a:t>
            </a:r>
          </a:p>
          <a:p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dibatasinya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distributor </a:t>
            </a:r>
            <a:r>
              <a:rPr lang="en-US" dirty="0" err="1"/>
              <a:t>menyalahgunakan</a:t>
            </a:r>
            <a:r>
              <a:rPr lang="en-US" dirty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eksklusif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dimilikinya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mengenakan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didistribusikannya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bagiannya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2053</Words>
  <Application>Microsoft Office PowerPoint</Application>
  <PresentationFormat>On-screen Show (4:3)</PresentationFormat>
  <Paragraphs>59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Pasal 15 </vt:lpstr>
      <vt:lpstr>Pasal 15</vt:lpstr>
      <vt:lpstr>Slide 3</vt:lpstr>
      <vt:lpstr>Ekslusif dealing atau perjanjian tertutup ini terdiri dari: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b. Tying Agreement</vt:lpstr>
      <vt:lpstr>Slide 16</vt:lpstr>
      <vt:lpstr>Slide 17</vt:lpstr>
      <vt:lpstr>Slide 18</vt:lpstr>
      <vt:lpstr>c. Vertical Agreement on Discount 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Pasal 15</dc:title>
  <dc:creator>Zaini</dc:creator>
  <cp:lastModifiedBy>Zaini</cp:lastModifiedBy>
  <cp:revision>9</cp:revision>
  <dcterms:created xsi:type="dcterms:W3CDTF">2013-03-31T10:54:36Z</dcterms:created>
  <dcterms:modified xsi:type="dcterms:W3CDTF">2015-04-21T03:15:59Z</dcterms:modified>
</cp:coreProperties>
</file>