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6" r:id="rId4"/>
    <p:sldId id="267" r:id="rId5"/>
    <p:sldId id="268" r:id="rId6"/>
    <p:sldId id="271" r:id="rId7"/>
    <p:sldId id="269" r:id="rId8"/>
    <p:sldId id="270" r:id="rId9"/>
    <p:sldId id="264" r:id="rId10"/>
    <p:sldId id="257" r:id="rId11"/>
    <p:sldId id="289" r:id="rId12"/>
    <p:sldId id="258" r:id="rId13"/>
    <p:sldId id="26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5" r:id="rId25"/>
    <p:sldId id="286" r:id="rId26"/>
    <p:sldId id="282" r:id="rId27"/>
    <p:sldId id="283" r:id="rId28"/>
    <p:sldId id="284" r:id="rId29"/>
    <p:sldId id="287" r:id="rId30"/>
    <p:sldId id="28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  <a:srgbClr val="99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A4A53-E30F-482F-AE95-238D3C576290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8449B-CF76-42F5-96EC-2A6CAD091B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248400"/>
          </a:xfrm>
        </p:spPr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17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24 </a:t>
            </a:r>
            <a:r>
              <a:rPr lang="en-US" dirty="0" err="1" smtClean="0"/>
              <a:t>Undang-undang</a:t>
            </a:r>
            <a:r>
              <a:rPr lang="en-US" dirty="0" smtClean="0"/>
              <a:t> No.5/1999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kegiatan-kegiatan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Monopoli</a:t>
            </a:r>
            <a:r>
              <a:rPr lang="en-US" dirty="0" smtClean="0"/>
              <a:t>,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Monopsoni</a:t>
            </a:r>
            <a:r>
              <a:rPr lang="en-US" dirty="0" smtClean="0"/>
              <a:t>,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Persekongkolan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096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/>
              <a:t>Pasal</a:t>
            </a:r>
            <a:r>
              <a:rPr lang="en-US" b="1" dirty="0"/>
              <a:t> 17</a:t>
            </a:r>
          </a:p>
          <a:p>
            <a:pPr>
              <a:buNone/>
            </a:pPr>
            <a:r>
              <a:rPr lang="en-US" dirty="0"/>
              <a:t>(1)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nn-NO" dirty="0" smtClean="0"/>
              <a:t>monopoli </a:t>
            </a:r>
            <a:r>
              <a:rPr lang="nn-NO" dirty="0"/>
              <a:t>dan atau persaingan usaha tidak sehat.</a:t>
            </a:r>
          </a:p>
          <a:p>
            <a:pPr>
              <a:buNone/>
            </a:pPr>
            <a:r>
              <a:rPr lang="en-US" dirty="0"/>
              <a:t>(2)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patut</a:t>
            </a:r>
            <a:r>
              <a:rPr lang="en-US" dirty="0"/>
              <a:t>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apabila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substitusinya</a:t>
            </a:r>
            <a:r>
              <a:rPr lang="en-US" dirty="0"/>
              <a:t>; </a:t>
            </a:r>
            <a:r>
              <a:rPr lang="en-US" dirty="0" err="1"/>
              <a:t>atau</a:t>
            </a:r>
            <a:endParaRPr lang="en-US" dirty="0"/>
          </a:p>
          <a:p>
            <a:pPr>
              <a:buNone/>
            </a:pPr>
            <a:r>
              <a:rPr lang="sv-SE" dirty="0"/>
              <a:t>b. mengakibatkan pelaku usaha lain tidak dapat masuk ke dalam </a:t>
            </a:r>
            <a:r>
              <a:rPr lang="sv-SE" dirty="0" smtClean="0"/>
              <a:t>persaingan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; </a:t>
            </a:r>
            <a:r>
              <a:rPr lang="en-US" dirty="0" err="1"/>
              <a:t>atau</a:t>
            </a:r>
            <a:endParaRPr lang="en-US" dirty="0"/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50</a:t>
            </a:r>
            <a:r>
              <a:rPr lang="en-US" dirty="0"/>
              <a:t>% (lima </a:t>
            </a:r>
            <a:r>
              <a:rPr lang="en-US" dirty="0" err="1"/>
              <a:t>puluh</a:t>
            </a:r>
            <a:r>
              <a:rPr lang="en-US" dirty="0"/>
              <a:t> </a:t>
            </a:r>
            <a:r>
              <a:rPr lang="en-US" dirty="0" err="1"/>
              <a:t>persen</a:t>
            </a:r>
            <a:r>
              <a:rPr lang="en-US" dirty="0"/>
              <a:t>) </a:t>
            </a:r>
            <a:r>
              <a:rPr lang="en-US" dirty="0" err="1"/>
              <a:t>pangsa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  <a:solidFill>
            <a:srgbClr val="00FF99"/>
          </a:solidFill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Bahan</a:t>
            </a:r>
            <a:r>
              <a:rPr lang="en-US" b="1" dirty="0" smtClean="0"/>
              <a:t> </a:t>
            </a:r>
            <a:r>
              <a:rPr lang="en-US" b="1" dirty="0" err="1" smtClean="0"/>
              <a:t>diskusi</a:t>
            </a:r>
            <a:r>
              <a:rPr lang="en-US" b="1" dirty="0" smtClean="0"/>
              <a:t>:</a:t>
            </a:r>
          </a:p>
          <a:p>
            <a:r>
              <a:rPr lang="en-US" i="1" dirty="0" err="1" smtClean="0"/>
              <a:t>Terdapat</a:t>
            </a:r>
            <a:r>
              <a:rPr lang="en-US" i="1" dirty="0" smtClean="0"/>
              <a:t> </a:t>
            </a:r>
            <a:r>
              <a:rPr lang="en-US" i="1" dirty="0" err="1" smtClean="0"/>
              <a:t>sebuah</a:t>
            </a:r>
            <a:r>
              <a:rPr lang="en-US" i="1" dirty="0" smtClean="0"/>
              <a:t> </a:t>
            </a:r>
            <a:r>
              <a:rPr lang="en-US" i="1" dirty="0" err="1" smtClean="0"/>
              <a:t>perusahaan</a:t>
            </a:r>
            <a:r>
              <a:rPr lang="en-US" i="1" dirty="0" smtClean="0"/>
              <a:t> yang </a:t>
            </a:r>
            <a:r>
              <a:rPr lang="en-US" i="1" dirty="0" err="1" smtClean="0"/>
              <a:t>memiliki</a:t>
            </a:r>
            <a:r>
              <a:rPr lang="en-US" i="1" dirty="0" smtClean="0"/>
              <a:t> </a:t>
            </a:r>
            <a:r>
              <a:rPr lang="en-US" i="1" dirty="0" err="1" smtClean="0"/>
              <a:t>kedudukan</a:t>
            </a:r>
            <a:r>
              <a:rPr lang="en-US" i="1" dirty="0" smtClean="0"/>
              <a:t> </a:t>
            </a:r>
            <a:r>
              <a:rPr lang="en-US" i="1" dirty="0" err="1" smtClean="0"/>
              <a:t>monopoli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suatu</a:t>
            </a:r>
            <a:r>
              <a:rPr lang="en-US" i="1" dirty="0" smtClean="0"/>
              <a:t> </a:t>
            </a:r>
            <a:r>
              <a:rPr lang="en-US" i="1" dirty="0" err="1" smtClean="0"/>
              <a:t>produk</a:t>
            </a:r>
            <a:r>
              <a:rPr lang="en-US" i="1" dirty="0" smtClean="0"/>
              <a:t> </a:t>
            </a:r>
            <a:r>
              <a:rPr lang="en-US" i="1" dirty="0" err="1" smtClean="0"/>
              <a:t>tertentu</a:t>
            </a:r>
            <a:r>
              <a:rPr lang="en-US" i="1" dirty="0" smtClean="0"/>
              <a:t> </a:t>
            </a:r>
            <a:r>
              <a:rPr lang="en-US" i="1" dirty="0" err="1" smtClean="0"/>
              <a:t>sampai</a:t>
            </a:r>
            <a:r>
              <a:rPr lang="en-US" i="1" dirty="0" smtClean="0"/>
              <a:t> 80% </a:t>
            </a:r>
            <a:r>
              <a:rPr lang="en-US" i="1" dirty="0" err="1" smtClean="0"/>
              <a:t>pangsa</a:t>
            </a:r>
            <a:r>
              <a:rPr lang="en-US" i="1" dirty="0" smtClean="0"/>
              <a:t> </a:t>
            </a:r>
            <a:r>
              <a:rPr lang="en-US" i="1" dirty="0" err="1" smtClean="0"/>
              <a:t>pasar</a:t>
            </a:r>
            <a:r>
              <a:rPr lang="en-US" i="1" dirty="0" smtClean="0"/>
              <a:t>, </a:t>
            </a:r>
            <a:r>
              <a:rPr lang="en-US" i="1" dirty="0" err="1" smtClean="0"/>
              <a:t>dimana</a:t>
            </a:r>
            <a:r>
              <a:rPr lang="en-US" i="1" dirty="0" smtClean="0"/>
              <a:t> </a:t>
            </a:r>
            <a:r>
              <a:rPr lang="en-US" i="1" dirty="0" err="1" smtClean="0"/>
              <a:t>kedudukan</a:t>
            </a:r>
            <a:r>
              <a:rPr lang="en-US" i="1" dirty="0" smtClean="0"/>
              <a:t> </a:t>
            </a:r>
            <a:r>
              <a:rPr lang="en-US" i="1" dirty="0" err="1" smtClean="0"/>
              <a:t>monopoli</a:t>
            </a:r>
            <a:r>
              <a:rPr lang="en-US" i="1" dirty="0" smtClean="0"/>
              <a:t> yang </a:t>
            </a:r>
            <a:r>
              <a:rPr lang="sv-SE" i="1" dirty="0" smtClean="0"/>
              <a:t>dimilikinya tersebut didasarkan kepada skala ekonomi </a:t>
            </a:r>
            <a:r>
              <a:rPr lang="en-US" i="1" dirty="0" smtClean="0"/>
              <a:t>yang </a:t>
            </a:r>
            <a:r>
              <a:rPr lang="en-US" i="1" dirty="0" err="1" smtClean="0"/>
              <a:t>besar</a:t>
            </a:r>
            <a:r>
              <a:rPr lang="en-US" i="1" dirty="0" smtClean="0"/>
              <a:t> </a:t>
            </a:r>
            <a:r>
              <a:rPr lang="en-US" i="1" dirty="0" err="1" smtClean="0"/>
              <a:t>yaitu</a:t>
            </a:r>
            <a:r>
              <a:rPr lang="en-US" i="1" dirty="0" smtClean="0"/>
              <a:t> </a:t>
            </a:r>
            <a:r>
              <a:rPr lang="en-US" i="1" dirty="0" err="1" smtClean="0"/>
              <a:t>dimana</a:t>
            </a:r>
            <a:r>
              <a:rPr lang="en-US" i="1" dirty="0" smtClean="0"/>
              <a:t> </a:t>
            </a:r>
            <a:r>
              <a:rPr lang="en-US" i="1" dirty="0" err="1" smtClean="0"/>
              <a:t>perusahaan</a:t>
            </a:r>
            <a:r>
              <a:rPr lang="en-US" i="1" dirty="0" smtClean="0"/>
              <a:t> </a:t>
            </a:r>
            <a:r>
              <a:rPr lang="en-US" i="1" dirty="0" err="1" smtClean="0"/>
              <a:t>tersebut</a:t>
            </a:r>
            <a:r>
              <a:rPr lang="en-US" i="1" dirty="0" smtClean="0"/>
              <a:t> </a:t>
            </a:r>
            <a:r>
              <a:rPr lang="pt-BR" i="1" dirty="0" smtClean="0"/>
              <a:t>memproduksi barang atau jasa dalam partai besar </a:t>
            </a:r>
            <a:r>
              <a:rPr lang="en-US" i="1" dirty="0" err="1" smtClean="0"/>
              <a:t>sehingga</a:t>
            </a:r>
            <a:r>
              <a:rPr lang="en-US" i="1" dirty="0" smtClean="0"/>
              <a:t> </a:t>
            </a:r>
            <a:r>
              <a:rPr lang="en-US" i="1" dirty="0" err="1" smtClean="0"/>
              <a:t>biaya</a:t>
            </a:r>
            <a:r>
              <a:rPr lang="en-US" i="1" dirty="0" smtClean="0"/>
              <a:t> </a:t>
            </a:r>
            <a:r>
              <a:rPr lang="en-US" i="1" dirty="0" err="1" smtClean="0"/>
              <a:t>produksi</a:t>
            </a:r>
            <a:r>
              <a:rPr lang="en-US" i="1" dirty="0" smtClean="0"/>
              <a:t> total rata-rata </a:t>
            </a:r>
            <a:r>
              <a:rPr lang="en-US" i="1" dirty="0" err="1" smtClean="0"/>
              <a:t>suatu</a:t>
            </a:r>
            <a:r>
              <a:rPr lang="en-US" i="1" dirty="0" smtClean="0"/>
              <a:t> </a:t>
            </a:r>
            <a:r>
              <a:rPr lang="fi-FI" i="1" dirty="0" smtClean="0"/>
              <a:t>perusahaan semakin menurun. kemudian perusahaan </a:t>
            </a:r>
            <a:r>
              <a:rPr lang="en-US" i="1" dirty="0" err="1" smtClean="0"/>
              <a:t>tersebut</a:t>
            </a:r>
            <a:r>
              <a:rPr lang="en-US" i="1" dirty="0" smtClean="0"/>
              <a:t> </a:t>
            </a:r>
            <a:r>
              <a:rPr lang="en-US" i="1" dirty="0" err="1" smtClean="0"/>
              <a:t>didukung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manajemen</a:t>
            </a:r>
            <a:r>
              <a:rPr lang="en-US" i="1" dirty="0" smtClean="0"/>
              <a:t> yang </a:t>
            </a:r>
            <a:r>
              <a:rPr lang="en-US" i="1" dirty="0" err="1" smtClean="0"/>
              <a:t>baik</a:t>
            </a:r>
            <a:r>
              <a:rPr lang="en-US" i="1" dirty="0" smtClean="0"/>
              <a:t>, </a:t>
            </a:r>
            <a:r>
              <a:rPr lang="en-US" i="1" dirty="0" err="1" smtClean="0"/>
              <a:t>efesiensi</a:t>
            </a:r>
            <a:r>
              <a:rPr lang="en-US" i="1" dirty="0" smtClean="0"/>
              <a:t> </a:t>
            </a:r>
            <a:r>
              <a:rPr lang="en-US" i="1" dirty="0" err="1" smtClean="0"/>
              <a:t>di</a:t>
            </a:r>
            <a:r>
              <a:rPr lang="en-US" i="1" dirty="0" smtClean="0"/>
              <a:t> </a:t>
            </a:r>
            <a:r>
              <a:rPr lang="en-US" i="1" dirty="0" err="1" smtClean="0"/>
              <a:t>segala</a:t>
            </a:r>
            <a:r>
              <a:rPr lang="en-US" i="1" dirty="0" smtClean="0"/>
              <a:t> </a:t>
            </a:r>
            <a:r>
              <a:rPr lang="en-US" i="1" dirty="0" err="1" smtClean="0"/>
              <a:t>sektor</a:t>
            </a:r>
            <a:r>
              <a:rPr lang="en-US" i="1" dirty="0" smtClean="0"/>
              <a:t>, </a:t>
            </a:r>
            <a:r>
              <a:rPr lang="en-US" i="1" dirty="0" err="1" smtClean="0"/>
              <a:t>inovasi</a:t>
            </a:r>
            <a:r>
              <a:rPr lang="en-US" i="1" dirty="0" smtClean="0"/>
              <a:t> </a:t>
            </a:r>
            <a:r>
              <a:rPr lang="en-US" i="1" dirty="0" err="1" smtClean="0"/>
              <a:t>teknologi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kepiawaian</a:t>
            </a:r>
            <a:r>
              <a:rPr lang="en-US" i="1" dirty="0" smtClean="0"/>
              <a:t> </a:t>
            </a:r>
            <a:r>
              <a:rPr lang="en-US" i="1" dirty="0" err="1" smtClean="0"/>
              <a:t>perusahaan</a:t>
            </a:r>
            <a:r>
              <a:rPr lang="en-US" i="1" dirty="0" smtClean="0"/>
              <a:t> </a:t>
            </a:r>
            <a:r>
              <a:rPr lang="en-US" i="1" dirty="0" err="1" smtClean="0"/>
              <a:t>tersebut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memasarkan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, </a:t>
            </a:r>
            <a:r>
              <a:rPr lang="en-US" i="1" dirty="0" err="1" smtClean="0"/>
              <a:t>pertanyaannya</a:t>
            </a:r>
            <a:r>
              <a:rPr lang="en-US" i="1" dirty="0" smtClean="0"/>
              <a:t> </a:t>
            </a:r>
            <a:r>
              <a:rPr lang="en-US" i="1" dirty="0" err="1" smtClean="0"/>
              <a:t>apakah</a:t>
            </a:r>
            <a:r>
              <a:rPr lang="en-US" i="1" dirty="0" smtClean="0"/>
              <a:t> </a:t>
            </a:r>
            <a:r>
              <a:rPr lang="en-US" i="1" dirty="0" err="1" smtClean="0"/>
              <a:t>kondisi</a:t>
            </a:r>
            <a:r>
              <a:rPr lang="en-US" i="1" dirty="0" smtClean="0"/>
              <a:t> </a:t>
            </a:r>
            <a:r>
              <a:rPr lang="en-US" i="1" dirty="0" err="1" smtClean="0"/>
              <a:t>tersebut</a:t>
            </a:r>
            <a:r>
              <a:rPr lang="en-US" i="1" dirty="0" smtClean="0"/>
              <a:t> </a:t>
            </a:r>
            <a:r>
              <a:rPr lang="en-US" i="1" dirty="0" err="1" smtClean="0"/>
              <a:t>diperbolehkan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UU No.5/1999?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17 UU No.5/1999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 (</a:t>
            </a:r>
            <a:r>
              <a:rPr lang="en-US" dirty="0" err="1" smtClean="0"/>
              <a:t>dua</a:t>
            </a:r>
            <a:r>
              <a:rPr lang="en-US" dirty="0" smtClean="0"/>
              <a:t>)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(</a:t>
            </a:r>
            <a:r>
              <a:rPr lang="en-US" i="1" dirty="0" smtClean="0"/>
              <a:t>abuse of monopoly). </a:t>
            </a:r>
          </a:p>
          <a:p>
            <a:r>
              <a:rPr lang="en-US" i="1" dirty="0" err="1" smtClean="0"/>
              <a:t>Posisi</a:t>
            </a:r>
            <a:r>
              <a:rPr lang="en-US" i="1" dirty="0" smtClean="0"/>
              <a:t> </a:t>
            </a:r>
            <a:r>
              <a:rPr lang="en-US" i="1" dirty="0" err="1" smtClean="0"/>
              <a:t>Monopoli</a:t>
            </a:r>
            <a:r>
              <a:rPr lang="en-US" i="1" dirty="0" smtClean="0"/>
              <a:t> yang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17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(2) yang </a:t>
            </a:r>
            <a:r>
              <a:rPr lang="en-US" dirty="0" err="1" smtClean="0"/>
              <a:t>mendefinisikan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>
              <a:buAutoNum type="alphaLcPeriod"/>
            </a:pP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yang </a:t>
            </a:r>
            <a:r>
              <a:rPr lang="en-US" i="1" dirty="0" err="1" smtClean="0"/>
              <a:t>bersangkutan</a:t>
            </a:r>
            <a:r>
              <a:rPr lang="en-US" i="1" dirty="0" smtClean="0"/>
              <a:t> </a:t>
            </a:r>
            <a:r>
              <a:rPr lang="en-US" i="1" dirty="0" err="1" smtClean="0"/>
              <a:t>belum</a:t>
            </a:r>
            <a:r>
              <a:rPr lang="en-US" i="1" dirty="0" smtClean="0"/>
              <a:t> </a:t>
            </a:r>
            <a:r>
              <a:rPr lang="en-US" i="1" dirty="0" err="1" smtClean="0"/>
              <a:t>ada</a:t>
            </a:r>
            <a:r>
              <a:rPr lang="en-US" i="1" dirty="0" smtClean="0"/>
              <a:t> </a:t>
            </a:r>
            <a:r>
              <a:rPr lang="en-US" i="1" dirty="0" err="1" smtClean="0"/>
              <a:t>substitusinya</a:t>
            </a:r>
            <a:r>
              <a:rPr lang="en-US" i="1" dirty="0" smtClean="0"/>
              <a:t>.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i="1" dirty="0" err="1" smtClean="0"/>
              <a:t>Mengakibatkan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lain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masuk</a:t>
            </a:r>
            <a:r>
              <a:rPr lang="en-US" i="1" dirty="0" smtClean="0"/>
              <a:t> </a:t>
            </a:r>
            <a:r>
              <a:rPr lang="en-US" i="1" dirty="0" err="1" smtClean="0"/>
              <a:t>ke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persaingan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yang </a:t>
            </a:r>
            <a:r>
              <a:rPr lang="en-US" i="1" dirty="0" err="1" smtClean="0"/>
              <a:t>sama</a:t>
            </a:r>
            <a:r>
              <a:rPr lang="en-US" i="1" dirty="0" smtClean="0"/>
              <a:t>.</a:t>
            </a:r>
          </a:p>
          <a:p>
            <a:pPr>
              <a:buNone/>
            </a:pPr>
            <a:r>
              <a:rPr lang="en-US" dirty="0" smtClean="0"/>
              <a:t>c. </a:t>
            </a:r>
            <a:r>
              <a:rPr lang="en-US" i="1" dirty="0" err="1" smtClean="0"/>
              <a:t>Satu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satu</a:t>
            </a:r>
            <a:r>
              <a:rPr lang="en-US" i="1" dirty="0" smtClean="0"/>
              <a:t> </a:t>
            </a:r>
            <a:r>
              <a:rPr lang="en-US" i="1" dirty="0" err="1" smtClean="0"/>
              <a:t>kelompok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menguasai</a:t>
            </a:r>
            <a:r>
              <a:rPr lang="en-US" i="1" dirty="0" smtClean="0"/>
              <a:t> </a:t>
            </a:r>
            <a:r>
              <a:rPr lang="en-US" i="1" dirty="0" err="1" smtClean="0"/>
              <a:t>lebih</a:t>
            </a:r>
            <a:r>
              <a:rPr lang="en-US" i="1" dirty="0" smtClean="0"/>
              <a:t> </a:t>
            </a:r>
            <a:r>
              <a:rPr lang="en-US" i="1" dirty="0" err="1" smtClean="0"/>
              <a:t>dari</a:t>
            </a:r>
            <a:r>
              <a:rPr lang="en-US" i="1" dirty="0" smtClean="0"/>
              <a:t> 50% (lima </a:t>
            </a:r>
            <a:r>
              <a:rPr lang="en-US" i="1" dirty="0" err="1" smtClean="0"/>
              <a:t>puluh</a:t>
            </a:r>
            <a:r>
              <a:rPr lang="en-US" i="1" dirty="0" smtClean="0"/>
              <a:t> </a:t>
            </a:r>
            <a:r>
              <a:rPr lang="en-US" i="1" dirty="0" err="1" smtClean="0"/>
              <a:t>persen</a:t>
            </a:r>
            <a:r>
              <a:rPr lang="en-US" i="1" dirty="0" smtClean="0"/>
              <a:t>) </a:t>
            </a:r>
            <a:r>
              <a:rPr lang="en-US" i="1" dirty="0" err="1" smtClean="0"/>
              <a:t>pangsa</a:t>
            </a:r>
            <a:r>
              <a:rPr lang="en-US" i="1" dirty="0" smtClean="0"/>
              <a:t> </a:t>
            </a:r>
            <a:r>
              <a:rPr lang="en-US" i="1" dirty="0" err="1" smtClean="0"/>
              <a:t>pasar</a:t>
            </a:r>
            <a:r>
              <a:rPr lang="en-US" i="1" dirty="0" smtClean="0"/>
              <a:t> </a:t>
            </a:r>
            <a:r>
              <a:rPr lang="en-US" i="1" dirty="0" err="1" smtClean="0"/>
              <a:t>satu</a:t>
            </a:r>
            <a:r>
              <a:rPr lang="en-US" i="1" dirty="0" smtClean="0"/>
              <a:t> </a:t>
            </a:r>
            <a:r>
              <a:rPr lang="en-US" i="1" dirty="0" err="1" smtClean="0"/>
              <a:t>jenis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</a:t>
            </a:r>
            <a:r>
              <a:rPr lang="en-US" i="1" dirty="0" err="1" smtClean="0"/>
              <a:t>tertentu</a:t>
            </a:r>
            <a:r>
              <a:rPr lang="en-US" i="1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a.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yang </a:t>
            </a:r>
            <a:r>
              <a:rPr lang="en-US" i="1" dirty="0" err="1" smtClean="0"/>
              <a:t>bersangkutan</a:t>
            </a:r>
            <a:r>
              <a:rPr lang="en-US" i="1" dirty="0" smtClean="0"/>
              <a:t> </a:t>
            </a:r>
            <a:r>
              <a:rPr lang="en-US" i="1" dirty="0" err="1" smtClean="0"/>
              <a:t>belum</a:t>
            </a:r>
            <a:r>
              <a:rPr lang="en-US" i="1" dirty="0" smtClean="0"/>
              <a:t> </a:t>
            </a:r>
            <a:r>
              <a:rPr lang="en-US" i="1" dirty="0" err="1" smtClean="0"/>
              <a:t>ada</a:t>
            </a:r>
            <a:r>
              <a:rPr lang="en-US" i="1" dirty="0" smtClean="0"/>
              <a:t> </a:t>
            </a:r>
            <a:r>
              <a:rPr lang="en-US" i="1" dirty="0" err="1" smtClean="0"/>
              <a:t>substitusinya</a:t>
            </a:r>
            <a:r>
              <a:rPr lang="en-US" i="1" dirty="0" smtClean="0"/>
              <a:t>.</a:t>
            </a:r>
          </a:p>
          <a:p>
            <a:r>
              <a:rPr lang="en-US" dirty="0" err="1" smtClean="0"/>
              <a:t>Pendefinisian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/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</a:t>
            </a:r>
            <a:r>
              <a:rPr lang="en-US" dirty="0" err="1" smtClean="0"/>
              <a:t>terdekat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</a:t>
            </a:r>
            <a:r>
              <a:rPr lang="en-US" dirty="0" err="1" smtClean="0"/>
              <a:t>terdekat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substitusi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b. </a:t>
            </a:r>
            <a:r>
              <a:rPr lang="en-US" i="1" dirty="0" err="1" smtClean="0"/>
              <a:t>Mengakibatkan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lain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masuk</a:t>
            </a:r>
            <a:r>
              <a:rPr lang="en-US" i="1" dirty="0" smtClean="0"/>
              <a:t> </a:t>
            </a:r>
            <a:r>
              <a:rPr lang="en-US" i="1" dirty="0" err="1" smtClean="0"/>
              <a:t>ke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persaingan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yang </a:t>
            </a:r>
            <a:r>
              <a:rPr lang="en-US" i="1" dirty="0" err="1" smtClean="0"/>
              <a:t>sama</a:t>
            </a:r>
            <a:r>
              <a:rPr lang="en-US" i="1" dirty="0" smtClean="0"/>
              <a:t>.</a:t>
            </a:r>
          </a:p>
          <a:p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.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kemampuannya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/</a:t>
            </a:r>
            <a:r>
              <a:rPr lang="en-US" dirty="0" err="1" smtClean="0"/>
              <a:t>meniadakan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.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masuknya</a:t>
            </a:r>
            <a:r>
              <a:rPr lang="en-US" dirty="0" smtClean="0"/>
              <a:t> (</a:t>
            </a:r>
            <a:r>
              <a:rPr lang="en-US" i="1" dirty="0" smtClean="0"/>
              <a:t>entry barriers) </a:t>
            </a:r>
            <a:r>
              <a:rPr lang="en-US" i="1" dirty="0" err="1" smtClean="0"/>
              <a:t>perusahaan</a:t>
            </a:r>
            <a:r>
              <a:rPr lang="en-US" i="1" dirty="0" smtClean="0"/>
              <a:t> </a:t>
            </a:r>
            <a:r>
              <a:rPr lang="en-US" i="1" dirty="0" err="1" smtClean="0"/>
              <a:t>baru</a:t>
            </a:r>
            <a:r>
              <a:rPr lang="en-US" i="1" dirty="0" smtClean="0"/>
              <a:t> </a:t>
            </a:r>
            <a:r>
              <a:rPr lang="en-US" i="1" dirty="0" err="1" smtClean="0"/>
              <a:t>ke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pasar</a:t>
            </a:r>
            <a:r>
              <a:rPr lang="en-US" i="1" dirty="0" smtClean="0"/>
              <a:t>.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adanya</a:t>
            </a:r>
            <a:r>
              <a:rPr lang="en-US" i="1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8686800" cy="6553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c. </a:t>
            </a:r>
            <a:r>
              <a:rPr lang="en-US" i="1" dirty="0" err="1" smtClean="0"/>
              <a:t>Satu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satu</a:t>
            </a:r>
            <a:r>
              <a:rPr lang="en-US" i="1" dirty="0" smtClean="0"/>
              <a:t> </a:t>
            </a:r>
            <a:r>
              <a:rPr lang="en-US" i="1" dirty="0" err="1" smtClean="0"/>
              <a:t>kelompok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menguasai</a:t>
            </a:r>
            <a:r>
              <a:rPr lang="en-US" i="1" dirty="0" smtClean="0"/>
              <a:t> </a:t>
            </a:r>
            <a:r>
              <a:rPr lang="en-US" i="1" dirty="0" err="1" smtClean="0"/>
              <a:t>lebih</a:t>
            </a:r>
            <a:r>
              <a:rPr lang="en-US" i="1" dirty="0" smtClean="0"/>
              <a:t> </a:t>
            </a:r>
            <a:r>
              <a:rPr lang="en-US" i="1" dirty="0" err="1" smtClean="0"/>
              <a:t>dari</a:t>
            </a:r>
            <a:r>
              <a:rPr lang="en-US" i="1" dirty="0" smtClean="0"/>
              <a:t> 50% (lima </a:t>
            </a:r>
            <a:r>
              <a:rPr lang="en-US" i="1" dirty="0" err="1" smtClean="0"/>
              <a:t>puluh</a:t>
            </a:r>
            <a:r>
              <a:rPr lang="en-US" i="1" dirty="0" smtClean="0"/>
              <a:t> </a:t>
            </a:r>
            <a:r>
              <a:rPr lang="en-US" i="1" dirty="0" err="1" smtClean="0"/>
              <a:t>persen</a:t>
            </a:r>
            <a:r>
              <a:rPr lang="en-US" i="1" dirty="0" smtClean="0"/>
              <a:t>) </a:t>
            </a:r>
            <a:r>
              <a:rPr lang="en-US" i="1" dirty="0" err="1" smtClean="0"/>
              <a:t>pangsa</a:t>
            </a:r>
            <a:r>
              <a:rPr lang="en-US" i="1" dirty="0" smtClean="0"/>
              <a:t> </a:t>
            </a:r>
            <a:r>
              <a:rPr lang="en-US" i="1" dirty="0" err="1" smtClean="0"/>
              <a:t>pasar</a:t>
            </a:r>
            <a:r>
              <a:rPr lang="en-US" i="1" dirty="0" smtClean="0"/>
              <a:t> </a:t>
            </a:r>
            <a:r>
              <a:rPr lang="en-US" i="1" dirty="0" err="1" smtClean="0"/>
              <a:t>satu</a:t>
            </a:r>
            <a:r>
              <a:rPr lang="en-US" i="1" dirty="0" smtClean="0"/>
              <a:t> </a:t>
            </a:r>
            <a:r>
              <a:rPr lang="en-US" i="1" dirty="0" err="1" smtClean="0"/>
              <a:t>jenis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</a:t>
            </a:r>
            <a:r>
              <a:rPr lang="en-US" i="1" dirty="0" err="1" smtClean="0"/>
              <a:t>tertentu</a:t>
            </a:r>
            <a:r>
              <a:rPr lang="en-US" i="1" dirty="0" smtClean="0"/>
              <a:t>.</a:t>
            </a:r>
          </a:p>
          <a:p>
            <a:r>
              <a:rPr lang="en-US" dirty="0" err="1" smtClean="0"/>
              <a:t>Pendefinisian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fi-FI" dirty="0" smtClean="0"/>
              <a:t>perusahaan. Kekuatan monopoli yang dimiliki oleh sebuah perusahaan tidak harus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satu-satunya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diterjemahkan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(2) </a:t>
            </a:r>
            <a:r>
              <a:rPr lang="en-US" dirty="0" err="1" smtClean="0"/>
              <a:t>Pasal</a:t>
            </a:r>
            <a:r>
              <a:rPr lang="en-US" dirty="0" smtClean="0"/>
              <a:t> 17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.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intinya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i="1" dirty="0" err="1" smtClean="0"/>
              <a:t>pelarangan</a:t>
            </a:r>
            <a:r>
              <a:rPr lang="en-US" i="1" dirty="0" smtClean="0"/>
              <a:t> </a:t>
            </a:r>
            <a:r>
              <a:rPr lang="en-US" i="1" dirty="0" err="1" smtClean="0"/>
              <a:t>kegiatan</a:t>
            </a:r>
            <a:r>
              <a:rPr lang="en-US" i="1" dirty="0" smtClean="0"/>
              <a:t> </a:t>
            </a:r>
            <a:r>
              <a:rPr lang="en-US" i="1" dirty="0" err="1" smtClean="0"/>
              <a:t>penguasaan</a:t>
            </a:r>
            <a:r>
              <a:rPr lang="en-US" i="1" dirty="0" smtClean="0"/>
              <a:t> </a:t>
            </a:r>
            <a:r>
              <a:rPr lang="en-US" i="1" dirty="0" err="1" smtClean="0"/>
              <a:t>atas</a:t>
            </a:r>
            <a:r>
              <a:rPr lang="en-US" i="1" dirty="0" smtClean="0"/>
              <a:t> </a:t>
            </a:r>
            <a:r>
              <a:rPr lang="en-US" i="1" dirty="0" err="1" smtClean="0"/>
              <a:t>produksi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i="1" dirty="0" err="1" smtClean="0"/>
              <a:t>mengakibatkan</a:t>
            </a:r>
            <a:r>
              <a:rPr lang="en-US" i="1" dirty="0" smtClean="0"/>
              <a:t> </a:t>
            </a:r>
            <a:r>
              <a:rPr lang="en-US" i="1" dirty="0" err="1" smtClean="0"/>
              <a:t>terjadinya</a:t>
            </a:r>
            <a:r>
              <a:rPr lang="en-US" i="1" dirty="0" smtClean="0"/>
              <a:t> </a:t>
            </a:r>
            <a:r>
              <a:rPr lang="en-US" i="1" dirty="0" err="1" smtClean="0"/>
              <a:t>praktek</a:t>
            </a:r>
            <a:r>
              <a:rPr lang="en-US" i="1" dirty="0" smtClean="0"/>
              <a:t> </a:t>
            </a:r>
            <a:r>
              <a:rPr lang="en-US" i="1" dirty="0" err="1" smtClean="0"/>
              <a:t>monopoli</a:t>
            </a:r>
            <a:r>
              <a:rPr lang="en-US" i="1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(yang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)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merta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17 UU No. 5/1999, </a:t>
            </a:r>
            <a:r>
              <a:rPr lang="en-US" b="1" dirty="0" err="1" smtClean="0"/>
              <a:t>kecuali</a:t>
            </a:r>
            <a:r>
              <a:rPr lang="en-US" b="1" dirty="0" smtClean="0"/>
              <a:t> </a:t>
            </a:r>
            <a:r>
              <a:rPr lang="en-US" b="1" dirty="0" err="1" smtClean="0"/>
              <a:t>perusahaan</a:t>
            </a:r>
            <a:r>
              <a:rPr lang="en-US" b="1" dirty="0" smtClean="0"/>
              <a:t> </a:t>
            </a:r>
            <a:r>
              <a:rPr lang="en-US" b="1" dirty="0" err="1" smtClean="0"/>
              <a:t>tersebut</a:t>
            </a:r>
            <a:r>
              <a:rPr lang="en-US" b="1" dirty="0" smtClean="0"/>
              <a:t> </a:t>
            </a:r>
            <a:r>
              <a:rPr lang="en-US" b="1" dirty="0" err="1" smtClean="0"/>
              <a:t>melakukan</a:t>
            </a:r>
            <a:r>
              <a:rPr lang="en-US" b="1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UU No. 5/1999,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tercantum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2,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  <a:r>
              <a:rPr lang="en-US" dirty="0" err="1" smtClean="0"/>
              <a:t>pemusatan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dikuasainya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pendefinisian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2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 </a:t>
            </a:r>
            <a:r>
              <a:rPr lang="en-US" dirty="0" err="1" smtClean="0"/>
              <a:t>bentuk-bentuk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digolongkan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,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(</a:t>
            </a:r>
            <a:r>
              <a:rPr lang="en-US" i="1" dirty="0" smtClean="0"/>
              <a:t>conduct) yang </a:t>
            </a:r>
            <a:r>
              <a:rPr lang="en-US" i="1" dirty="0" err="1" smtClean="0"/>
              <a:t>di</a:t>
            </a:r>
            <a:r>
              <a:rPr lang="en-US" i="1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: (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 err="1" smtClean="0"/>
              <a:t>Pencegahan</a:t>
            </a:r>
            <a:r>
              <a:rPr lang="en-US" dirty="0" smtClean="0"/>
              <a:t>, </a:t>
            </a:r>
            <a:r>
              <a:rPr lang="en-US" dirty="0" err="1" smtClean="0"/>
              <a:t>Pembatasan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, </a:t>
            </a:r>
            <a:r>
              <a:rPr lang="en-US" i="1" dirty="0" err="1" smtClean="0"/>
              <a:t>dan</a:t>
            </a:r>
            <a:r>
              <a:rPr lang="en-US" i="1" dirty="0" smtClean="0"/>
              <a:t> (ii) </a:t>
            </a:r>
            <a:r>
              <a:rPr lang="en-US" i="1" dirty="0" err="1" smtClean="0"/>
              <a:t>Eksploitasi</a:t>
            </a:r>
            <a:r>
              <a:rPr lang="en-US" i="1" dirty="0" smtClean="0"/>
              <a:t>.</a:t>
            </a:r>
          </a:p>
          <a:p>
            <a:pPr algn="just"/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Pencegahan</a:t>
            </a:r>
            <a:r>
              <a:rPr lang="en-US" dirty="0" smtClean="0"/>
              <a:t>, </a:t>
            </a:r>
            <a:r>
              <a:rPr lang="en-US" dirty="0" err="1" smtClean="0"/>
              <a:t>Pembatasan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meniadakan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.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 (</a:t>
            </a:r>
            <a:r>
              <a:rPr lang="en-US" i="1" dirty="0" smtClean="0"/>
              <a:t>exclusive conduct), </a:t>
            </a:r>
            <a:r>
              <a:rPr lang="en-US" i="1" dirty="0" err="1" smtClean="0"/>
              <a:t>dimana</a:t>
            </a:r>
            <a:r>
              <a:rPr lang="en-US" i="1" dirty="0" smtClean="0"/>
              <a:t> </a:t>
            </a:r>
            <a:r>
              <a:rPr lang="en-US" i="1" dirty="0" err="1" smtClean="0"/>
              <a:t>perusahaan</a:t>
            </a:r>
            <a:r>
              <a:rPr lang="en-US" i="1" dirty="0" smtClean="0"/>
              <a:t> </a:t>
            </a:r>
            <a:r>
              <a:rPr lang="en-US" i="1" dirty="0" err="1" smtClean="0"/>
              <a:t>monopoli</a:t>
            </a:r>
            <a:r>
              <a:rPr lang="en-US" i="1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mengusir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(</a:t>
            </a:r>
            <a:r>
              <a:rPr lang="en-US" i="1" dirty="0" smtClean="0"/>
              <a:t>existing competitor) </a:t>
            </a:r>
            <a:r>
              <a:rPr lang="en-US" i="1" dirty="0" err="1" smtClean="0"/>
              <a:t>keluar</a:t>
            </a:r>
            <a:r>
              <a:rPr lang="en-US" i="1" dirty="0" smtClean="0"/>
              <a:t> </a:t>
            </a:r>
            <a:r>
              <a:rPr lang="en-US" i="1" dirty="0" err="1" smtClean="0"/>
              <a:t>dari</a:t>
            </a:r>
            <a:r>
              <a:rPr lang="en-US" i="1" dirty="0" smtClean="0"/>
              <a:t> </a:t>
            </a:r>
            <a:r>
              <a:rPr lang="en-US" i="1" dirty="0" err="1" smtClean="0"/>
              <a:t>pasar</a:t>
            </a:r>
            <a:r>
              <a:rPr lang="en-US" i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masuknya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hilangnya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mengeksploitasi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keuntungannya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/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dipasok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sv-SE" dirty="0" smtClean="0"/>
              <a:t>1. perilaku yang memiliki dampak negatif langsung kepada pesaing nyata maupun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990600"/>
          </a:xfrm>
        </p:spPr>
        <p:txBody>
          <a:bodyPr/>
          <a:lstStyle/>
          <a:p>
            <a:r>
              <a:rPr lang="en-US" dirty="0" err="1" smtClean="0"/>
              <a:t>Monopoli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Usaha.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sebetulnya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kejahatan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cara-cara</a:t>
            </a:r>
            <a:r>
              <a:rPr lang="en-US" dirty="0" smtClean="0"/>
              <a:t> yang fair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sv-SE" dirty="0" smtClean="0"/>
              <a:t>akan tetapi justru yang dilarang adalah perbuatan-perbuatan dari perusahaan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kekuatannya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yang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monopolizing/</a:t>
            </a:r>
            <a:r>
              <a:rPr lang="en-US" dirty="0" err="1" smtClean="0"/>
              <a:t>monopolisasi</a:t>
            </a:r>
            <a:r>
              <a:rPr lang="en-US" dirty="0" smtClean="0"/>
              <a:t>.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fi-FI" dirty="0" smtClean="0"/>
              <a:t>perusahaan dikatakan telah melakukan monopolisasi jika pelaku usaha mempunyai kekuatan untuk mengeluarkan atau mematikan perusahaan lain; dan syarat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melakukannya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yang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ditemui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pasal-pasal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No.5/1999.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pendefinisian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19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19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 </a:t>
            </a:r>
            <a:r>
              <a:rPr lang="en-US" i="1" dirty="0" smtClean="0"/>
              <a:t>“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dilarang</a:t>
            </a:r>
            <a:r>
              <a:rPr lang="en-US" i="1" dirty="0" smtClean="0"/>
              <a:t> </a:t>
            </a:r>
            <a:r>
              <a:rPr lang="en-US" i="1" dirty="0" err="1" smtClean="0"/>
              <a:t>melakukan</a:t>
            </a:r>
            <a:r>
              <a:rPr lang="en-US" i="1" dirty="0" smtClean="0"/>
              <a:t> </a:t>
            </a:r>
            <a:r>
              <a:rPr lang="en-US" i="1" dirty="0" err="1" smtClean="0"/>
              <a:t>satu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beberapa</a:t>
            </a:r>
            <a:r>
              <a:rPr lang="en-US" i="1" dirty="0" smtClean="0"/>
              <a:t> </a:t>
            </a:r>
            <a:r>
              <a:rPr lang="en-US" i="1" dirty="0" err="1" smtClean="0"/>
              <a:t>kegiatan</a:t>
            </a:r>
            <a:r>
              <a:rPr lang="en-US" i="1" dirty="0" smtClean="0"/>
              <a:t>, </a:t>
            </a:r>
            <a:r>
              <a:rPr lang="en-US" i="1" dirty="0" err="1" smtClean="0"/>
              <a:t>baik</a:t>
            </a:r>
            <a:r>
              <a:rPr lang="en-US" i="1" dirty="0" smtClean="0"/>
              <a:t> </a:t>
            </a:r>
            <a:r>
              <a:rPr lang="en-US" i="1" dirty="0" err="1" smtClean="0"/>
              <a:t>sendiri</a:t>
            </a:r>
            <a:r>
              <a:rPr lang="en-US" i="1" dirty="0" smtClean="0"/>
              <a:t> </a:t>
            </a:r>
            <a:r>
              <a:rPr lang="en-US" i="1" dirty="0" err="1" smtClean="0"/>
              <a:t>maupun</a:t>
            </a:r>
            <a:r>
              <a:rPr lang="en-US" i="1" dirty="0" smtClean="0"/>
              <a:t> </a:t>
            </a:r>
            <a:r>
              <a:rPr lang="en-US" i="1" dirty="0" err="1" smtClean="0"/>
              <a:t>bersama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lain, yang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mengakibatkan</a:t>
            </a:r>
            <a:r>
              <a:rPr lang="en-US" i="1" dirty="0" smtClean="0"/>
              <a:t> </a:t>
            </a:r>
            <a:r>
              <a:rPr lang="en-US" i="1" dirty="0" err="1" smtClean="0"/>
              <a:t>terjadinya</a:t>
            </a:r>
            <a:r>
              <a:rPr lang="en-US" i="1" dirty="0" smtClean="0"/>
              <a:t> </a:t>
            </a:r>
            <a:r>
              <a:rPr lang="en-US" i="1" dirty="0" err="1" smtClean="0"/>
              <a:t>praktek</a:t>
            </a:r>
            <a:r>
              <a:rPr lang="en-US" i="1" dirty="0" smtClean="0"/>
              <a:t> </a:t>
            </a:r>
            <a:r>
              <a:rPr lang="en-US" i="1" dirty="0" err="1" smtClean="0"/>
              <a:t>monopoli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persaingan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sehat</a:t>
            </a:r>
            <a:r>
              <a:rPr lang="en-US" i="1" dirty="0" smtClean="0"/>
              <a:t> </a:t>
            </a:r>
            <a:r>
              <a:rPr lang="en-US" i="1" dirty="0" err="1" smtClean="0"/>
              <a:t>berupa</a:t>
            </a:r>
            <a:r>
              <a:rPr lang="en-US" i="1" dirty="0" smtClean="0"/>
              <a:t>:</a:t>
            </a:r>
          </a:p>
          <a:p>
            <a:pPr>
              <a:buNone/>
            </a:pPr>
            <a:r>
              <a:rPr lang="en-US" i="1" dirty="0" smtClean="0"/>
              <a:t>a. </a:t>
            </a:r>
            <a:r>
              <a:rPr lang="en-US" i="1" dirty="0" err="1" smtClean="0"/>
              <a:t>menolak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menghalangi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tertentu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melakukan</a:t>
            </a:r>
            <a:r>
              <a:rPr lang="en-US" i="1" dirty="0" smtClean="0"/>
              <a:t> </a:t>
            </a:r>
            <a:r>
              <a:rPr lang="en-US" i="1" dirty="0" err="1" smtClean="0"/>
              <a:t>kegiatan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yang </a:t>
            </a:r>
            <a:r>
              <a:rPr lang="en-US" i="1" dirty="0" err="1" smtClean="0"/>
              <a:t>sama</a:t>
            </a:r>
            <a:r>
              <a:rPr lang="en-US" i="1" dirty="0" smtClean="0"/>
              <a:t> </a:t>
            </a:r>
            <a:r>
              <a:rPr lang="en-US" i="1" dirty="0" err="1" smtClean="0"/>
              <a:t>pada</a:t>
            </a:r>
            <a:r>
              <a:rPr lang="en-US" i="1" dirty="0" smtClean="0"/>
              <a:t> </a:t>
            </a:r>
            <a:r>
              <a:rPr lang="en-US" i="1" dirty="0" err="1" smtClean="0"/>
              <a:t>pasar</a:t>
            </a:r>
            <a:r>
              <a:rPr lang="en-US" i="1" dirty="0" smtClean="0"/>
              <a:t> </a:t>
            </a:r>
            <a:r>
              <a:rPr lang="en-US" i="1" dirty="0" err="1" smtClean="0"/>
              <a:t>bersangkutan</a:t>
            </a:r>
            <a:r>
              <a:rPr lang="en-US" i="1" dirty="0" smtClean="0"/>
              <a:t>; </a:t>
            </a:r>
            <a:r>
              <a:rPr lang="en-US" i="1" dirty="0" err="1" smtClean="0"/>
              <a:t>atau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b. </a:t>
            </a:r>
            <a:r>
              <a:rPr lang="en-US" i="1" dirty="0" err="1" smtClean="0"/>
              <a:t>menghalangi</a:t>
            </a:r>
            <a:r>
              <a:rPr lang="en-US" i="1" dirty="0" smtClean="0"/>
              <a:t> </a:t>
            </a:r>
            <a:r>
              <a:rPr lang="en-US" i="1" dirty="0" err="1" smtClean="0"/>
              <a:t>konsumen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pelanggan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pesaingnya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sv-SE" i="1" dirty="0" smtClean="0"/>
              <a:t>melakukan hubungan usaha dengan pelaku usaha pesaingnya itu; atau</a:t>
            </a:r>
          </a:p>
          <a:p>
            <a:pPr>
              <a:buNone/>
            </a:pPr>
            <a:r>
              <a:rPr lang="es-ES" i="1" dirty="0" smtClean="0"/>
              <a:t>c. </a:t>
            </a:r>
            <a:r>
              <a:rPr lang="es-ES" i="1" dirty="0" err="1" smtClean="0"/>
              <a:t>membatasi</a:t>
            </a:r>
            <a:r>
              <a:rPr lang="es-ES" i="1" dirty="0" smtClean="0"/>
              <a:t> </a:t>
            </a:r>
            <a:r>
              <a:rPr lang="es-ES" i="1" dirty="0" err="1" smtClean="0"/>
              <a:t>peredaran</a:t>
            </a:r>
            <a:r>
              <a:rPr lang="es-ES" i="1" dirty="0" smtClean="0"/>
              <a:t> dan/</a:t>
            </a:r>
            <a:r>
              <a:rPr lang="es-ES" i="1" dirty="0" err="1" smtClean="0"/>
              <a:t>atau</a:t>
            </a:r>
            <a:r>
              <a:rPr lang="es-ES" i="1" dirty="0" smtClean="0"/>
              <a:t> </a:t>
            </a:r>
            <a:r>
              <a:rPr lang="es-ES" i="1" dirty="0" err="1" smtClean="0"/>
              <a:t>penjualan</a:t>
            </a:r>
            <a:r>
              <a:rPr lang="es-ES" i="1" dirty="0" smtClean="0"/>
              <a:t> </a:t>
            </a:r>
            <a:r>
              <a:rPr lang="es-ES" i="1" dirty="0" err="1" smtClean="0"/>
              <a:t>barang</a:t>
            </a:r>
            <a:r>
              <a:rPr lang="es-ES" i="1" dirty="0" smtClean="0"/>
              <a:t> dan </a:t>
            </a:r>
            <a:r>
              <a:rPr lang="es-ES" i="1" dirty="0" err="1" smtClean="0"/>
              <a:t>atau</a:t>
            </a:r>
            <a:r>
              <a:rPr lang="es-ES" i="1" dirty="0" smtClean="0"/>
              <a:t> jasa pada pasar </a:t>
            </a:r>
            <a:r>
              <a:rPr lang="en-US" i="1" dirty="0" err="1" smtClean="0"/>
              <a:t>bersangkutan</a:t>
            </a:r>
            <a:r>
              <a:rPr lang="en-US" i="1" dirty="0" smtClean="0"/>
              <a:t>; </a:t>
            </a:r>
            <a:r>
              <a:rPr lang="en-US" i="1" dirty="0" err="1" smtClean="0"/>
              <a:t>atau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d. </a:t>
            </a:r>
            <a:r>
              <a:rPr lang="en-US" i="1" dirty="0" err="1" smtClean="0"/>
              <a:t>melakukan</a:t>
            </a:r>
            <a:r>
              <a:rPr lang="en-US" i="1" dirty="0" smtClean="0"/>
              <a:t> </a:t>
            </a:r>
            <a:r>
              <a:rPr lang="en-US" i="1" dirty="0" err="1" smtClean="0"/>
              <a:t>praktek</a:t>
            </a:r>
            <a:r>
              <a:rPr lang="en-US" i="1" dirty="0" smtClean="0"/>
              <a:t> </a:t>
            </a:r>
            <a:r>
              <a:rPr lang="en-US" i="1" dirty="0" err="1" smtClean="0"/>
              <a:t>diskriminasi</a:t>
            </a:r>
            <a:r>
              <a:rPr lang="en-US" i="1" dirty="0" smtClean="0"/>
              <a:t> </a:t>
            </a:r>
            <a:r>
              <a:rPr lang="en-US" i="1" dirty="0" err="1" smtClean="0"/>
              <a:t>terhadap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tertentu</a:t>
            </a:r>
            <a:r>
              <a:rPr lang="en-US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17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dibarengi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19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lain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dikategorikan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i="1" dirty="0" smtClean="0"/>
              <a:t>predatory price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praktek</a:t>
            </a:r>
            <a:r>
              <a:rPr lang="en-US" i="1" dirty="0" smtClean="0"/>
              <a:t> </a:t>
            </a:r>
            <a:r>
              <a:rPr lang="en-US" i="1" dirty="0" err="1" smtClean="0"/>
              <a:t>jual</a:t>
            </a:r>
            <a:r>
              <a:rPr lang="en-US" i="1" dirty="0" smtClean="0"/>
              <a:t> </a:t>
            </a:r>
            <a:r>
              <a:rPr lang="en-US" i="1" dirty="0" err="1" smtClean="0"/>
              <a:t>rugi</a:t>
            </a:r>
            <a:r>
              <a:rPr lang="en-US" i="1" dirty="0" smtClean="0"/>
              <a:t> </a:t>
            </a:r>
            <a:r>
              <a:rPr lang="en-US" i="1" dirty="0" err="1" smtClean="0"/>
              <a:t>seperti</a:t>
            </a:r>
            <a:r>
              <a:rPr lang="en-US" i="1" dirty="0" smtClean="0"/>
              <a:t> yang </a:t>
            </a:r>
            <a:r>
              <a:rPr lang="en-US" i="1" dirty="0" err="1" smtClean="0"/>
              <a:t>terdapat</a:t>
            </a:r>
            <a:r>
              <a:rPr lang="en-US" i="1" dirty="0" smtClean="0"/>
              <a:t> </a:t>
            </a:r>
            <a:r>
              <a:rPr lang="en-US" i="1" dirty="0" err="1" smtClean="0"/>
              <a:t>di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Pasal</a:t>
            </a:r>
            <a:r>
              <a:rPr lang="en-US" i="1" dirty="0" smtClean="0"/>
              <a:t> 20 </a:t>
            </a:r>
            <a:r>
              <a:rPr lang="en-US" dirty="0" smtClean="0"/>
              <a:t>yang </a:t>
            </a:r>
            <a:r>
              <a:rPr lang="en-US" dirty="0" err="1" smtClean="0"/>
              <a:t>berbunyi</a:t>
            </a:r>
            <a:r>
              <a:rPr lang="en-US" dirty="0" smtClean="0"/>
              <a:t>: </a:t>
            </a:r>
            <a:r>
              <a:rPr lang="en-US" i="1" dirty="0" smtClean="0"/>
              <a:t>“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dilarang</a:t>
            </a:r>
            <a:r>
              <a:rPr lang="en-US" i="1" dirty="0" smtClean="0"/>
              <a:t> </a:t>
            </a:r>
            <a:r>
              <a:rPr lang="en-US" i="1" dirty="0" err="1" smtClean="0"/>
              <a:t>melakukan</a:t>
            </a:r>
            <a:r>
              <a:rPr lang="en-US" i="1" dirty="0" smtClean="0"/>
              <a:t> </a:t>
            </a:r>
            <a:r>
              <a:rPr lang="en-US" i="1" dirty="0" err="1" smtClean="0"/>
              <a:t>pemasokan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cara</a:t>
            </a:r>
            <a:r>
              <a:rPr lang="en-US" i="1" dirty="0" smtClean="0"/>
              <a:t> </a:t>
            </a:r>
            <a:r>
              <a:rPr lang="en-US" i="1" dirty="0" err="1" smtClean="0"/>
              <a:t>melakukan</a:t>
            </a:r>
            <a:r>
              <a:rPr lang="en-US" i="1" dirty="0" smtClean="0"/>
              <a:t> </a:t>
            </a:r>
            <a:r>
              <a:rPr lang="en-US" i="1" dirty="0" err="1" smtClean="0"/>
              <a:t>jual</a:t>
            </a:r>
            <a:r>
              <a:rPr lang="en-US" i="1" dirty="0" smtClean="0"/>
              <a:t> </a:t>
            </a:r>
            <a:r>
              <a:rPr lang="en-US" i="1" dirty="0" err="1" smtClean="0"/>
              <a:t>beli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menetapkan</a:t>
            </a:r>
            <a:r>
              <a:rPr lang="en-US" i="1" dirty="0" smtClean="0"/>
              <a:t> </a:t>
            </a:r>
            <a:r>
              <a:rPr lang="en-US" i="1" dirty="0" err="1" smtClean="0"/>
              <a:t>harga</a:t>
            </a:r>
            <a:r>
              <a:rPr lang="en-US" i="1" dirty="0" smtClean="0"/>
              <a:t> yang </a:t>
            </a:r>
            <a:r>
              <a:rPr lang="en-US" i="1" dirty="0" err="1" smtClean="0"/>
              <a:t>sangat</a:t>
            </a:r>
            <a:r>
              <a:rPr lang="en-US" i="1" dirty="0" smtClean="0"/>
              <a:t> </a:t>
            </a:r>
            <a:r>
              <a:rPr lang="en-US" i="1" dirty="0" err="1" smtClean="0"/>
              <a:t>rendah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maksud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menyingkirkan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mematikan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pesaingnya</a:t>
            </a:r>
            <a:r>
              <a:rPr lang="en-US" i="1" dirty="0" smtClean="0"/>
              <a:t> </a:t>
            </a:r>
            <a:r>
              <a:rPr lang="en-US" i="1" dirty="0" err="1" smtClean="0"/>
              <a:t>di</a:t>
            </a:r>
            <a:r>
              <a:rPr lang="en-US" i="1" dirty="0" smtClean="0"/>
              <a:t> </a:t>
            </a:r>
            <a:r>
              <a:rPr lang="en-US" i="1" dirty="0" err="1" smtClean="0"/>
              <a:t>pasar</a:t>
            </a:r>
            <a:r>
              <a:rPr lang="en-US" i="1" dirty="0" smtClean="0"/>
              <a:t> </a:t>
            </a:r>
            <a:r>
              <a:rPr lang="en-US" i="1" dirty="0" err="1" smtClean="0"/>
              <a:t>bersangkutan</a:t>
            </a:r>
            <a:r>
              <a:rPr lang="en-US" i="1" dirty="0" smtClean="0"/>
              <a:t> </a:t>
            </a:r>
            <a:r>
              <a:rPr lang="en-US" i="1" dirty="0" err="1" smtClean="0"/>
              <a:t>sehingga</a:t>
            </a:r>
            <a:r>
              <a:rPr lang="en-US" i="1" dirty="0" smtClean="0"/>
              <a:t>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mengakibatkan</a:t>
            </a:r>
            <a:r>
              <a:rPr lang="en-US" i="1" dirty="0" smtClean="0"/>
              <a:t> </a:t>
            </a:r>
            <a:r>
              <a:rPr lang="en-US" i="1" dirty="0" err="1" smtClean="0"/>
              <a:t>terjadinya</a:t>
            </a:r>
            <a:r>
              <a:rPr lang="en-US" i="1" dirty="0" smtClean="0"/>
              <a:t> </a:t>
            </a:r>
            <a:r>
              <a:rPr lang="en-US" i="1" dirty="0" err="1" smtClean="0"/>
              <a:t>praktek</a:t>
            </a:r>
            <a:r>
              <a:rPr lang="en-US" i="1" dirty="0" smtClean="0"/>
              <a:t> </a:t>
            </a:r>
            <a:r>
              <a:rPr lang="en-US" i="1" dirty="0" err="1" smtClean="0"/>
              <a:t>monopoli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persaingan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sehat</a:t>
            </a:r>
            <a:r>
              <a:rPr lang="en-US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sv-SE" dirty="0" smtClean="0"/>
              <a:t>Bentuk nyata dari Praktek Monopoli tidak hanya terbatas pada dua pasal terkait diatas </a:t>
            </a:r>
            <a:r>
              <a:rPr lang="nb-NO" dirty="0" smtClean="0"/>
              <a:t>(Pasal 19 dan Pasal 20). KPPU dapat mendefinisikan bentuk Praktek Monopoli yang lain </a:t>
            </a:r>
            <a:r>
              <a:rPr lang="en-US" dirty="0" err="1" smtClean="0"/>
              <a:t>asalkan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s-ES" dirty="0" err="1" smtClean="0"/>
              <a:t>dampak</a:t>
            </a:r>
            <a:r>
              <a:rPr lang="es-ES" dirty="0" smtClean="0"/>
              <a:t> </a:t>
            </a:r>
            <a:r>
              <a:rPr lang="es-ES" dirty="0" err="1" smtClean="0"/>
              <a:t>negatif</a:t>
            </a:r>
            <a:r>
              <a:rPr lang="es-ES" dirty="0" smtClean="0"/>
              <a:t> </a:t>
            </a:r>
            <a:r>
              <a:rPr lang="es-ES" dirty="0" err="1" smtClean="0"/>
              <a:t>kepada</a:t>
            </a:r>
            <a:r>
              <a:rPr lang="es-ES" dirty="0" smtClean="0"/>
              <a:t> </a:t>
            </a:r>
            <a:r>
              <a:rPr lang="es-ES" dirty="0" err="1" smtClean="0"/>
              <a:t>pesaing</a:t>
            </a:r>
            <a:r>
              <a:rPr lang="es-ES" dirty="0" smtClean="0"/>
              <a:t> </a:t>
            </a:r>
            <a:r>
              <a:rPr lang="es-ES" dirty="0" err="1" smtClean="0"/>
              <a:t>nyata</a:t>
            </a:r>
            <a:r>
              <a:rPr lang="es-ES" dirty="0" smtClean="0"/>
              <a:t> </a:t>
            </a:r>
            <a:r>
              <a:rPr lang="es-ES" dirty="0" err="1" smtClean="0"/>
              <a:t>atau</a:t>
            </a:r>
            <a:r>
              <a:rPr lang="es-ES" dirty="0" smtClean="0"/>
              <a:t> </a:t>
            </a:r>
            <a:r>
              <a:rPr lang="es-ES" dirty="0" err="1" smtClean="0"/>
              <a:t>pesaing</a:t>
            </a:r>
            <a:r>
              <a:rPr lang="es-ES" dirty="0" smtClean="0"/>
              <a:t> </a:t>
            </a:r>
            <a:r>
              <a:rPr lang="es-ES" dirty="0" err="1" smtClean="0"/>
              <a:t>potensial</a:t>
            </a:r>
            <a:r>
              <a:rPr lang="es-ES" dirty="0" smtClean="0"/>
              <a:t> (</a:t>
            </a:r>
            <a:r>
              <a:rPr lang="es-ES" dirty="0" err="1" smtClean="0"/>
              <a:t>pencegahan</a:t>
            </a:r>
            <a:r>
              <a:rPr lang="es-ES" dirty="0" smtClean="0"/>
              <a:t>, </a:t>
            </a:r>
            <a:r>
              <a:rPr lang="es-ES" dirty="0" err="1" smtClean="0"/>
              <a:t>pembatasan</a:t>
            </a:r>
            <a:r>
              <a:rPr lang="es-ES" dirty="0" smtClean="0"/>
              <a:t>, </a:t>
            </a:r>
            <a:r>
              <a:rPr lang="sv-SE" dirty="0" smtClean="0"/>
              <a:t>dan penurunan tingkat persaingan); dan perilaku yang berdampak negatif kepada mitra </a:t>
            </a:r>
            <a:r>
              <a:rPr lang="en-US" dirty="0" err="1" smtClean="0"/>
              <a:t>transaksi</a:t>
            </a:r>
            <a:r>
              <a:rPr lang="en-US" dirty="0" smtClean="0"/>
              <a:t>, </a:t>
            </a:r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Pembuktian</a:t>
            </a:r>
            <a:r>
              <a:rPr lang="en-US" b="1" dirty="0" smtClean="0"/>
              <a:t> </a:t>
            </a:r>
            <a:r>
              <a:rPr lang="en-US" b="1" dirty="0" err="1" smtClean="0"/>
              <a:t>Posisi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Praktek</a:t>
            </a:r>
            <a:r>
              <a:rPr lang="en-US" b="1" dirty="0" smtClean="0"/>
              <a:t> </a:t>
            </a:r>
            <a:r>
              <a:rPr lang="en-US" b="1" dirty="0" err="1" smtClean="0"/>
              <a:t>Monopoli</a:t>
            </a:r>
            <a:endParaRPr lang="en-US" b="1" dirty="0" smtClean="0"/>
          </a:p>
          <a:p>
            <a:pPr algn="just"/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17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.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KPPU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(2) yang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patut</a:t>
            </a:r>
            <a:r>
              <a:rPr lang="en-US" dirty="0" smtClean="0"/>
              <a:t> </a:t>
            </a:r>
            <a:r>
              <a:rPr lang="en-US" i="1" dirty="0" err="1" smtClean="0"/>
              <a:t>diduga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dianggap</a:t>
            </a:r>
            <a:r>
              <a:rPr lang="en-US" i="1" dirty="0" smtClean="0"/>
              <a:t> </a:t>
            </a:r>
            <a:r>
              <a:rPr lang="en-US" i="1" dirty="0" err="1" smtClean="0"/>
              <a:t>melakukan</a:t>
            </a:r>
            <a:r>
              <a:rPr lang="en-US" i="1" dirty="0" smtClean="0"/>
              <a:t> </a:t>
            </a:r>
            <a:r>
              <a:rPr lang="en-US" i="1" dirty="0" err="1" smtClean="0"/>
              <a:t>penguasaan</a:t>
            </a:r>
            <a:r>
              <a:rPr lang="en-US" i="1" dirty="0" smtClean="0"/>
              <a:t> </a:t>
            </a:r>
            <a:r>
              <a:rPr lang="en-US" i="1" dirty="0" err="1" smtClean="0"/>
              <a:t>atas</a:t>
            </a:r>
            <a:r>
              <a:rPr lang="en-US" i="1" dirty="0" smtClean="0"/>
              <a:t> </a:t>
            </a:r>
            <a:r>
              <a:rPr lang="en-US" i="1" dirty="0" err="1" smtClean="0"/>
              <a:t>produksi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pemasaran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.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mengimplikasikan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fi-FI" dirty="0" smtClean="0"/>
              <a:t>perusahaan terbukti memiliki Posisi Monopoli, perusahaan tersebut </a:t>
            </a:r>
            <a:r>
              <a:rPr lang="fi-FI" i="1" dirty="0" smtClean="0"/>
              <a:t>belum dapat </a:t>
            </a:r>
            <a:r>
              <a:rPr lang="en-US" dirty="0" err="1" smtClean="0"/>
              <a:t>dipersalahkan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17.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diingat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yang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51.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s-ES" dirty="0" err="1" smtClean="0"/>
              <a:t>Pasal</a:t>
            </a:r>
            <a:r>
              <a:rPr lang="es-ES" dirty="0" smtClean="0"/>
              <a:t> 51 UU </a:t>
            </a:r>
            <a:r>
              <a:rPr lang="es-ES" dirty="0" err="1" smtClean="0"/>
              <a:t>Nomor</a:t>
            </a:r>
            <a:r>
              <a:rPr lang="es-ES" dirty="0" smtClean="0"/>
              <a:t> 5 </a:t>
            </a:r>
            <a:r>
              <a:rPr lang="es-ES" dirty="0" err="1" smtClean="0"/>
              <a:t>Tahun</a:t>
            </a:r>
            <a:r>
              <a:rPr lang="es-ES" dirty="0" smtClean="0"/>
              <a:t> 1999 </a:t>
            </a:r>
            <a:r>
              <a:rPr lang="es-ES" dirty="0" err="1" smtClean="0"/>
              <a:t>menyatakan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i="1" dirty="0" smtClean="0"/>
              <a:t> </a:t>
            </a:r>
            <a:r>
              <a:rPr lang="en-US" i="1" dirty="0" err="1" smtClean="0"/>
              <a:t>Monopoli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pemusatan</a:t>
            </a:r>
            <a:r>
              <a:rPr lang="en-US" i="1" dirty="0" smtClean="0"/>
              <a:t> </a:t>
            </a:r>
            <a:r>
              <a:rPr lang="en-US" i="1" dirty="0" err="1" smtClean="0"/>
              <a:t>kegiatan</a:t>
            </a:r>
            <a:r>
              <a:rPr lang="en-US" i="1" dirty="0" smtClean="0"/>
              <a:t> yang </a:t>
            </a:r>
            <a:r>
              <a:rPr lang="en-US" i="1" dirty="0" err="1" smtClean="0"/>
              <a:t>berkaitan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produksi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pemasaran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yang </a:t>
            </a:r>
            <a:r>
              <a:rPr lang="en-US" i="1" dirty="0" err="1" smtClean="0"/>
              <a:t>menguasai</a:t>
            </a:r>
            <a:r>
              <a:rPr lang="en-US" i="1" dirty="0" smtClean="0"/>
              <a:t> </a:t>
            </a:r>
            <a:r>
              <a:rPr lang="en-US" i="1" dirty="0" err="1" smtClean="0"/>
              <a:t>hajat</a:t>
            </a:r>
            <a:r>
              <a:rPr lang="en-US" i="1" dirty="0" smtClean="0"/>
              <a:t> </a:t>
            </a:r>
            <a:r>
              <a:rPr lang="en-US" i="1" dirty="0" err="1" smtClean="0"/>
              <a:t>hidup</a:t>
            </a:r>
            <a:r>
              <a:rPr lang="en-US" i="1" dirty="0" smtClean="0"/>
              <a:t> </a:t>
            </a:r>
            <a:r>
              <a:rPr lang="en-US" i="1" dirty="0" err="1" smtClean="0"/>
              <a:t>orang</a:t>
            </a:r>
            <a:r>
              <a:rPr lang="en-US" i="1" dirty="0" smtClean="0"/>
              <a:t> </a:t>
            </a:r>
            <a:r>
              <a:rPr lang="en-US" i="1" dirty="0" err="1" smtClean="0"/>
              <a:t>banyak</a:t>
            </a:r>
            <a:r>
              <a:rPr lang="en-US" i="1" dirty="0" smtClean="0"/>
              <a:t> </a:t>
            </a:r>
            <a:r>
              <a:rPr lang="en-US" i="1" dirty="0" err="1" smtClean="0"/>
              <a:t>serta</a:t>
            </a:r>
            <a:r>
              <a:rPr lang="en-US" i="1" dirty="0" smtClean="0"/>
              <a:t> </a:t>
            </a:r>
            <a:r>
              <a:rPr lang="en-US" i="1" dirty="0" err="1" smtClean="0"/>
              <a:t>cabang-cabang</a:t>
            </a:r>
            <a:r>
              <a:rPr lang="en-US" i="1" dirty="0" smtClean="0"/>
              <a:t> </a:t>
            </a:r>
            <a:r>
              <a:rPr lang="en-US" i="1" dirty="0" err="1" smtClean="0"/>
              <a:t>produksi</a:t>
            </a:r>
            <a:r>
              <a:rPr lang="en-US" i="1" dirty="0" smtClean="0"/>
              <a:t> yang </a:t>
            </a:r>
            <a:r>
              <a:rPr lang="en-US" i="1" dirty="0" err="1" smtClean="0"/>
              <a:t>pentingbagi</a:t>
            </a:r>
            <a:r>
              <a:rPr lang="en-US" i="1" dirty="0" smtClean="0"/>
              <a:t> </a:t>
            </a:r>
            <a:r>
              <a:rPr lang="en-US" i="1" dirty="0" err="1" smtClean="0"/>
              <a:t>negara</a:t>
            </a:r>
            <a:r>
              <a:rPr lang="en-US" i="1" dirty="0" smtClean="0"/>
              <a:t> </a:t>
            </a:r>
            <a:r>
              <a:rPr lang="en-US" i="1" dirty="0" err="1" smtClean="0"/>
              <a:t>diatur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undangundang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diselenggarakan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Badan</a:t>
            </a:r>
            <a:r>
              <a:rPr lang="en-US" i="1" dirty="0" smtClean="0"/>
              <a:t> Usaha </a:t>
            </a:r>
            <a:r>
              <a:rPr lang="en-US" i="1" dirty="0" err="1" smtClean="0"/>
              <a:t>Milik</a:t>
            </a:r>
            <a:r>
              <a:rPr lang="en-US" i="1" dirty="0" smtClean="0"/>
              <a:t> Negara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badan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lembaga</a:t>
            </a:r>
            <a:r>
              <a:rPr lang="en-US" i="1" dirty="0" smtClean="0"/>
              <a:t> yang </a:t>
            </a:r>
            <a:r>
              <a:rPr lang="de-DE" i="1" dirty="0" smtClean="0"/>
              <a:t>dibentuk atau ditunjuk oleh Pemerintah.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Keputusan</a:t>
            </a:r>
            <a:r>
              <a:rPr lang="en-US" dirty="0" smtClean="0"/>
              <a:t> KPPU No. 89/KPPU/KEP/III/2009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51 UU No.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BUMN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 smtClean="0"/>
              <a:t>KPPU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17,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i="1" dirty="0" smtClean="0"/>
              <a:t>rule of reason yang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dibagi</a:t>
            </a:r>
            <a:r>
              <a:rPr lang="en-US" i="1" dirty="0" smtClean="0"/>
              <a:t> </a:t>
            </a:r>
            <a:r>
              <a:rPr lang="en-US" i="1" dirty="0" err="1" smtClean="0"/>
              <a:t>kedalam</a:t>
            </a:r>
            <a:r>
              <a:rPr lang="en-US" i="1" dirty="0" smtClean="0"/>
              <a:t> </a:t>
            </a:r>
            <a:r>
              <a:rPr lang="en-US" i="1" dirty="0" err="1" smtClean="0"/>
              <a:t>beberapa</a:t>
            </a:r>
            <a:r>
              <a:rPr lang="en-US" i="1" dirty="0" smtClean="0"/>
              <a:t> </a:t>
            </a:r>
            <a:r>
              <a:rPr lang="en-US" i="1" dirty="0" err="1" smtClean="0"/>
              <a:t>tahap</a:t>
            </a:r>
            <a:r>
              <a:rPr lang="en-US" i="1" dirty="0" smtClean="0"/>
              <a:t> </a:t>
            </a:r>
            <a:r>
              <a:rPr lang="en-US" i="1" dirty="0" err="1" smtClean="0"/>
              <a:t>yaitu</a:t>
            </a:r>
            <a:r>
              <a:rPr lang="en-US" i="1" dirty="0" smtClean="0"/>
              <a:t>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Pendefinisian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;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;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memilikiPosisi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ATURAN SANKSI</a:t>
            </a:r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47 UU No. 5/1999, KPPU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menjatuhkan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17, </a:t>
            </a:r>
            <a:r>
              <a:rPr lang="en-US" dirty="0" err="1" smtClean="0"/>
              <a:t>berupa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menghentikan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47 </a:t>
            </a:r>
            <a:r>
              <a:rPr lang="en-US" dirty="0" err="1" smtClean="0"/>
              <a:t>ayat</a:t>
            </a:r>
            <a:r>
              <a:rPr lang="en-US" dirty="0" smtClean="0"/>
              <a:t> (2) </a:t>
            </a:r>
            <a:r>
              <a:rPr lang="en-US" dirty="0" err="1" smtClean="0"/>
              <a:t>butir</a:t>
            </a:r>
            <a:r>
              <a:rPr lang="en-US" dirty="0" smtClean="0"/>
              <a:t> c);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menghentikan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s-ES" dirty="0" smtClean="0"/>
              <a:t>dominan (</a:t>
            </a:r>
            <a:r>
              <a:rPr lang="es-ES" dirty="0" err="1" smtClean="0"/>
              <a:t>Pasal</a:t>
            </a:r>
            <a:r>
              <a:rPr lang="es-ES" dirty="0" smtClean="0"/>
              <a:t> 47 </a:t>
            </a:r>
            <a:r>
              <a:rPr lang="es-ES" dirty="0" err="1" smtClean="0"/>
              <a:t>ayat</a:t>
            </a:r>
            <a:r>
              <a:rPr lang="es-ES" dirty="0" smtClean="0"/>
              <a:t> (2) </a:t>
            </a:r>
            <a:r>
              <a:rPr lang="es-ES" dirty="0" err="1" smtClean="0"/>
              <a:t>butir</a:t>
            </a:r>
            <a:r>
              <a:rPr lang="es-ES" dirty="0" smtClean="0"/>
              <a:t> d); dan/</a:t>
            </a:r>
            <a:r>
              <a:rPr lang="es-ES" dirty="0" err="1" smtClean="0"/>
              <a:t>atau</a:t>
            </a:r>
            <a:endParaRPr lang="es-E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ganti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r>
              <a:rPr lang="en-US" dirty="0" smtClean="0"/>
              <a:t> ( </a:t>
            </a:r>
            <a:r>
              <a:rPr lang="en-US" dirty="0" err="1" smtClean="0"/>
              <a:t>Pasal</a:t>
            </a:r>
            <a:r>
              <a:rPr lang="en-US" dirty="0" smtClean="0"/>
              <a:t> 47 </a:t>
            </a:r>
            <a:r>
              <a:rPr lang="en-US" dirty="0" err="1" smtClean="0"/>
              <a:t>ayat</a:t>
            </a:r>
            <a:r>
              <a:rPr lang="en-US" dirty="0" smtClean="0"/>
              <a:t> (2) </a:t>
            </a:r>
            <a:r>
              <a:rPr lang="en-US" dirty="0" err="1" smtClean="0"/>
              <a:t>butir</a:t>
            </a:r>
            <a:r>
              <a:rPr lang="en-US" dirty="0" smtClean="0"/>
              <a:t> f);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pengenaan</a:t>
            </a:r>
            <a:r>
              <a:rPr lang="en-US" dirty="0" smtClean="0"/>
              <a:t> </a:t>
            </a:r>
            <a:r>
              <a:rPr lang="en-US" dirty="0" err="1" smtClean="0"/>
              <a:t>denda</a:t>
            </a:r>
            <a:r>
              <a:rPr lang="en-US" dirty="0" smtClean="0"/>
              <a:t> </a:t>
            </a:r>
            <a:r>
              <a:rPr lang="en-US" dirty="0" err="1" smtClean="0"/>
              <a:t>serendah-rendahnya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 1.000.000.000,00 (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miliar</a:t>
            </a:r>
            <a:r>
              <a:rPr lang="en-US" dirty="0" smtClean="0"/>
              <a:t> </a:t>
            </a:r>
            <a:r>
              <a:rPr lang="it-IT" dirty="0" smtClean="0"/>
              <a:t>rupiah) dan setinggi-tingginya Rp 25.000.000.000,00 (dua puluh lima miliar </a:t>
            </a:r>
            <a:r>
              <a:rPr lang="es-ES" dirty="0" err="1" smtClean="0"/>
              <a:t>rupiah</a:t>
            </a:r>
            <a:r>
              <a:rPr lang="es-ES" dirty="0" smtClean="0"/>
              <a:t>) (</a:t>
            </a:r>
            <a:r>
              <a:rPr lang="es-ES" dirty="0" err="1" smtClean="0"/>
              <a:t>Pasal</a:t>
            </a:r>
            <a:r>
              <a:rPr lang="es-ES" dirty="0" smtClean="0"/>
              <a:t> 47 </a:t>
            </a:r>
            <a:r>
              <a:rPr lang="es-ES" dirty="0" err="1" smtClean="0"/>
              <a:t>ayat</a:t>
            </a:r>
            <a:r>
              <a:rPr lang="es-ES" dirty="0" smtClean="0"/>
              <a:t> (2) </a:t>
            </a:r>
            <a:r>
              <a:rPr lang="es-ES" dirty="0" err="1" smtClean="0"/>
              <a:t>butir</a:t>
            </a:r>
            <a:r>
              <a:rPr lang="es-ES" dirty="0" smtClean="0"/>
              <a:t> g).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17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pt-BR" dirty="0" smtClean="0"/>
              <a:t>sebagaimana diatur dalam Pasal 48 UU No. 5/1999 berupa: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denda</a:t>
            </a:r>
            <a:r>
              <a:rPr lang="en-US" dirty="0" smtClean="0"/>
              <a:t> </a:t>
            </a:r>
            <a:r>
              <a:rPr lang="en-US" dirty="0" err="1" smtClean="0"/>
              <a:t>serendah-rendahnya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 25.000.000.000,00 (</a:t>
            </a:r>
            <a:r>
              <a:rPr lang="en-US" dirty="0" err="1" smtClean="0"/>
              <a:t>duapuluh</a:t>
            </a:r>
            <a:r>
              <a:rPr lang="en-US" dirty="0" smtClean="0"/>
              <a:t> lima </a:t>
            </a:r>
            <a:r>
              <a:rPr lang="en-US" dirty="0" err="1" smtClean="0"/>
              <a:t>miliar</a:t>
            </a:r>
            <a:r>
              <a:rPr lang="en-US" dirty="0" smtClean="0"/>
              <a:t> rupiah)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setinggi-tingginya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 100.000.000.000,00 (</a:t>
            </a:r>
            <a:r>
              <a:rPr lang="en-US" dirty="0" err="1" smtClean="0"/>
              <a:t>seratus</a:t>
            </a:r>
            <a:r>
              <a:rPr lang="en-US" dirty="0" smtClean="0"/>
              <a:t> </a:t>
            </a:r>
            <a:r>
              <a:rPr lang="en-US" dirty="0" err="1" smtClean="0"/>
              <a:t>miliar</a:t>
            </a:r>
            <a:r>
              <a:rPr lang="en-US" dirty="0" smtClean="0"/>
              <a:t> rupiah),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kurungan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</a:t>
            </a:r>
            <a:r>
              <a:rPr lang="en-US" dirty="0" err="1" smtClean="0"/>
              <a:t>denda</a:t>
            </a:r>
            <a:r>
              <a:rPr lang="en-US" dirty="0" smtClean="0"/>
              <a:t> </a:t>
            </a:r>
            <a:r>
              <a:rPr lang="en-US" dirty="0" err="1" smtClean="0"/>
              <a:t>selama-lamanya</a:t>
            </a:r>
            <a:r>
              <a:rPr lang="en-US" dirty="0" smtClean="0"/>
              <a:t> 6 (</a:t>
            </a:r>
            <a:r>
              <a:rPr lang="en-US" dirty="0" err="1" smtClean="0"/>
              <a:t>enam</a:t>
            </a:r>
            <a:r>
              <a:rPr lang="en-US" dirty="0" smtClean="0"/>
              <a:t>) </a:t>
            </a:r>
            <a:r>
              <a:rPr lang="en-US" dirty="0" err="1" smtClean="0"/>
              <a:t>bulan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48 </a:t>
            </a:r>
            <a:r>
              <a:rPr lang="en-US" dirty="0" err="1" smtClean="0"/>
              <a:t>ayat</a:t>
            </a:r>
            <a:r>
              <a:rPr lang="en-US" dirty="0" smtClean="0"/>
              <a:t>(1)).</a:t>
            </a:r>
          </a:p>
          <a:p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dijatuhkan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17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49 UU No. 5/1999 </a:t>
            </a:r>
            <a:r>
              <a:rPr lang="en-US" dirty="0" err="1" smtClean="0"/>
              <a:t>berupa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s-ES" dirty="0" smtClean="0"/>
              <a:t>1. </a:t>
            </a:r>
            <a:r>
              <a:rPr lang="es-ES" dirty="0" err="1" smtClean="0"/>
              <a:t>pencabutan</a:t>
            </a:r>
            <a:r>
              <a:rPr lang="es-ES" dirty="0" smtClean="0"/>
              <a:t> </a:t>
            </a:r>
            <a:r>
              <a:rPr lang="es-ES" dirty="0" err="1" smtClean="0"/>
              <a:t>izin</a:t>
            </a:r>
            <a:r>
              <a:rPr lang="es-ES" dirty="0" smtClean="0"/>
              <a:t> </a:t>
            </a:r>
            <a:r>
              <a:rPr lang="es-ES" dirty="0" err="1" smtClean="0"/>
              <a:t>usaha</a:t>
            </a:r>
            <a:r>
              <a:rPr lang="es-ES" dirty="0" smtClean="0"/>
              <a:t>, </a:t>
            </a:r>
            <a:r>
              <a:rPr lang="es-ES" dirty="0" err="1" smtClean="0"/>
              <a:t>atau</a:t>
            </a:r>
            <a:endParaRPr lang="es-E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menduduki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Direksi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Komisaris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2 (</a:t>
            </a:r>
            <a:r>
              <a:rPr lang="en-US" dirty="0" err="1" smtClean="0"/>
              <a:t>dua</a:t>
            </a:r>
            <a:r>
              <a:rPr lang="en-US" dirty="0" smtClean="0"/>
              <a:t>)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selama-lamanya</a:t>
            </a:r>
            <a:r>
              <a:rPr lang="en-US" dirty="0" smtClean="0"/>
              <a:t> 5 (lima) </a:t>
            </a:r>
            <a:r>
              <a:rPr lang="en-US" dirty="0" err="1" smtClean="0"/>
              <a:t>tahun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penghentian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: </a:t>
            </a:r>
          </a:p>
          <a:p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No. 07/KPPUL/ 2007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Silang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Temasek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Telkomsel</a:t>
            </a:r>
            <a:endParaRPr lang="en-US" dirty="0" smtClean="0"/>
          </a:p>
          <a:p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Jakarta </a:t>
            </a:r>
            <a:r>
              <a:rPr lang="en-US" dirty="0" err="1" smtClean="0"/>
              <a:t>Pusat</a:t>
            </a:r>
            <a:r>
              <a:rPr lang="en-US" dirty="0" smtClean="0"/>
              <a:t> No. 02/ KPPU/2007/ </a:t>
            </a:r>
            <a:r>
              <a:rPr lang="en-US" dirty="0" err="1" smtClean="0"/>
              <a:t>PN.Jak.Pus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28 </a:t>
            </a:r>
            <a:r>
              <a:rPr lang="en-US" dirty="0" err="1" smtClean="0"/>
              <a:t>Februari</a:t>
            </a:r>
            <a:r>
              <a:rPr lang="en-US" dirty="0" smtClean="0"/>
              <a:t> 2008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 No. 496 K/</a:t>
            </a:r>
            <a:r>
              <a:rPr lang="en-US" dirty="0" err="1" smtClean="0"/>
              <a:t>Pdt.Sus</a:t>
            </a:r>
            <a:r>
              <a:rPr lang="en-US" dirty="0" smtClean="0"/>
              <a:t>/2008 </a:t>
            </a:r>
            <a:r>
              <a:rPr lang="en-US" dirty="0" err="1" smtClean="0"/>
              <a:t>tanggal</a:t>
            </a:r>
            <a:r>
              <a:rPr lang="en-US" dirty="0" smtClean="0"/>
              <a:t> 9 September 2008</a:t>
            </a:r>
          </a:p>
          <a:p>
            <a:pPr>
              <a:buNone/>
            </a:pPr>
            <a:r>
              <a:rPr lang="en-US" smtClean="0"/>
              <a:t>- Peninjauan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MA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Registrasi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: 128 PK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prilaku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jahat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“</a:t>
            </a:r>
            <a:r>
              <a:rPr lang="en-US" dirty="0" err="1" smtClean="0"/>
              <a:t>mahluk</a:t>
            </a:r>
            <a:r>
              <a:rPr lang="en-US" dirty="0" smtClean="0"/>
              <a:t> </a:t>
            </a:r>
            <a:r>
              <a:rPr lang="en-US" dirty="0" err="1" smtClean="0"/>
              <a:t>penghisap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” </a:t>
            </a:r>
            <a:r>
              <a:rPr lang="en-US" dirty="0" err="1" smtClean="0"/>
              <a:t>rakyat</a:t>
            </a:r>
            <a:r>
              <a:rPr lang="en-US" dirty="0" smtClean="0"/>
              <a:t>. Kita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permainan</a:t>
            </a:r>
            <a:r>
              <a:rPr lang="en-US" dirty="0" smtClean="0"/>
              <a:t> </a:t>
            </a:r>
            <a:r>
              <a:rPr lang="en-US" dirty="0" err="1" smtClean="0"/>
              <a:t>anak-anak</a:t>
            </a:r>
            <a:r>
              <a:rPr lang="en-US" dirty="0" smtClean="0"/>
              <a:t> yang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”</a:t>
            </a:r>
            <a:r>
              <a:rPr lang="en-US" dirty="0" err="1" smtClean="0"/>
              <a:t>dipaksa</a:t>
            </a:r>
            <a:r>
              <a:rPr lang="en-US" dirty="0" smtClean="0"/>
              <a:t>”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serakah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mengalahkan</a:t>
            </a:r>
            <a:r>
              <a:rPr lang="en-US" dirty="0" smtClean="0"/>
              <a:t> </a:t>
            </a:r>
            <a:r>
              <a:rPr lang="en-US" dirty="0" err="1" smtClean="0"/>
              <a:t>lawan</a:t>
            </a:r>
            <a:r>
              <a:rPr lang="en-US" dirty="0" smtClean="0"/>
              <a:t> (</a:t>
            </a:r>
            <a:r>
              <a:rPr lang="en-US" dirty="0" err="1" smtClean="0"/>
              <a:t>pesaing</a:t>
            </a:r>
            <a:r>
              <a:rPr lang="en-US" dirty="0" smtClean="0"/>
              <a:t>)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teorinya</a:t>
            </a:r>
            <a:r>
              <a:rPr lang="en-US" dirty="0" smtClean="0"/>
              <a:t>, </a:t>
            </a:r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 algn="just">
              <a:buNone/>
            </a:pPr>
            <a:r>
              <a:rPr lang="en-US" dirty="0" smtClean="0"/>
              <a:t>(1) </a:t>
            </a:r>
            <a:r>
              <a:rPr lang="en-US" dirty="0" err="1" smtClean="0"/>
              <a:t>Monopoli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teknistertentu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a.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berproduksi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sv-SE" i="1" dirty="0" smtClean="0"/>
              <a:t>b. skala ekonomi, dimana semakin besar skala produksi maka biaya </a:t>
            </a:r>
            <a:r>
              <a:rPr lang="en-US" dirty="0" err="1" smtClean="0"/>
              <a:t>marjinal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per unit (</a:t>
            </a:r>
            <a:r>
              <a:rPr lang="en-US" i="1" dirty="0" smtClean="0"/>
              <a:t>average cost) </a:t>
            </a:r>
            <a:r>
              <a:rPr lang="en-US" i="1" dirty="0" err="1" smtClean="0"/>
              <a:t>makin</a:t>
            </a:r>
            <a:r>
              <a:rPr lang="en-US" i="1" dirty="0" smtClean="0"/>
              <a:t> </a:t>
            </a:r>
            <a:r>
              <a:rPr lang="en-US" i="1" dirty="0" err="1" smtClean="0"/>
              <a:t>rendah</a:t>
            </a:r>
            <a:r>
              <a:rPr lang="en-US" i="1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c.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(2) </a:t>
            </a:r>
            <a:r>
              <a:rPr lang="en-US" dirty="0" err="1" smtClean="0"/>
              <a:t>Monopoli</a:t>
            </a:r>
            <a:r>
              <a:rPr lang="en-US" dirty="0" smtClean="0"/>
              <a:t>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sv-SE" dirty="0" smtClean="0"/>
              <a:t>a. hak atas kekayaaan intelektual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didapatkan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lain, </a:t>
            </a:r>
            <a:r>
              <a:rPr lang="es-ES" dirty="0" err="1" smtClean="0"/>
              <a:t>misalnya</a:t>
            </a:r>
            <a:r>
              <a:rPr lang="es-ES" dirty="0" smtClean="0"/>
              <a:t> </a:t>
            </a:r>
            <a:r>
              <a:rPr lang="es-ES" dirty="0" err="1" smtClean="0"/>
              <a:t>agen</a:t>
            </a:r>
            <a:r>
              <a:rPr lang="es-ES" dirty="0" smtClean="0"/>
              <a:t> </a:t>
            </a:r>
            <a:r>
              <a:rPr lang="es-ES" dirty="0" err="1" smtClean="0"/>
              <a:t>tunggal</a:t>
            </a:r>
            <a:r>
              <a:rPr lang="es-ES" dirty="0" smtClean="0"/>
              <a:t>, </a:t>
            </a:r>
            <a:r>
              <a:rPr lang="es-ES" dirty="0" err="1" smtClean="0"/>
              <a:t>importir</a:t>
            </a:r>
            <a:r>
              <a:rPr lang="es-ES" dirty="0" smtClean="0"/>
              <a:t> </a:t>
            </a:r>
            <a:r>
              <a:rPr lang="es-ES" dirty="0" err="1" smtClean="0"/>
              <a:t>tunggal</a:t>
            </a:r>
            <a:r>
              <a:rPr lang="es-ES" dirty="0" smtClean="0"/>
              <a:t>, </a:t>
            </a:r>
            <a:r>
              <a:rPr lang="es-ES" dirty="0" err="1" smtClean="0"/>
              <a:t>pembeli</a:t>
            </a:r>
            <a:r>
              <a:rPr lang="es-ES" dirty="0" smtClean="0"/>
              <a:t> </a:t>
            </a:r>
            <a:r>
              <a:rPr lang="es-ES" dirty="0" err="1" smtClean="0"/>
              <a:t>tunggal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 smtClean="0"/>
              <a:t> Pada </a:t>
            </a:r>
            <a:r>
              <a:rPr lang="es-ES" dirty="0" err="1" smtClean="0"/>
              <a:t>umumnya</a:t>
            </a:r>
            <a:r>
              <a:rPr lang="es-E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hajat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cabang-cabang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asalkan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sv-SE" dirty="0" smtClean="0"/>
              <a:t>diselenggarakan oleh BUMN atau badan/lembaga yang dibentuk atau </a:t>
            </a:r>
            <a:r>
              <a:rPr lang="en-US" dirty="0" err="1" smtClean="0"/>
              <a:t>ditunjuk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Sebetulnya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monopoly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smtClean="0"/>
              <a:t>monopoly </a:t>
            </a:r>
            <a:r>
              <a:rPr lang="sv-SE" dirty="0" smtClean="0"/>
              <a:t>dan </a:t>
            </a:r>
            <a:r>
              <a:rPr lang="sv-SE" dirty="0"/>
              <a:t>istilah tersebut menurut sejarahnya berasal dari bahasa Yunani, yakni “</a:t>
            </a:r>
            <a:r>
              <a:rPr lang="sv-SE" dirty="0" smtClean="0"/>
              <a:t>monos + </a:t>
            </a:r>
            <a:r>
              <a:rPr lang="en-US" dirty="0" err="1" smtClean="0"/>
              <a:t>polein</a:t>
            </a:r>
            <a:r>
              <a:rPr lang="en-US" dirty="0"/>
              <a:t>”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sendirian</a:t>
            </a:r>
            <a:r>
              <a:rPr lang="en-US" dirty="0"/>
              <a:t> </a:t>
            </a:r>
            <a:r>
              <a:rPr lang="en-US" dirty="0" err="1" smtClean="0"/>
              <a:t>menjual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6096000"/>
          </a:xfrm>
        </p:spPr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sv-SE" dirty="0" smtClean="0"/>
              <a:t>angka (1) Undang-undang Nomor 5 Tahun 1999,: </a:t>
            </a:r>
            <a:r>
              <a:rPr lang="en-US" i="1" dirty="0" smtClean="0"/>
              <a:t>“</a:t>
            </a:r>
            <a:r>
              <a:rPr lang="en-US" i="1" dirty="0" err="1" smtClean="0"/>
              <a:t>Monopoli</a:t>
            </a:r>
            <a:r>
              <a:rPr lang="en-US" i="1" dirty="0" smtClean="0"/>
              <a:t> </a:t>
            </a:r>
            <a:r>
              <a:rPr lang="en-US" i="1" dirty="0" err="1" smtClean="0"/>
              <a:t>adalah</a:t>
            </a:r>
            <a:r>
              <a:rPr lang="en-US" i="1" dirty="0" smtClean="0"/>
              <a:t> </a:t>
            </a:r>
            <a:r>
              <a:rPr lang="en-US" i="1" dirty="0" err="1" smtClean="0"/>
              <a:t>penguasaan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produksi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pemasaran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fi-FI" i="1" dirty="0" smtClean="0"/>
              <a:t>dan/atau atas penggunaan jasa tertentu oleh satu pelaku usaha atau satu </a:t>
            </a:r>
            <a:r>
              <a:rPr lang="en-US" i="1" dirty="0" err="1" smtClean="0"/>
              <a:t>kelompok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6019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(2)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 yang </a:t>
            </a:r>
            <a:r>
              <a:rPr lang="en-US" dirty="0" err="1" smtClean="0"/>
              <a:t>berbunyi</a:t>
            </a:r>
            <a:r>
              <a:rPr lang="en-US" dirty="0" smtClean="0"/>
              <a:t>: </a:t>
            </a:r>
            <a:r>
              <a:rPr lang="en-US" i="1" dirty="0" smtClean="0"/>
              <a:t>“</a:t>
            </a:r>
            <a:r>
              <a:rPr lang="en-US" i="1" dirty="0" err="1" smtClean="0"/>
              <a:t>Praktek</a:t>
            </a:r>
            <a:r>
              <a:rPr lang="en-US" i="1" dirty="0" smtClean="0"/>
              <a:t> </a:t>
            </a:r>
            <a:r>
              <a:rPr lang="en-US" i="1" dirty="0" err="1" smtClean="0"/>
              <a:t>Monopoli</a:t>
            </a:r>
            <a:r>
              <a:rPr lang="en-US" i="1" dirty="0" smtClean="0"/>
              <a:t> </a:t>
            </a:r>
            <a:r>
              <a:rPr lang="en-US" i="1" dirty="0" err="1" smtClean="0"/>
              <a:t>adalah</a:t>
            </a:r>
            <a:r>
              <a:rPr lang="en-US" i="1" dirty="0" smtClean="0"/>
              <a:t> </a:t>
            </a:r>
            <a:r>
              <a:rPr lang="en-US" i="1" dirty="0" err="1" smtClean="0"/>
              <a:t>pemusatan</a:t>
            </a:r>
            <a:r>
              <a:rPr lang="en-US" i="1" dirty="0" smtClean="0"/>
              <a:t> </a:t>
            </a:r>
            <a:r>
              <a:rPr lang="en-US" i="1" dirty="0" err="1" smtClean="0"/>
              <a:t>kekuatan</a:t>
            </a:r>
            <a:r>
              <a:rPr lang="en-US" i="1" dirty="0" smtClean="0"/>
              <a:t> </a:t>
            </a:r>
            <a:r>
              <a:rPr lang="en-US" i="1" dirty="0" err="1" smtClean="0"/>
              <a:t>ekonomi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satu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lebih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yang </a:t>
            </a:r>
            <a:r>
              <a:rPr lang="en-US" i="1" dirty="0" err="1" smtClean="0"/>
              <a:t>mengakibatkan</a:t>
            </a:r>
            <a:r>
              <a:rPr lang="en-US" i="1" dirty="0" smtClean="0"/>
              <a:t> </a:t>
            </a:r>
            <a:r>
              <a:rPr lang="en-US" i="1" dirty="0" err="1" smtClean="0"/>
              <a:t>dikuasainya</a:t>
            </a:r>
            <a:r>
              <a:rPr lang="en-US" i="1" dirty="0" smtClean="0"/>
              <a:t> </a:t>
            </a:r>
            <a:r>
              <a:rPr lang="en-US" i="1" dirty="0" err="1" smtClean="0"/>
              <a:t>produksi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pemasaran</a:t>
            </a:r>
            <a:r>
              <a:rPr lang="en-US" i="1" dirty="0" smtClean="0"/>
              <a:t> </a:t>
            </a:r>
            <a:r>
              <a:rPr lang="en-US" i="1" dirty="0" err="1" smtClean="0"/>
              <a:t>atas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</a:t>
            </a:r>
            <a:r>
              <a:rPr lang="en-US" i="1" dirty="0" err="1" smtClean="0"/>
              <a:t>tertentu</a:t>
            </a:r>
            <a:r>
              <a:rPr lang="en-US" i="1" dirty="0" smtClean="0"/>
              <a:t> </a:t>
            </a:r>
            <a:r>
              <a:rPr lang="en-US" i="1" dirty="0" err="1" smtClean="0"/>
              <a:t>sehingga</a:t>
            </a:r>
            <a:r>
              <a:rPr lang="en-US" i="1" dirty="0" smtClean="0"/>
              <a:t> </a:t>
            </a:r>
            <a:r>
              <a:rPr lang="en-US" i="1" dirty="0" err="1" smtClean="0"/>
              <a:t>menimbulkan</a:t>
            </a:r>
            <a:r>
              <a:rPr lang="en-US" i="1" dirty="0" smtClean="0"/>
              <a:t> </a:t>
            </a:r>
            <a:r>
              <a:rPr lang="en-US" i="1" dirty="0" err="1" smtClean="0"/>
              <a:t>persaingan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sehat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merugikan</a:t>
            </a:r>
            <a:r>
              <a:rPr lang="en-US" i="1" dirty="0" smtClean="0"/>
              <a:t> </a:t>
            </a:r>
            <a:r>
              <a:rPr lang="en-US" i="1" dirty="0" err="1" smtClean="0"/>
              <a:t>kepentingan</a:t>
            </a:r>
            <a:r>
              <a:rPr lang="en-US" i="1" dirty="0" smtClean="0"/>
              <a:t> </a:t>
            </a:r>
            <a:r>
              <a:rPr lang="en-US" i="1" dirty="0" err="1" smtClean="0"/>
              <a:t>umum</a:t>
            </a:r>
            <a:r>
              <a:rPr lang="en-US" i="1" dirty="0" smtClean="0"/>
              <a:t>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4700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590800"/>
            <a:ext cx="7391400" cy="3581400"/>
          </a:xfrm>
        </p:spPr>
        <p:txBody>
          <a:bodyPr>
            <a:normAutofit/>
          </a:bodyPr>
          <a:lstStyle/>
          <a:p>
            <a:r>
              <a:rPr lang="en-US" b="1" dirty="0"/>
              <a:t>BAB IV</a:t>
            </a:r>
          </a:p>
          <a:p>
            <a:r>
              <a:rPr lang="en-US" b="1" dirty="0"/>
              <a:t>KEGIATAN YANG DILARANG</a:t>
            </a:r>
          </a:p>
          <a:p>
            <a:r>
              <a:rPr lang="en-US" b="1" dirty="0" err="1"/>
              <a:t>Bagian</a:t>
            </a:r>
            <a:r>
              <a:rPr lang="en-US" b="1" dirty="0"/>
              <a:t> </a:t>
            </a:r>
            <a:r>
              <a:rPr lang="en-US" b="1" dirty="0" err="1"/>
              <a:t>Pertama</a:t>
            </a:r>
            <a:endParaRPr lang="en-US" b="1" dirty="0"/>
          </a:p>
          <a:p>
            <a:r>
              <a:rPr lang="en-US" b="1" dirty="0" err="1"/>
              <a:t>Monopoli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2440</Words>
  <Application>Microsoft Office PowerPoint</Application>
  <PresentationFormat>On-screen Show (4:3)</PresentationFormat>
  <Paragraphs>89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Slide 1</vt:lpstr>
      <vt:lpstr>Monopoli </vt:lpstr>
      <vt:lpstr>Slide 3</vt:lpstr>
      <vt:lpstr>Slide 4</vt:lpstr>
      <vt:lpstr>Slide 5</vt:lpstr>
      <vt:lpstr>Slide 6</vt:lpstr>
      <vt:lpstr>Slide 7</vt:lpstr>
      <vt:lpstr>Slide 8</vt:lpstr>
      <vt:lpstr>Pasal 17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Pasal 17</dc:title>
  <dc:creator>Zaini</dc:creator>
  <cp:lastModifiedBy>Zaini</cp:lastModifiedBy>
  <cp:revision>19</cp:revision>
  <dcterms:created xsi:type="dcterms:W3CDTF">2013-05-22T02:14:51Z</dcterms:created>
  <dcterms:modified xsi:type="dcterms:W3CDTF">2016-10-28T03:06:10Z</dcterms:modified>
</cp:coreProperties>
</file>