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80" r:id="rId9"/>
    <p:sldId id="281" r:id="rId10"/>
    <p:sldId id="282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15" autoAdjust="0"/>
  </p:normalViewPr>
  <p:slideViewPr>
    <p:cSldViewPr>
      <p:cViewPr varScale="1">
        <p:scale>
          <a:sx n="43" d="100"/>
          <a:sy n="43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77C85-B19E-4114-91C9-23C03B899936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067051"/>
          </a:xfrm>
        </p:spPr>
        <p:txBody>
          <a:bodyPr>
            <a:normAutofit/>
          </a:bodyPr>
          <a:lstStyle/>
          <a:p>
            <a:r>
              <a:rPr lang="en-US" dirty="0" smtClean="0"/>
              <a:t>	LATAR BELAKANG, ASAS DAN TUJUAN HUKUM PERSAINGAN USAHA DI INDONESIA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MATERI KE-2</a:t>
            </a:r>
          </a:p>
          <a:p>
            <a:r>
              <a:rPr lang="en-US" dirty="0" smtClean="0"/>
              <a:t>HUKUM PERSAINGAN USAHA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Pasal</a:t>
            </a:r>
            <a:r>
              <a:rPr lang="en-US" dirty="0"/>
              <a:t> 33 UUD 1945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sebesar-besarnya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, </a:t>
            </a:r>
            <a:r>
              <a:rPr lang="en-US" dirty="0" err="1"/>
              <a:t>penyelengaraan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,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mengamanatkan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ditopang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3 </a:t>
            </a:r>
            <a:r>
              <a:rPr lang="en-US" dirty="0" err="1"/>
              <a:t>pemain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, BUMN/D (</a:t>
            </a:r>
            <a:r>
              <a:rPr lang="en-US" dirty="0" err="1"/>
              <a:t>Badan</a:t>
            </a:r>
            <a:r>
              <a:rPr lang="en-US" dirty="0"/>
              <a:t> Usaha </a:t>
            </a:r>
            <a:r>
              <a:rPr lang="en-US" dirty="0" err="1"/>
              <a:t>Milik</a:t>
            </a:r>
            <a:r>
              <a:rPr lang="en-US" dirty="0"/>
              <a:t> Negara/Daerah),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bercirikan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perseorangan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248400"/>
          </a:xfrm>
        </p:spPr>
        <p:txBody>
          <a:bodyPr>
            <a:normAutofit fontScale="92500" lnSpcReduction="10000"/>
          </a:bodyPr>
          <a:lstStyle/>
          <a:p>
            <a:r>
              <a:rPr lang="es-ES" dirty="0" err="1"/>
              <a:t>Adapun</a:t>
            </a:r>
            <a:r>
              <a:rPr lang="es-ES" dirty="0"/>
              <a:t> </a:t>
            </a:r>
            <a:r>
              <a:rPr lang="es-ES" dirty="0" err="1"/>
              <a:t>tujuan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UU No. 5 </a:t>
            </a:r>
            <a:r>
              <a:rPr lang="es-ES" dirty="0" err="1"/>
              <a:t>tahun</a:t>
            </a:r>
            <a:r>
              <a:rPr lang="es-ES" dirty="0"/>
              <a:t> 1999 </a:t>
            </a:r>
            <a:r>
              <a:rPr lang="es-ES" dirty="0" err="1"/>
              <a:t>sebagaimana</a:t>
            </a:r>
            <a:r>
              <a:rPr lang="es-ES" dirty="0"/>
              <a:t> </a:t>
            </a:r>
            <a:r>
              <a:rPr lang="es-ES" dirty="0" err="1"/>
              <a:t>diatur</a:t>
            </a:r>
            <a:r>
              <a:rPr lang="es-ES" dirty="0"/>
              <a:t> pada </a:t>
            </a:r>
            <a:r>
              <a:rPr lang="es-ES" dirty="0" err="1"/>
              <a:t>Pasal</a:t>
            </a:r>
            <a:r>
              <a:rPr lang="es-ES" dirty="0"/>
              <a:t> </a:t>
            </a:r>
            <a:r>
              <a:rPr lang="es-ES" dirty="0" smtClean="0"/>
              <a:t>3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sv-SE" dirty="0" smtClean="0"/>
              <a:t>ditimbulkan </a:t>
            </a:r>
            <a:r>
              <a:rPr lang="sv-SE" dirty="0"/>
              <a:t>oleh pelaku usaha, dan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antimonopoli</a:t>
            </a:r>
            <a:r>
              <a:rPr lang="en-US" dirty="0"/>
              <a:t> Indonesia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/>
              <a:t>3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antimonopoli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/>
              <a:t>berusaha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sv-SE" dirty="0" smtClean="0"/>
              <a:t>atau </a:t>
            </a:r>
            <a:r>
              <a:rPr lang="sv-SE" dirty="0"/>
              <a:t>penggabungan usaha yang menghambat persaingan serta </a:t>
            </a:r>
            <a:r>
              <a:rPr lang="sv-SE" dirty="0" smtClean="0"/>
              <a:t>penyalahgunaan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(</a:t>
            </a:r>
            <a:r>
              <a:rPr lang="en-US" dirty="0" err="1"/>
              <a:t>Huruf</a:t>
            </a:r>
            <a:r>
              <a:rPr lang="en-US" dirty="0"/>
              <a:t> b </a:t>
            </a:r>
            <a:r>
              <a:rPr lang="en-US" dirty="0" err="1"/>
              <a:t>dan</a:t>
            </a:r>
            <a:r>
              <a:rPr lang="en-US" dirty="0"/>
              <a:t> c),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 </a:t>
            </a:r>
            <a:r>
              <a:rPr lang="en-US" dirty="0" err="1"/>
              <a:t>Produksi</a:t>
            </a:r>
            <a:r>
              <a:rPr lang="en-US" dirty="0"/>
              <a:t> yang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mesin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output </a:t>
            </a:r>
            <a:r>
              <a:rPr lang="en-US" dirty="0" err="1" smtClean="0"/>
              <a:t>terbesar</a:t>
            </a:r>
            <a:r>
              <a:rPr lang="en-US" dirty="0" smtClean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hasilkan</a:t>
            </a:r>
            <a:r>
              <a:rPr lang="en-US" dirty="0"/>
              <a:t>. Input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percuma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sia-sia</a:t>
            </a:r>
            <a:r>
              <a:rPr lang="en-US" dirty="0"/>
              <a:t>.</a:t>
            </a:r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sv-SE" dirty="0" smtClean="0"/>
              <a:t>barang </a:t>
            </a:r>
            <a:r>
              <a:rPr lang="sv-SE" dirty="0"/>
              <a:t>dan jasa yang dinilai paling tinggi oleh konsumen dimana pilihan </a:t>
            </a:r>
            <a:r>
              <a:rPr lang="sv-SE" dirty="0" smtClean="0"/>
              <a:t>mereka </a:t>
            </a:r>
            <a:r>
              <a:rPr lang="nn-NO" dirty="0" smtClean="0"/>
              <a:t>tidak terdistorsi.</a:t>
            </a:r>
          </a:p>
          <a:p>
            <a:r>
              <a:rPr lang="nn-NO" dirty="0" smtClean="0"/>
              <a:t>Efisiensi </a:t>
            </a:r>
            <a:r>
              <a:rPr lang="nn-NO" dirty="0"/>
              <a:t>pada masa yang akan datang didapat dan dari </a:t>
            </a:r>
            <a:r>
              <a:rPr lang="nn-NO" dirty="0" smtClean="0"/>
              <a:t>insentif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inovasi</a:t>
            </a:r>
            <a:r>
              <a:rPr lang="en-US" dirty="0"/>
              <a:t>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rendah</a:t>
            </a:r>
            <a:r>
              <a:rPr lang="en-US" dirty="0"/>
              <a:t>,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surplus total.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Relevansi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sv-SE" dirty="0" smtClean="0"/>
              <a:t>harga </a:t>
            </a:r>
            <a:r>
              <a:rPr lang="sv-SE" dirty="0"/>
              <a:t>tinggi, output rendah, kurangnya inovasi dan pemborosan penggunaan </a:t>
            </a:r>
            <a:r>
              <a:rPr lang="sv-SE" dirty="0" smtClean="0"/>
              <a:t>sumber </a:t>
            </a:r>
            <a:r>
              <a:rPr lang="fi-FI" dirty="0" smtClean="0"/>
              <a:t>daya</a:t>
            </a:r>
            <a:r>
              <a:rPr lang="fi-FI" dirty="0"/>
              <a:t>. Bila perusahaan bersaing satu sama lain untuk mengidentifikasikan </a:t>
            </a:r>
            <a:r>
              <a:rPr lang="fi-FI" dirty="0" smtClean="0"/>
              <a:t>kebutuhan </a:t>
            </a:r>
            <a:r>
              <a:rPr lang="en-US" dirty="0" err="1" smtClean="0"/>
              <a:t>konsumen</a:t>
            </a:r>
            <a:r>
              <a:rPr lang="en-US" dirty="0"/>
              <a:t>,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smtClean="0"/>
              <a:t>paling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dihasilkannya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produktif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dibutuhkannya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.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fundamental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menjaminnya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Persaingan</a:t>
            </a:r>
            <a:r>
              <a:rPr lang="en-US" b="1" dirty="0" smtClean="0"/>
              <a:t> Usaha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3340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‘competition’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Webster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”…a struggle or contest between two or more persons for the same objects”.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terminology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(a)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mengungguli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(b)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(BUMN),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.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70%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Indonesia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segelintir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yang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86% output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meski</a:t>
            </a:r>
            <a:r>
              <a:rPr lang="en-US" dirty="0"/>
              <a:t> </a:t>
            </a:r>
            <a:r>
              <a:rPr lang="en-US" dirty="0" err="1"/>
              <a:t>jumlahnya</a:t>
            </a:r>
            <a:r>
              <a:rPr lang="en-US" dirty="0"/>
              <a:t> 94%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output </a:t>
            </a:r>
            <a:r>
              <a:rPr lang="en-US" dirty="0" err="1"/>
              <a:t>sebesar</a:t>
            </a:r>
            <a:r>
              <a:rPr lang="en-US" dirty="0"/>
              <a:t> 9%.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sumbangan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3%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output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menghidupi</a:t>
            </a:r>
            <a:r>
              <a:rPr lang="en-US" dirty="0"/>
              <a:t> 80%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Indonesia. Usaha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jumlahnya</a:t>
            </a:r>
            <a:r>
              <a:rPr lang="en-US" dirty="0"/>
              <a:t> 38 </a:t>
            </a:r>
            <a:r>
              <a:rPr lang="en-US" dirty="0" err="1"/>
              <a:t>juta</a:t>
            </a:r>
            <a:r>
              <a:rPr lang="en-US" dirty="0"/>
              <a:t> unit </a:t>
            </a:r>
            <a:r>
              <a:rPr lang="en-US" dirty="0" err="1"/>
              <a:t>merupakan</a:t>
            </a:r>
            <a:r>
              <a:rPr lang="en-US" dirty="0"/>
              <a:t> 99,85% </a:t>
            </a:r>
            <a:r>
              <a:rPr lang="en-US" dirty="0" err="1"/>
              <a:t>dari</a:t>
            </a:r>
            <a:r>
              <a:rPr lang="en-US" dirty="0"/>
              <a:t> total unit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dominasi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essensial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Di lain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kenyataannya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selama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1970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1996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menyumbang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40% </a:t>
            </a:r>
            <a:r>
              <a:rPr lang="en-US" dirty="0" err="1"/>
              <a:t>sampai</a:t>
            </a:r>
            <a:r>
              <a:rPr lang="en-US" dirty="0"/>
              <a:t> 60%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(BPS, 2001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Jasfar</a:t>
            </a:r>
            <a:r>
              <a:rPr lang="en-US" dirty="0"/>
              <a:t>, 2005).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210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59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, 43,4%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sisanya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44%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12,6%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dibidang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(Peters, 1999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Jasfar</a:t>
            </a:r>
            <a:r>
              <a:rPr lang="en-US" dirty="0"/>
              <a:t>, 2005).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global,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 smtClean="0"/>
              <a:t>antimonopoli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Dana </a:t>
            </a:r>
            <a:r>
              <a:rPr lang="en-US" dirty="0" err="1"/>
              <a:t>Moneter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(IMF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15 </a:t>
            </a:r>
            <a:r>
              <a:rPr lang="en-US" dirty="0" err="1"/>
              <a:t>Januari</a:t>
            </a:r>
            <a:r>
              <a:rPr lang="en-US" dirty="0"/>
              <a:t> 1998.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, IMF </a:t>
            </a:r>
            <a:r>
              <a:rPr lang="en-US" dirty="0" err="1"/>
              <a:t>menyetujui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smtClean="0"/>
              <a:t>Negara </a:t>
            </a:r>
            <a:r>
              <a:rPr lang="en-US" dirty="0" err="1" smtClean="0"/>
              <a:t>Republik</a:t>
            </a:r>
            <a:r>
              <a:rPr lang="en-US" dirty="0" smtClean="0"/>
              <a:t> </a:t>
            </a:r>
            <a:r>
              <a:rPr lang="en-US" dirty="0"/>
              <a:t>Indonesia </a:t>
            </a:r>
            <a:r>
              <a:rPr lang="en-US" dirty="0" err="1"/>
              <a:t>sebesar</a:t>
            </a:r>
            <a:r>
              <a:rPr lang="en-US" dirty="0"/>
              <a:t> US$ 43 </a:t>
            </a:r>
            <a:r>
              <a:rPr lang="en-US" dirty="0" err="1"/>
              <a:t>miliar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Indonesia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 smtClean="0"/>
              <a:t>diperlukannya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antimonopoli</a:t>
            </a:r>
            <a:r>
              <a:rPr lang="en-US" dirty="0"/>
              <a:t>.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IMF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sv-SE" dirty="0" smtClean="0"/>
              <a:t>merupakan </a:t>
            </a:r>
            <a:r>
              <a:rPr lang="sv-SE" dirty="0"/>
              <a:t>satu-satunya alasan penyusunan undang-undang tersebut.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individual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menghalalkan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memakmurkan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memuaskan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,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mematikan</a:t>
            </a:r>
            <a:r>
              <a:rPr lang="en-US" dirty="0"/>
              <a:t> </a:t>
            </a:r>
            <a:r>
              <a:rPr lang="en-US" dirty="0" err="1"/>
              <a:t>pesaingnya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, </a:t>
            </a:r>
            <a:r>
              <a:rPr lang="en-US" dirty="0" err="1"/>
              <a:t>menipu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, </a:t>
            </a:r>
            <a:r>
              <a:rPr lang="en-US" dirty="0" err="1"/>
              <a:t>mematikan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miskin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553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optimal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pembanding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yang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,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pesaingnya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pendayagunaan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/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</a:t>
            </a:r>
            <a:r>
              <a:rPr lang="en-US" dirty="0" err="1"/>
              <a:t>ongkos-ongkos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pun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berinovasi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4478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Porters Model (1980; 1998) </a:t>
            </a:r>
            <a:r>
              <a:rPr lang="en-US" sz="3200" dirty="0" err="1" smtClean="0"/>
              <a:t>mengemukakan</a:t>
            </a:r>
            <a:r>
              <a:rPr lang="en-US" sz="3200" dirty="0" smtClean="0"/>
              <a:t> lima </a:t>
            </a:r>
            <a:r>
              <a:rPr lang="en-US" sz="3200" dirty="0" err="1" smtClean="0"/>
              <a:t>faktor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persaingan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sektor</a:t>
            </a:r>
            <a:r>
              <a:rPr lang="en-US" sz="3200" dirty="0" smtClean="0"/>
              <a:t> </a:t>
            </a:r>
            <a:r>
              <a:rPr lang="en-US" sz="3200" dirty="0" err="1" smtClean="0"/>
              <a:t>usaha</a:t>
            </a:r>
            <a:r>
              <a:rPr lang="en-US" sz="3200" dirty="0" smtClean="0"/>
              <a:t> 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yaitu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1</a:t>
            </a:r>
            <a:r>
              <a:rPr lang="en-US" b="1" dirty="0"/>
              <a:t>. Intra Industry Rivalry </a:t>
            </a:r>
          </a:p>
          <a:p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  <a:r>
              <a:rPr lang="en-US" dirty="0" err="1"/>
              <a:t>Kompetitor</a:t>
            </a:r>
            <a:r>
              <a:rPr lang="en-US" dirty="0"/>
              <a:t> yang paling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dikenali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diingat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dikonsumsi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simultan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terpengaruh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reputasi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2. New Entrants Into The Industry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space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pojok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agar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pasarnya</a:t>
            </a:r>
            <a:r>
              <a:rPr lang="en-US" dirty="0"/>
              <a:t>.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heterogenitas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3. Substitute Services </a:t>
            </a:r>
          </a:p>
          <a:p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agresif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komersil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Transportasi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komersil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donasi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,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komersil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,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gratis,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pengumuman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yang gratis,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sukarelawan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/>
              <a:t>4. Bargaining Power of Suppliers </a:t>
            </a:r>
          </a:p>
          <a:p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intangible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nilainya</a:t>
            </a:r>
            <a:r>
              <a:rPr lang="en-US" dirty="0"/>
              <a:t>.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kegunaan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diagnosa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/>
              <a:t>5. Buyers </a:t>
            </a:r>
          </a:p>
          <a:p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kelima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kemandirian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do it yourself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personal (Larson, 1993).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laundry </a:t>
            </a:r>
            <a:r>
              <a:rPr lang="en-US" dirty="0" err="1"/>
              <a:t>dan</a:t>
            </a:r>
            <a:r>
              <a:rPr lang="en-US" dirty="0"/>
              <a:t> dry clean, </a:t>
            </a:r>
            <a:r>
              <a:rPr lang="en-US" dirty="0" err="1"/>
              <a:t>prinsip</a:t>
            </a:r>
            <a:r>
              <a:rPr lang="en-US" dirty="0"/>
              <a:t> do it yourself yang </a:t>
            </a:r>
            <a:r>
              <a:rPr lang="en-US" dirty="0" err="1"/>
              <a:t>dipegang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sepinya</a:t>
            </a:r>
            <a:r>
              <a:rPr lang="en-US" dirty="0"/>
              <a:t> order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Indonesia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sv-SE" dirty="0" smtClean="0"/>
              <a:t>usaha</a:t>
            </a:r>
            <a:r>
              <a:rPr lang="sv-SE" dirty="0"/>
              <a:t>, setelah atas inisiatif DPR disusun RUU Larangan Praktek Monopoli </a:t>
            </a:r>
            <a:r>
              <a:rPr lang="sv-SE" dirty="0" smtClean="0"/>
              <a:t>dan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/>
              <a:t>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RUU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Paripurna</a:t>
            </a:r>
            <a:r>
              <a:rPr lang="en-US" dirty="0" smtClean="0"/>
              <a:t> </a:t>
            </a:r>
            <a:r>
              <a:rPr lang="en-US" dirty="0"/>
              <a:t>DPR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18 </a:t>
            </a:r>
            <a:r>
              <a:rPr lang="en-US" dirty="0" err="1"/>
              <a:t>Februari</a:t>
            </a:r>
            <a:r>
              <a:rPr lang="en-US" dirty="0"/>
              <a:t> 1999,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 smtClean="0"/>
              <a:t>diwakili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Perindustrian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Rahardi</a:t>
            </a:r>
            <a:r>
              <a:rPr lang="en-US" dirty="0"/>
              <a:t> </a:t>
            </a:r>
            <a:r>
              <a:rPr lang="en-US" dirty="0" err="1" smtClean="0"/>
              <a:t>Ramelan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/>
              <a:t>legislasi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,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smtClean="0"/>
              <a:t>B.J. </a:t>
            </a:r>
            <a:r>
              <a:rPr lang="en-US" dirty="0" err="1" smtClean="0"/>
              <a:t>Habibie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diundangkan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5 </a:t>
            </a:r>
            <a:r>
              <a:rPr lang="en-US" dirty="0" err="1"/>
              <a:t>Maret</a:t>
            </a:r>
            <a:r>
              <a:rPr lang="en-US" dirty="0"/>
              <a:t> 1999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diundangkan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553200"/>
          </a:xfrm>
        </p:spPr>
        <p:txBody>
          <a:bodyPr>
            <a:normAutofit/>
          </a:bodyPr>
          <a:lstStyle/>
          <a:p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/>
              <a:t>Dan </a:t>
            </a:r>
            <a:r>
              <a:rPr lang="en-US" dirty="0" err="1"/>
              <a:t>Persaingan</a:t>
            </a:r>
            <a:r>
              <a:rPr lang="en-US" dirty="0"/>
              <a:t> 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Istimewa </a:t>
            </a:r>
            <a:r>
              <a:rPr lang="en-US" dirty="0"/>
              <a:t>MPR-RI yang </a:t>
            </a:r>
            <a:r>
              <a:rPr lang="en-US" dirty="0" err="1"/>
              <a:t>digariskan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Ketetapan</a:t>
            </a:r>
            <a:r>
              <a:rPr lang="en-US" dirty="0"/>
              <a:t> MPR-RI No. </a:t>
            </a:r>
            <a:r>
              <a:rPr lang="en-US" dirty="0" smtClean="0"/>
              <a:t>X/MPR/1998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 Pembangunan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 smtClean="0"/>
              <a:t>Penyelamatan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Normalisasi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Indonesia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babak</a:t>
            </a:r>
            <a:r>
              <a:rPr lang="en-US" dirty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sv-SE" dirty="0" smtClean="0"/>
              <a:t>pengorganisasian </a:t>
            </a:r>
            <a:r>
              <a:rPr lang="sv-SE" dirty="0"/>
              <a:t>ekonomi yang berorientasi pasar.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Asas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864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UU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</a:t>
            </a:r>
            <a:r>
              <a:rPr lang="en-US" dirty="0" err="1"/>
              <a:t>bahwa</a:t>
            </a:r>
            <a:r>
              <a:rPr lang="en-US" dirty="0" smtClean="0"/>
              <a:t>: “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</a:t>
            </a:r>
            <a:r>
              <a:rPr lang="en-US" dirty="0" err="1" smtClean="0"/>
              <a:t>berasaskan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”. 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33 UUD 1945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sv-SE" dirty="0" smtClean="0"/>
              <a:t>yang </a:t>
            </a:r>
            <a:r>
              <a:rPr lang="sv-SE" dirty="0"/>
              <a:t>dimaksud dahulu dapat ditemukan dalam penjelasan atas Pasal 33 UUD 1945.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/>
              <a:t>diamanatkan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Rísalah</a:t>
            </a:r>
            <a:r>
              <a:rPr lang="en-US" dirty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BPUPKI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31 Mei </a:t>
            </a:r>
            <a:r>
              <a:rPr lang="en-US" dirty="0" smtClean="0"/>
              <a:t>1945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Pejambon</a:t>
            </a:r>
            <a:r>
              <a:rPr lang="en-US" dirty="0"/>
              <a:t> Jakarta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Supomo</a:t>
            </a:r>
            <a:r>
              <a:rPr lang="en-US" dirty="0"/>
              <a:t> </a:t>
            </a:r>
            <a:r>
              <a:rPr lang="en-US" dirty="0" err="1"/>
              <a:t>selaku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Perancang</a:t>
            </a:r>
            <a:r>
              <a:rPr lang="en-US" dirty="0"/>
              <a:t> UUD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 smtClean="0"/>
              <a:t>individualisme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kekeluargaan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  <a:r>
              <a:rPr lang="en-US" dirty="0"/>
              <a:t>Indonesia.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antimonopoli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UUD 1945.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Ayat</a:t>
            </a:r>
            <a:r>
              <a:rPr lang="en-US" dirty="0"/>
              <a:t> 1 UUD 1945,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”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gotong</a:t>
            </a:r>
            <a:r>
              <a:rPr lang="en-US" dirty="0"/>
              <a:t> </a:t>
            </a:r>
            <a:r>
              <a:rPr lang="en-US" dirty="0" err="1"/>
              <a:t>royong</a:t>
            </a:r>
            <a:r>
              <a:rPr lang="en-US" dirty="0"/>
              <a:t>”, </a:t>
            </a:r>
            <a:r>
              <a:rPr lang="en-US" dirty="0" err="1"/>
              <a:t>termuat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/>
              <a:t>, yang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UU No. 5 </a:t>
            </a:r>
            <a:r>
              <a:rPr lang="en-US" dirty="0" err="1"/>
              <a:t>Tahun</a:t>
            </a:r>
            <a:r>
              <a:rPr lang="en-US" dirty="0"/>
              <a:t> 1999. </a:t>
            </a:r>
            <a:endParaRPr lang="en-US" dirty="0" smtClean="0"/>
          </a:p>
          <a:p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/>
              <a:t>khasnya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mengabdi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termuat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2, yang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Huruf</a:t>
            </a:r>
            <a:r>
              <a:rPr lang="en-US" dirty="0"/>
              <a:t> b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pembukaannya</a:t>
            </a:r>
            <a:r>
              <a:rPr lang="en-US" dirty="0"/>
              <a:t>, yang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UUD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UUD 1945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yuridis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.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tertera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prilaku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,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. Di </a:t>
            </a:r>
            <a:r>
              <a:rPr lang="en-US" dirty="0" err="1"/>
              <a:t>sinilah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tarik-menarik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i="1" dirty="0"/>
              <a:t>(economic state lead) </a:t>
            </a:r>
            <a:r>
              <a:rPr lang="en-US" i="1" dirty="0" err="1"/>
              <a:t>membuka</a:t>
            </a:r>
            <a:r>
              <a:rPr lang="en-US" i="1" dirty="0"/>
              <a:t> </a:t>
            </a:r>
            <a:r>
              <a:rPr lang="en-US" i="1" dirty="0" err="1"/>
              <a:t>wacana</a:t>
            </a:r>
            <a:r>
              <a:rPr lang="en-US" i="1" dirty="0"/>
              <a:t> </a:t>
            </a:r>
            <a:r>
              <a:rPr lang="en-US" i="1" dirty="0" err="1"/>
              <a:t>tentang</a:t>
            </a:r>
            <a:r>
              <a:rPr lang="en-US" i="1" dirty="0"/>
              <a:t> </a:t>
            </a:r>
            <a:r>
              <a:rPr lang="en-US" i="1" dirty="0" err="1"/>
              <a:t>kedudukan</a:t>
            </a:r>
            <a:r>
              <a:rPr lang="en-US" i="1" dirty="0"/>
              <a:t> </a:t>
            </a:r>
            <a:r>
              <a:rPr lang="en-US" i="1" dirty="0" err="1"/>
              <a:t>monopoli</a:t>
            </a:r>
            <a:r>
              <a:rPr lang="en-US" i="1" dirty="0"/>
              <a:t> </a:t>
            </a:r>
            <a:r>
              <a:rPr lang="en-US" i="1" dirty="0" err="1"/>
              <a:t>negara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syarat-syarat</a:t>
            </a:r>
            <a:r>
              <a:rPr lang="en-US" i="1" dirty="0"/>
              <a:t> yang </a:t>
            </a:r>
            <a:r>
              <a:rPr lang="en-US" i="1" dirty="0" err="1"/>
              <a:t>dibutuhkan</a:t>
            </a:r>
            <a:r>
              <a:rPr lang="en-US" i="1" dirty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“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penilikan</a:t>
            </a:r>
            <a:r>
              <a:rPr lang="en-US" dirty="0"/>
              <a:t> </a:t>
            </a:r>
            <a:r>
              <a:rPr lang="en-US" dirty="0" err="1"/>
              <a:t>anggota-anggota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masyarakat-lah</a:t>
            </a:r>
            <a:r>
              <a:rPr lang="en-US" dirty="0"/>
              <a:t> yang </a:t>
            </a:r>
            <a:r>
              <a:rPr lang="en-US" dirty="0" err="1"/>
              <a:t>diutamakan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”.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“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Negara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sebesar-besarnya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”.</a:t>
            </a:r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UUD 1945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penjelasannya</a:t>
            </a:r>
            <a:r>
              <a:rPr lang="en-US" dirty="0"/>
              <a:t>, </a:t>
            </a:r>
            <a:r>
              <a:rPr lang="en-US" dirty="0" err="1"/>
              <a:t>melarang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ditangan</a:t>
            </a:r>
            <a:r>
              <a:rPr lang="en-US" dirty="0"/>
              <a:t> </a:t>
            </a:r>
            <a:r>
              <a:rPr lang="en-US" dirty="0" err="1"/>
              <a:t>orang-seorang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 </a:t>
            </a:r>
            <a:r>
              <a:rPr lang="en-US" dirty="0" err="1"/>
              <a:t>monopoli</a:t>
            </a:r>
            <a:r>
              <a:rPr lang="en-US" dirty="0"/>
              <a:t>, </a:t>
            </a:r>
            <a:r>
              <a:rPr lang="en-US" dirty="0" err="1"/>
              <a:t>oligopoli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2360</Words>
  <Application>Microsoft Office PowerPoint</Application>
  <PresentationFormat>On-screen Show (4:3)</PresentationFormat>
  <Paragraphs>54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LATAR BELAKANG, ASAS DAN TUJUAN HUKUM PERSAINGAN USAHA DI INDONESIA</vt:lpstr>
      <vt:lpstr>Slide 2</vt:lpstr>
      <vt:lpstr>Slide 3</vt:lpstr>
      <vt:lpstr>Slide 4</vt:lpstr>
      <vt:lpstr>Asas dan Tujuan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Persaingan Usaha </vt:lpstr>
      <vt:lpstr>Slide 17</vt:lpstr>
      <vt:lpstr>Slide 18</vt:lpstr>
      <vt:lpstr>Slide 19</vt:lpstr>
      <vt:lpstr>Slide 20</vt:lpstr>
      <vt:lpstr>Slide 21</vt:lpstr>
      <vt:lpstr>Slide 22</vt:lpstr>
      <vt:lpstr>Porters Model (1980; 1998) mengemukakan lima faktor yang menjadi sumber persaingan dalam sektor usaha jasa yaitu:</vt:lpstr>
      <vt:lpstr>2. New Entrants Into The Industry 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BELAKANG, ASAS DAN TUJUAN HUKUM PERSAINGAN USAHA DI INDONESIA</dc:title>
  <dc:creator>Zaini</dc:creator>
  <cp:lastModifiedBy>Zaini</cp:lastModifiedBy>
  <cp:revision>12</cp:revision>
  <dcterms:created xsi:type="dcterms:W3CDTF">2014-03-09T13:10:55Z</dcterms:created>
  <dcterms:modified xsi:type="dcterms:W3CDTF">2014-03-10T03:18:38Z</dcterms:modified>
</cp:coreProperties>
</file>