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57" r:id="rId2"/>
    <p:sldId id="258" r:id="rId3"/>
    <p:sldId id="281" r:id="rId4"/>
    <p:sldId id="282" r:id="rId5"/>
    <p:sldId id="260" r:id="rId6"/>
    <p:sldId id="259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FCCCC"/>
    <a:srgbClr val="CCFF66"/>
    <a:srgbClr val="CCCCFF"/>
    <a:srgbClr val="FFFF66"/>
    <a:srgbClr val="FF9966"/>
    <a:srgbClr val="FF66FF"/>
    <a:srgbClr val="CCFFFF"/>
    <a:srgbClr val="FF7C80"/>
    <a:srgbClr val="FF505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50" d="100"/>
          <a:sy n="50" d="100"/>
        </p:scale>
        <p:origin x="-99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4AEAE2-C171-45F6-93DC-D347A054EA3A}" type="datetimeFigureOut">
              <a:rPr lang="en-US" smtClean="0"/>
              <a:t>4/1/2016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F662B3-4668-41E4-9BF9-3A765EE3A5B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BE4C25E-31B1-4F13-AC2B-FF3F3F717ABF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54275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6" name="Rectangle 2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endParaRPr 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EAF61-7DB3-4246-8E62-25D1DEC4C759}" type="datetimeFigureOut">
              <a:rPr lang="en-US" smtClean="0"/>
              <a:pPr/>
              <a:t>4/1/2016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34AD5-178A-4EEC-9362-A7D8C73726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EAF61-7DB3-4246-8E62-25D1DEC4C759}" type="datetimeFigureOut">
              <a:rPr lang="en-US" smtClean="0"/>
              <a:pPr/>
              <a:t>4/1/2016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34AD5-178A-4EEC-9362-A7D8C73726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EAF61-7DB3-4246-8E62-25D1DEC4C759}" type="datetimeFigureOut">
              <a:rPr lang="en-US" smtClean="0"/>
              <a:pPr/>
              <a:t>4/1/2016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34AD5-178A-4EEC-9362-A7D8C73726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EAF61-7DB3-4246-8E62-25D1DEC4C759}" type="datetimeFigureOut">
              <a:rPr lang="en-US" smtClean="0"/>
              <a:pPr/>
              <a:t>4/1/2016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34AD5-178A-4EEC-9362-A7D8C73726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EAF61-7DB3-4246-8E62-25D1DEC4C759}" type="datetimeFigureOut">
              <a:rPr lang="en-US" smtClean="0"/>
              <a:pPr/>
              <a:t>4/1/2016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34AD5-178A-4EEC-9362-A7D8C73726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EAF61-7DB3-4246-8E62-25D1DEC4C759}" type="datetimeFigureOut">
              <a:rPr lang="en-US" smtClean="0"/>
              <a:pPr/>
              <a:t>4/1/2016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34AD5-178A-4EEC-9362-A7D8C73726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EAF61-7DB3-4246-8E62-25D1DEC4C759}" type="datetimeFigureOut">
              <a:rPr lang="en-US" smtClean="0"/>
              <a:pPr/>
              <a:t>4/1/2016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34AD5-178A-4EEC-9362-A7D8C73726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EAF61-7DB3-4246-8E62-25D1DEC4C759}" type="datetimeFigureOut">
              <a:rPr lang="en-US" smtClean="0"/>
              <a:pPr/>
              <a:t>4/1/2016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34AD5-178A-4EEC-9362-A7D8C73726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EAF61-7DB3-4246-8E62-25D1DEC4C759}" type="datetimeFigureOut">
              <a:rPr lang="en-US" smtClean="0"/>
              <a:pPr/>
              <a:t>4/1/2016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34AD5-178A-4EEC-9362-A7D8C73726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EAF61-7DB3-4246-8E62-25D1DEC4C759}" type="datetimeFigureOut">
              <a:rPr lang="en-US" smtClean="0"/>
              <a:pPr/>
              <a:t>4/1/2016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34AD5-178A-4EEC-9362-A7D8C73726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EAF61-7DB3-4246-8E62-25D1DEC4C759}" type="datetimeFigureOut">
              <a:rPr lang="en-US" smtClean="0"/>
              <a:pPr/>
              <a:t>4/1/2016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34AD5-178A-4EEC-9362-A7D8C73726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AEAF61-7DB3-4246-8E62-25D1DEC4C759}" type="datetimeFigureOut">
              <a:rPr lang="en-US" smtClean="0"/>
              <a:pPr/>
              <a:t>4/1/2016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434AD5-178A-4EEC-9362-A7D8C73726B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FFCC66"/>
          </a:solidFill>
        </p:spPr>
        <p:txBody>
          <a:bodyPr/>
          <a:lstStyle/>
          <a:p>
            <a:r>
              <a:rPr lang="en-US" dirty="0" err="1" smtClean="0"/>
              <a:t>Penjual</a:t>
            </a:r>
            <a:r>
              <a:rPr lang="en-US" dirty="0" smtClean="0"/>
              <a:t> </a:t>
            </a:r>
            <a:r>
              <a:rPr lang="en-US" dirty="0" err="1"/>
              <a:t>bertambah</a:t>
            </a:r>
            <a:r>
              <a:rPr lang="en-US" dirty="0"/>
              <a:t> </a:t>
            </a:r>
            <a:r>
              <a:rPr lang="en-US" dirty="0" err="1"/>
              <a:t>banyak</a:t>
            </a:r>
            <a:endParaRPr lang="en-US" dirty="0"/>
          </a:p>
          <a:p>
            <a:r>
              <a:rPr lang="en-US" dirty="0" err="1" smtClean="0"/>
              <a:t>Konsumen</a:t>
            </a:r>
            <a:r>
              <a:rPr lang="en-US" dirty="0" smtClean="0"/>
              <a:t> </a:t>
            </a:r>
            <a:r>
              <a:rPr lang="en-US" dirty="0" err="1"/>
              <a:t>Terbatas</a:t>
            </a:r>
            <a:endParaRPr lang="en-US" dirty="0"/>
          </a:p>
          <a:p>
            <a:r>
              <a:rPr lang="en-US" dirty="0" err="1" smtClean="0"/>
              <a:t>Motivasi</a:t>
            </a:r>
            <a:r>
              <a:rPr lang="en-US" dirty="0" smtClean="0"/>
              <a:t> </a:t>
            </a:r>
            <a:r>
              <a:rPr lang="en-US" dirty="0" err="1"/>
              <a:t>Keuntungan</a:t>
            </a:r>
            <a:endParaRPr lang="en-US" dirty="0"/>
          </a:p>
          <a:p>
            <a:r>
              <a:rPr lang="en-US" dirty="0" err="1" smtClean="0"/>
              <a:t>Memperluas</a:t>
            </a:r>
            <a:r>
              <a:rPr lang="en-US" dirty="0" smtClean="0"/>
              <a:t> </a:t>
            </a:r>
            <a:r>
              <a:rPr lang="en-US" dirty="0" err="1"/>
              <a:t>Jaringan</a:t>
            </a:r>
            <a:endParaRPr lang="en-US" dirty="0"/>
          </a:p>
          <a:p>
            <a:r>
              <a:rPr lang="en-US" dirty="0" err="1" smtClean="0"/>
              <a:t>Teknologi</a:t>
            </a:r>
            <a:endParaRPr lang="en-US" dirty="0"/>
          </a:p>
          <a:p>
            <a:r>
              <a:rPr lang="en-US" dirty="0" err="1" smtClean="0"/>
              <a:t>Prestise</a:t>
            </a:r>
            <a:r>
              <a:rPr lang="en-US" dirty="0" smtClean="0"/>
              <a:t> </a:t>
            </a:r>
            <a:r>
              <a:rPr lang="en-US" dirty="0"/>
              <a:t>Perusahaan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dirty="0" err="1" smtClean="0"/>
              <a:t>Mengapa</a:t>
            </a:r>
            <a:r>
              <a:rPr lang="en-US" dirty="0" smtClean="0"/>
              <a:t> </a:t>
            </a:r>
            <a:r>
              <a:rPr lang="en-US" dirty="0" err="1" smtClean="0"/>
              <a:t>Bersaing</a:t>
            </a:r>
            <a:r>
              <a:rPr lang="en-US" dirty="0" smtClean="0"/>
              <a:t>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66FFFF"/>
          </a:solidFill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3. </a:t>
            </a:r>
            <a:r>
              <a:rPr lang="en-US" dirty="0" err="1" smtClean="0"/>
              <a:t>Pasal</a:t>
            </a:r>
            <a:r>
              <a:rPr lang="en-US" dirty="0" smtClean="0"/>
              <a:t> 1 </a:t>
            </a:r>
            <a:r>
              <a:rPr lang="en-US" dirty="0" err="1" smtClean="0"/>
              <a:t>angka</a:t>
            </a:r>
            <a:r>
              <a:rPr lang="en-US" dirty="0" smtClean="0"/>
              <a:t> 5 </a:t>
            </a:r>
            <a:r>
              <a:rPr lang="en-US" dirty="0" err="1" smtClean="0"/>
              <a:t>merumuskan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perorangan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badan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, </a:t>
            </a:r>
            <a:r>
              <a:rPr lang="en-US" dirty="0" err="1" smtClean="0"/>
              <a:t>baik</a:t>
            </a:r>
            <a:r>
              <a:rPr lang="en-US" dirty="0" smtClean="0"/>
              <a:t> yang </a:t>
            </a:r>
            <a:r>
              <a:rPr lang="en-US" dirty="0" err="1" smtClean="0"/>
              <a:t>berbentuk</a:t>
            </a:r>
            <a:r>
              <a:rPr lang="en-US" dirty="0" smtClean="0"/>
              <a:t> </a:t>
            </a:r>
            <a:r>
              <a:rPr lang="en-US" dirty="0" err="1" smtClean="0"/>
              <a:t>badan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badan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yang </a:t>
            </a:r>
            <a:r>
              <a:rPr lang="en-US" dirty="0" err="1" smtClean="0"/>
              <a:t>didirikan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berkedudukan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it-IT" dirty="0" smtClean="0"/>
              <a:t>negara Republik Indonesia, baik sendiri maupun bersama-sama melalui </a:t>
            </a:r>
            <a:r>
              <a:rPr lang="en-US" dirty="0" err="1" smtClean="0"/>
              <a:t>perjanjian</a:t>
            </a:r>
            <a:r>
              <a:rPr lang="en-US" dirty="0" smtClean="0"/>
              <a:t>, </a:t>
            </a:r>
            <a:r>
              <a:rPr lang="en-US" dirty="0" err="1" smtClean="0"/>
              <a:t>menyelenggarakan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,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rumusan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, </a:t>
            </a:r>
            <a:r>
              <a:rPr lang="en-US" dirty="0" err="1" smtClean="0"/>
              <a:t>dianggap</a:t>
            </a:r>
            <a:r>
              <a:rPr lang="en-US" dirty="0" smtClean="0"/>
              <a:t>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memasukan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subyek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badan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milik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,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badan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mulik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pelanggaran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UU </a:t>
            </a:r>
            <a:r>
              <a:rPr lang="en-US" dirty="0" err="1" smtClean="0"/>
              <a:t>Persaingan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terkena</a:t>
            </a:r>
            <a:r>
              <a:rPr lang="en-US" dirty="0" smtClean="0"/>
              <a:t> </a:t>
            </a:r>
            <a:r>
              <a:rPr lang="en-US" dirty="0" err="1" smtClean="0"/>
              <a:t>hukuman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4. </a:t>
            </a:r>
            <a:r>
              <a:rPr lang="en-US" dirty="0" err="1" smtClean="0"/>
              <a:t>Pasal</a:t>
            </a:r>
            <a:r>
              <a:rPr lang="en-US" dirty="0" smtClean="0"/>
              <a:t> 1 </a:t>
            </a:r>
            <a:r>
              <a:rPr lang="en-US" dirty="0" err="1" smtClean="0"/>
              <a:t>angka</a:t>
            </a:r>
            <a:r>
              <a:rPr lang="en-US" dirty="0" smtClean="0"/>
              <a:t> 6 </a:t>
            </a:r>
            <a:r>
              <a:rPr lang="en-US" dirty="0" err="1" smtClean="0"/>
              <a:t>merumuskan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persaingan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sehat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jujur</a:t>
            </a:r>
            <a:r>
              <a:rPr lang="en-US" dirty="0" smtClean="0"/>
              <a:t>, </a:t>
            </a:r>
            <a:r>
              <a:rPr lang="en-US" dirty="0" err="1" smtClean="0"/>
              <a:t>padahal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yang </a:t>
            </a:r>
            <a:r>
              <a:rPr lang="en-US" dirty="0" err="1" smtClean="0"/>
              <a:t>merumuskan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substansi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FFCCFF"/>
          </a:solidFill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dirty="0" smtClean="0"/>
              <a:t>5. </a:t>
            </a:r>
            <a:r>
              <a:rPr lang="en-US" dirty="0" err="1" smtClean="0"/>
              <a:t>Pasal</a:t>
            </a:r>
            <a:r>
              <a:rPr lang="en-US" dirty="0" smtClean="0"/>
              <a:t> 1 </a:t>
            </a:r>
            <a:r>
              <a:rPr lang="en-US" dirty="0" err="1" smtClean="0"/>
              <a:t>angka</a:t>
            </a:r>
            <a:r>
              <a:rPr lang="en-US" dirty="0" smtClean="0"/>
              <a:t> 7; yang </a:t>
            </a:r>
            <a:r>
              <a:rPr lang="en-US" dirty="0" err="1" smtClean="0"/>
              <a:t>merumuskan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perbuatan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mengikatkan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lain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nama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pun,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tertulis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tertulis</a:t>
            </a:r>
            <a:r>
              <a:rPr lang="en-US" dirty="0" smtClean="0"/>
              <a:t>, </a:t>
            </a:r>
            <a:r>
              <a:rPr lang="en-US" dirty="0" err="1" smtClean="0"/>
              <a:t>mungkin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diperbaiki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perbuatan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sv-SE" dirty="0" smtClean="0"/>
              <a:t>lebih pelaku usaha untuk saling mengikatkan diri dengan nama apapun baik </a:t>
            </a:r>
            <a:r>
              <a:rPr lang="en-US" dirty="0" err="1" smtClean="0"/>
              <a:t>tertulis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tertulis</a:t>
            </a:r>
            <a:r>
              <a:rPr lang="en-US" dirty="0" smtClean="0"/>
              <a:t>.</a:t>
            </a:r>
          </a:p>
          <a:p>
            <a:pPr algn="just">
              <a:buNone/>
            </a:pPr>
            <a:r>
              <a:rPr lang="en-US" dirty="0" smtClean="0"/>
              <a:t>6. </a:t>
            </a:r>
            <a:r>
              <a:rPr lang="en-US" dirty="0" err="1" smtClean="0"/>
              <a:t>Pasal</a:t>
            </a:r>
            <a:r>
              <a:rPr lang="en-US" dirty="0" smtClean="0"/>
              <a:t> 1 </a:t>
            </a:r>
            <a:r>
              <a:rPr lang="en-US" dirty="0" err="1" smtClean="0"/>
              <a:t>angka</a:t>
            </a:r>
            <a:r>
              <a:rPr lang="en-US" dirty="0" smtClean="0"/>
              <a:t> 8; </a:t>
            </a:r>
            <a:r>
              <a:rPr lang="en-US" dirty="0" err="1" smtClean="0"/>
              <a:t>persekongkolan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menguasai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 </a:t>
            </a:r>
            <a:r>
              <a:rPr lang="en-US" dirty="0" err="1" smtClean="0"/>
              <a:t>bersangkutan</a:t>
            </a:r>
            <a:r>
              <a:rPr lang="en-US" dirty="0" smtClean="0"/>
              <a:t>. </a:t>
            </a:r>
            <a:r>
              <a:rPr lang="en-US" dirty="0" err="1" smtClean="0"/>
              <a:t>Ketentuan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bertentangan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22 yang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tender.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6699FF"/>
          </a:solidFill>
        </p:spPr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en-US" dirty="0" smtClean="0"/>
              <a:t>7. </a:t>
            </a:r>
            <a:r>
              <a:rPr lang="en-US" dirty="0" err="1" smtClean="0"/>
              <a:t>Pasal</a:t>
            </a:r>
            <a:r>
              <a:rPr lang="en-US" dirty="0" smtClean="0"/>
              <a:t> 1 </a:t>
            </a:r>
            <a:r>
              <a:rPr lang="en-US" dirty="0" err="1" smtClean="0"/>
              <a:t>angka</a:t>
            </a:r>
            <a:r>
              <a:rPr lang="en-US" dirty="0" smtClean="0"/>
              <a:t> 14: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 </a:t>
            </a:r>
            <a:r>
              <a:rPr lang="en-US" dirty="0" err="1" smtClean="0"/>
              <a:t>didefenisikan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yang </a:t>
            </a:r>
            <a:r>
              <a:rPr lang="en-US" dirty="0" err="1" smtClean="0"/>
              <a:t>dibayar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transaksi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/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jasa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kesepakatan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 </a:t>
            </a:r>
            <a:r>
              <a:rPr lang="en-US" dirty="0" err="1" smtClean="0"/>
              <a:t>bersangkutan</a:t>
            </a:r>
            <a:r>
              <a:rPr lang="en-US" dirty="0" smtClean="0"/>
              <a:t>, </a:t>
            </a:r>
            <a:r>
              <a:rPr lang="en-US" dirty="0" err="1" smtClean="0"/>
              <a:t>padahal</a:t>
            </a:r>
            <a:r>
              <a:rPr lang="en-US" dirty="0" smtClean="0"/>
              <a:t> </a:t>
            </a:r>
            <a:r>
              <a:rPr lang="en-US" dirty="0" err="1" smtClean="0"/>
              <a:t>kesepakatan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dilarang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undang-undang</a:t>
            </a:r>
            <a:r>
              <a:rPr lang="en-US" dirty="0" smtClean="0"/>
              <a:t>.</a:t>
            </a:r>
          </a:p>
          <a:p>
            <a:pPr algn="just">
              <a:buNone/>
            </a:pPr>
            <a:r>
              <a:rPr lang="en-US" dirty="0" smtClean="0"/>
              <a:t>8.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ditambahkan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definisi</a:t>
            </a:r>
            <a:r>
              <a:rPr lang="en-US" dirty="0" smtClean="0"/>
              <a:t>, </a:t>
            </a:r>
            <a:r>
              <a:rPr lang="en-US" dirty="0" err="1" smtClean="0"/>
              <a:t>misalnya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dimaksud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36 b, </a:t>
            </a:r>
            <a:r>
              <a:rPr lang="en-US" dirty="0" err="1" smtClean="0"/>
              <a:t>kata</a:t>
            </a:r>
            <a:r>
              <a:rPr lang="en-US" dirty="0" smtClean="0"/>
              <a:t> </a:t>
            </a:r>
            <a:r>
              <a:rPr lang="en-US" dirty="0" err="1" smtClean="0"/>
              <a:t>keberatan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44 </a:t>
            </a:r>
            <a:r>
              <a:rPr lang="en-US" dirty="0" err="1" smtClean="0"/>
              <a:t>ayat</a:t>
            </a:r>
            <a:r>
              <a:rPr lang="en-US" dirty="0" smtClean="0"/>
              <a:t> 2,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arti</a:t>
            </a:r>
            <a:r>
              <a:rPr lang="en-US" dirty="0" smtClean="0"/>
              <a:t> </a:t>
            </a:r>
            <a:r>
              <a:rPr lang="en-US" dirty="0" err="1" smtClean="0"/>
              <a:t>perbuatan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50 a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perundang-undangan</a:t>
            </a:r>
            <a:r>
              <a:rPr lang="en-US" dirty="0" smtClean="0"/>
              <a:t> yang </a:t>
            </a:r>
            <a:r>
              <a:rPr lang="en-US" dirty="0" err="1" smtClean="0"/>
              <a:t>berlaku</a:t>
            </a:r>
            <a:r>
              <a:rPr lang="en-US" dirty="0" smtClean="0"/>
              <a:t> </a:t>
            </a:r>
            <a:r>
              <a:rPr lang="it-IT" dirty="0" smtClean="0"/>
              <a:t>sebagaimana dirumuskan di dalam Pasal 50 a.</a:t>
            </a:r>
          </a:p>
          <a:p>
            <a:pPr algn="just">
              <a:buNone/>
            </a:pPr>
            <a:r>
              <a:rPr lang="en-US" dirty="0" smtClean="0"/>
              <a:t>9. </a:t>
            </a:r>
            <a:r>
              <a:rPr lang="en-US" dirty="0" err="1" smtClean="0"/>
              <a:t>Pasal</a:t>
            </a:r>
            <a:r>
              <a:rPr lang="en-US" dirty="0" smtClean="0"/>
              <a:t> 2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ditegaskan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dimaksud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.</a:t>
            </a:r>
          </a:p>
          <a:p>
            <a:pPr algn="just">
              <a:buNone/>
            </a:pPr>
            <a:r>
              <a:rPr lang="en-US" dirty="0" smtClean="0"/>
              <a:t>10. </a:t>
            </a:r>
            <a:r>
              <a:rPr lang="en-US" dirty="0" err="1" smtClean="0"/>
              <a:t>Pasal</a:t>
            </a:r>
            <a:r>
              <a:rPr lang="en-US" dirty="0" smtClean="0"/>
              <a:t> 3; </a:t>
            </a:r>
            <a:r>
              <a:rPr lang="en-US" dirty="0" err="1" smtClean="0"/>
              <a:t>Praktek</a:t>
            </a:r>
            <a:r>
              <a:rPr lang="en-US" dirty="0" smtClean="0"/>
              <a:t> </a:t>
            </a:r>
            <a:r>
              <a:rPr lang="en-US" dirty="0" err="1" smtClean="0"/>
              <a:t>monopoli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selalu</a:t>
            </a:r>
            <a:r>
              <a:rPr lang="en-US" dirty="0" smtClean="0"/>
              <a:t> </a:t>
            </a:r>
            <a:r>
              <a:rPr lang="en-US" dirty="0" err="1" smtClean="0"/>
              <a:t>jahat</a:t>
            </a:r>
            <a:r>
              <a:rPr lang="en-US" dirty="0" smtClean="0"/>
              <a:t>, </a:t>
            </a:r>
            <a:r>
              <a:rPr lang="en-US" dirty="0" err="1" smtClean="0"/>
              <a:t>karenanya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ditambahkan</a:t>
            </a:r>
            <a:r>
              <a:rPr lang="en-US" dirty="0" smtClean="0"/>
              <a:t> </a:t>
            </a:r>
            <a:r>
              <a:rPr lang="nl-NL" dirty="0" smtClean="0"/>
              <a:t>bentuk dan praktek monopoli yang dilarang.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FF7C80"/>
          </a:solidFill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en-US" dirty="0" smtClean="0"/>
              <a:t>11. </a:t>
            </a:r>
            <a:r>
              <a:rPr lang="en-US" dirty="0" err="1" smtClean="0"/>
              <a:t>Pasal</a:t>
            </a:r>
            <a:r>
              <a:rPr lang="en-US" dirty="0" smtClean="0"/>
              <a:t> 4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jelas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dimaksud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lain;</a:t>
            </a:r>
          </a:p>
          <a:p>
            <a:pPr algn="just">
              <a:buNone/>
            </a:pPr>
            <a:r>
              <a:rPr lang="en-US" dirty="0" smtClean="0"/>
              <a:t>12. </a:t>
            </a:r>
            <a:r>
              <a:rPr lang="en-US" dirty="0" err="1" smtClean="0"/>
              <a:t>Pasal</a:t>
            </a:r>
            <a:r>
              <a:rPr lang="en-US" dirty="0" smtClean="0"/>
              <a:t> 5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jelas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dimaksud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pesaingnya</a:t>
            </a:r>
            <a:r>
              <a:rPr lang="en-US" dirty="0" smtClean="0"/>
              <a:t>.</a:t>
            </a:r>
          </a:p>
          <a:p>
            <a:pPr algn="just">
              <a:buNone/>
            </a:pPr>
            <a:r>
              <a:rPr lang="en-US" dirty="0" smtClean="0"/>
              <a:t>13. </a:t>
            </a:r>
            <a:r>
              <a:rPr lang="en-US" dirty="0" err="1" smtClean="0"/>
              <a:t>Pasal</a:t>
            </a:r>
            <a:r>
              <a:rPr lang="en-US" dirty="0" smtClean="0"/>
              <a:t> 6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jelas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siapa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mengadakan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.</a:t>
            </a:r>
          </a:p>
          <a:p>
            <a:pPr algn="just">
              <a:buNone/>
            </a:pPr>
            <a:r>
              <a:rPr lang="en-US" dirty="0" smtClean="0"/>
              <a:t>14. </a:t>
            </a:r>
            <a:r>
              <a:rPr lang="en-US" dirty="0" err="1" smtClean="0"/>
              <a:t>Pasal</a:t>
            </a:r>
            <a:r>
              <a:rPr lang="en-US" dirty="0" smtClean="0"/>
              <a:t> 11 </a:t>
            </a:r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dirty="0" err="1" smtClean="0"/>
              <a:t>kartel</a:t>
            </a:r>
            <a:r>
              <a:rPr lang="en-US" dirty="0" smtClean="0"/>
              <a:t> </a:t>
            </a:r>
            <a:r>
              <a:rPr lang="en-US" dirty="0" err="1" smtClean="0"/>
              <a:t>terlampau</a:t>
            </a:r>
            <a:r>
              <a:rPr lang="en-US" dirty="0" smtClean="0"/>
              <a:t> </a:t>
            </a:r>
            <a:r>
              <a:rPr lang="en-US" dirty="0" err="1" smtClean="0"/>
              <a:t>sempit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menyangkut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menguasai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produksi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pemasaran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jasa</a:t>
            </a:r>
            <a:r>
              <a:rPr lang="en-US" dirty="0" smtClean="0"/>
              <a:t>.</a:t>
            </a:r>
          </a:p>
          <a:p>
            <a:pPr algn="just">
              <a:buNone/>
            </a:pPr>
            <a:r>
              <a:rPr lang="en-US" dirty="0" smtClean="0"/>
              <a:t>15. </a:t>
            </a:r>
            <a:r>
              <a:rPr lang="en-US" dirty="0" err="1" smtClean="0"/>
              <a:t>Pasal</a:t>
            </a:r>
            <a:r>
              <a:rPr lang="en-US" dirty="0" smtClean="0"/>
              <a:t> 15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jelas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dimaksud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lain,</a:t>
            </a:r>
          </a:p>
          <a:p>
            <a:pPr algn="just">
              <a:buNone/>
            </a:pPr>
            <a:r>
              <a:rPr lang="es-ES" dirty="0" smtClean="0"/>
              <a:t>16. </a:t>
            </a:r>
            <a:r>
              <a:rPr lang="es-ES" dirty="0" err="1" smtClean="0"/>
              <a:t>Pasal</a:t>
            </a:r>
            <a:r>
              <a:rPr lang="es-ES" dirty="0" smtClean="0"/>
              <a:t> 22; </a:t>
            </a:r>
            <a:r>
              <a:rPr lang="es-ES" dirty="0" err="1" smtClean="0"/>
              <a:t>harus</a:t>
            </a:r>
            <a:r>
              <a:rPr lang="es-ES" dirty="0" smtClean="0"/>
              <a:t> </a:t>
            </a:r>
            <a:r>
              <a:rPr lang="es-ES" dirty="0" err="1" smtClean="0"/>
              <a:t>diperjelas</a:t>
            </a:r>
            <a:r>
              <a:rPr lang="es-ES" dirty="0" smtClean="0"/>
              <a:t> </a:t>
            </a:r>
            <a:r>
              <a:rPr lang="es-ES" dirty="0" err="1" smtClean="0"/>
              <a:t>siapa</a:t>
            </a:r>
            <a:r>
              <a:rPr lang="es-ES" dirty="0" smtClean="0"/>
              <a:t> yang </a:t>
            </a:r>
            <a:r>
              <a:rPr lang="es-ES" dirty="0" err="1" smtClean="0"/>
              <a:t>dimaksud</a:t>
            </a:r>
            <a:r>
              <a:rPr lang="es-ES" dirty="0" smtClean="0"/>
              <a:t> </a:t>
            </a:r>
            <a:r>
              <a:rPr lang="es-ES" dirty="0" err="1" smtClean="0"/>
              <a:t>dengan</a:t>
            </a:r>
            <a:r>
              <a:rPr lang="es-ES" dirty="0" smtClean="0"/>
              <a:t> </a:t>
            </a:r>
            <a:r>
              <a:rPr lang="es-ES" dirty="0" err="1" smtClean="0"/>
              <a:t>pihak</a:t>
            </a:r>
            <a:r>
              <a:rPr lang="es-ES" dirty="0" smtClean="0"/>
              <a:t> </a:t>
            </a:r>
            <a:r>
              <a:rPr lang="es-ES" dirty="0" err="1" smtClean="0"/>
              <a:t>lain</a:t>
            </a:r>
            <a:r>
              <a:rPr lang="es-E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CCFFFF"/>
          </a:solidFill>
        </p:spPr>
        <p:txBody>
          <a:bodyPr>
            <a:normAutofit fontScale="85000" lnSpcReduction="20000"/>
          </a:bodyPr>
          <a:lstStyle/>
          <a:p>
            <a:pPr algn="just"/>
            <a:r>
              <a:rPr lang="sv-SE" dirty="0" smtClean="0"/>
              <a:t>Dari ketujuh belas definisi tersebut diatas, definisi persaingan usaha tidak sehat perlu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perhatian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,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definisi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menjelaskan</a:t>
            </a:r>
            <a:r>
              <a:rPr lang="en-US" dirty="0" smtClean="0"/>
              <a:t>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sv-SE" dirty="0" smtClean="0"/>
              <a:t>pasar dapat dinyatakan tidak sehat, dan sekaligus definisi tersebut menjelaskan tujuan </a:t>
            </a:r>
            <a:r>
              <a:rPr lang="en-US" dirty="0" smtClean="0"/>
              <a:t>UU No. 5/1999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disebutkan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sebelumnya</a:t>
            </a:r>
            <a:r>
              <a:rPr lang="en-US" dirty="0" smtClean="0"/>
              <a:t>. </a:t>
            </a:r>
            <a:r>
              <a:rPr lang="en-US" dirty="0" err="1" smtClean="0"/>
              <a:t>Sementara</a:t>
            </a:r>
            <a:r>
              <a:rPr lang="en-US" dirty="0" smtClean="0"/>
              <a:t> </a:t>
            </a:r>
            <a:r>
              <a:rPr lang="en-US" dirty="0" err="1" smtClean="0"/>
              <a:t>definisi</a:t>
            </a:r>
            <a:r>
              <a:rPr lang="en-US" dirty="0" smtClean="0"/>
              <a:t> </a:t>
            </a:r>
            <a:r>
              <a:rPr lang="en-US" dirty="0" err="1" smtClean="0"/>
              <a:t>persaingan</a:t>
            </a:r>
            <a:r>
              <a:rPr lang="en-US" dirty="0" smtClean="0"/>
              <a:t> </a:t>
            </a:r>
            <a:r>
              <a:rPr lang="nn-NO" dirty="0" smtClean="0"/>
              <a:t>usaha tidak sehat tidak kita temukan di berbagai hukum persaingan usaha negara lain, </a:t>
            </a:r>
            <a:r>
              <a:rPr lang="en-US" dirty="0" err="1" smtClean="0"/>
              <a:t>bahkan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literature pun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ditemukan</a:t>
            </a:r>
            <a:r>
              <a:rPr lang="en-US" dirty="0" smtClean="0"/>
              <a:t>.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ditemukan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dirty="0" err="1" smtClean="0"/>
              <a:t>persaingan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, </a:t>
            </a:r>
            <a:r>
              <a:rPr lang="en-US" dirty="0" err="1" smtClean="0"/>
              <a:t>itupun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ahli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kartel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kesatuan</a:t>
            </a:r>
            <a:r>
              <a:rPr lang="en-US" dirty="0" smtClean="0"/>
              <a:t> </a:t>
            </a:r>
            <a:r>
              <a:rPr lang="en-US" dirty="0" err="1" smtClean="0"/>
              <a:t>pendapat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definisi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.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disepekati</a:t>
            </a:r>
            <a:r>
              <a:rPr lang="en-US" dirty="0" smtClean="0"/>
              <a:t> </a:t>
            </a:r>
            <a:r>
              <a:rPr lang="en-US" dirty="0" err="1" smtClean="0"/>
              <a:t>pembuatan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definisi</a:t>
            </a:r>
            <a:r>
              <a:rPr lang="en-US" dirty="0" smtClean="0"/>
              <a:t> </a:t>
            </a:r>
            <a:r>
              <a:rPr lang="en-US" dirty="0" err="1" smtClean="0"/>
              <a:t>persaingan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mempersulit</a:t>
            </a:r>
            <a:r>
              <a:rPr lang="en-US" dirty="0" smtClean="0"/>
              <a:t> </a:t>
            </a:r>
            <a:r>
              <a:rPr lang="en-US" dirty="0" err="1" smtClean="0"/>
              <a:t>penerapan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persaingan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,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berbicara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persaingan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fenomena</a:t>
            </a:r>
            <a:r>
              <a:rPr lang="en-US" dirty="0" smtClean="0"/>
              <a:t> yang </a:t>
            </a:r>
            <a:r>
              <a:rPr lang="en-US" dirty="0" err="1" smtClean="0"/>
              <a:t>beragam</a:t>
            </a:r>
            <a:r>
              <a:rPr lang="en-US" dirty="0" smtClean="0"/>
              <a:t>. </a:t>
            </a:r>
            <a:r>
              <a:rPr lang="en-US" dirty="0" err="1" smtClean="0"/>
              <a:t>Fenomena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berinteraksi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, </a:t>
            </a:r>
            <a:r>
              <a:rPr lang="en-US" dirty="0" err="1" smtClean="0"/>
              <a:t>perilaku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. Di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interaksi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kebebasan</a:t>
            </a:r>
            <a:r>
              <a:rPr lang="en-US" dirty="0" smtClean="0"/>
              <a:t>. </a:t>
            </a:r>
            <a:r>
              <a:rPr lang="en-US" dirty="0" err="1" smtClean="0"/>
              <a:t>Kebebasan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syarat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usahanya</a:t>
            </a:r>
            <a:r>
              <a:rPr lang="en-US" dirty="0" smtClean="0"/>
              <a:t>,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masuk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mengakses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jasa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FF5050"/>
          </a:solidFill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, </a:t>
            </a:r>
            <a:r>
              <a:rPr lang="en-US" dirty="0" err="1" smtClean="0"/>
              <a:t>apabila</a:t>
            </a:r>
            <a:r>
              <a:rPr lang="sv-SE" dirty="0" smtClean="0"/>
              <a:t>kebebasan pelaku usaha tersebut terhambat, itu berarti pasar terdistorsi. Terdistorsinya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 </a:t>
            </a:r>
            <a:r>
              <a:rPr lang="en-US" dirty="0" err="1" smtClean="0"/>
              <a:t>disebabkan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.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sulitnya</a:t>
            </a:r>
            <a:r>
              <a:rPr lang="en-US" dirty="0" smtClean="0"/>
              <a:t> </a:t>
            </a:r>
            <a:r>
              <a:rPr lang="en-US" dirty="0" err="1" smtClean="0"/>
              <a:t>menetapkan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definisi</a:t>
            </a:r>
            <a:r>
              <a:rPr lang="en-US" dirty="0" smtClean="0"/>
              <a:t> </a:t>
            </a:r>
            <a:r>
              <a:rPr lang="en-US" dirty="0" err="1" smtClean="0"/>
              <a:t>persaingan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ditetapkan</a:t>
            </a:r>
            <a:r>
              <a:rPr lang="en-US" dirty="0" smtClean="0"/>
              <a:t> </a:t>
            </a:r>
            <a:r>
              <a:rPr lang="en-US" dirty="0" err="1" smtClean="0"/>
              <a:t>ketentuan-ketentuan</a:t>
            </a:r>
            <a:r>
              <a:rPr lang="en-US" dirty="0" smtClean="0"/>
              <a:t> </a:t>
            </a:r>
            <a:r>
              <a:rPr lang="en-US" dirty="0" err="1" smtClean="0"/>
              <a:t>normatif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persaingan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membatasi</a:t>
            </a:r>
            <a:r>
              <a:rPr lang="en-US" dirty="0" smtClean="0"/>
              <a:t> </a:t>
            </a:r>
            <a:r>
              <a:rPr lang="en-US" dirty="0" err="1" smtClean="0"/>
              <a:t>perilaku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yang </a:t>
            </a:r>
            <a:r>
              <a:rPr lang="sv-SE" dirty="0" smtClean="0"/>
              <a:t>mendistorsi pasar tersebut. Jadi, secara sederhana suatu pasar dapat dinyatakan tidak </a:t>
            </a:r>
            <a:r>
              <a:rPr lang="en-US" dirty="0" err="1" smtClean="0"/>
              <a:t>sehat</a:t>
            </a:r>
            <a:r>
              <a:rPr lang="en-US" dirty="0" smtClean="0"/>
              <a:t>,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 </a:t>
            </a:r>
            <a:r>
              <a:rPr lang="en-US" dirty="0" err="1" smtClean="0"/>
              <a:t>bersangkutan</a:t>
            </a:r>
            <a:r>
              <a:rPr lang="en-US" dirty="0" smtClean="0"/>
              <a:t> </a:t>
            </a:r>
            <a:r>
              <a:rPr lang="en-US" dirty="0" err="1" smtClean="0"/>
              <a:t>terdistorsi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CCFF66"/>
          </a:solidFill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 err="1" smtClean="0"/>
              <a:t>Pasal</a:t>
            </a:r>
            <a:r>
              <a:rPr lang="en-US" dirty="0" smtClean="0"/>
              <a:t> 1 </a:t>
            </a:r>
            <a:r>
              <a:rPr lang="en-US" dirty="0" err="1" smtClean="0"/>
              <a:t>angka</a:t>
            </a:r>
            <a:r>
              <a:rPr lang="en-US" dirty="0" smtClean="0"/>
              <a:t> 6 </a:t>
            </a:r>
            <a:r>
              <a:rPr lang="en-US" dirty="0" err="1" smtClean="0"/>
              <a:t>menetapkan</a:t>
            </a:r>
            <a:r>
              <a:rPr lang="en-US" dirty="0" smtClean="0"/>
              <a:t>,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persaingan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sehat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persaingan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menjalankan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produksi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pemasaran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jasa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jujur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melawan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menghambat</a:t>
            </a:r>
            <a:r>
              <a:rPr lang="en-US" dirty="0" smtClean="0"/>
              <a:t> </a:t>
            </a:r>
            <a:r>
              <a:rPr lang="en-US" dirty="0" err="1" smtClean="0"/>
              <a:t>persaingan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. Dari </a:t>
            </a:r>
            <a:r>
              <a:rPr lang="en-US" dirty="0" err="1" smtClean="0"/>
              <a:t>ketentuan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1 no. 6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disimpulkan</a:t>
            </a:r>
            <a:r>
              <a:rPr lang="en-US" dirty="0" smtClean="0"/>
              <a:t>,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persaingan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sehat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yang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yang lain, yang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jujur</a:t>
            </a:r>
            <a:r>
              <a:rPr lang="en-US" dirty="0" smtClean="0"/>
              <a:t>, </a:t>
            </a:r>
            <a:r>
              <a:rPr lang="en-US" dirty="0" err="1" smtClean="0"/>
              <a:t>melawan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menghambat</a:t>
            </a:r>
            <a:r>
              <a:rPr lang="en-US" dirty="0" smtClean="0"/>
              <a:t> </a:t>
            </a:r>
            <a:r>
              <a:rPr lang="en-US" dirty="0" err="1" smtClean="0"/>
              <a:t>persaingan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.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r>
              <a:rPr lang="en-US" dirty="0" smtClean="0"/>
              <a:t> </a:t>
            </a:r>
            <a:r>
              <a:rPr lang="en-US" dirty="0" err="1" smtClean="0"/>
              <a:t>definisi</a:t>
            </a:r>
            <a:r>
              <a:rPr lang="en-US" dirty="0" smtClean="0"/>
              <a:t> </a:t>
            </a:r>
            <a:r>
              <a:rPr lang="en-US" dirty="0" err="1" smtClean="0"/>
              <a:t>ketentuan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1 </a:t>
            </a:r>
            <a:r>
              <a:rPr lang="en-US" dirty="0" err="1" smtClean="0"/>
              <a:t>angka</a:t>
            </a:r>
            <a:r>
              <a:rPr lang="en-US" dirty="0" smtClean="0"/>
              <a:t> 6 </a:t>
            </a:r>
            <a:r>
              <a:rPr lang="en-US" dirty="0" err="1" smtClean="0"/>
              <a:t>mencampur</a:t>
            </a:r>
            <a:r>
              <a:rPr lang="en-US" dirty="0" smtClean="0"/>
              <a:t> </a:t>
            </a:r>
            <a:r>
              <a:rPr lang="en-US" dirty="0" err="1" smtClean="0"/>
              <a:t>adukkan</a:t>
            </a:r>
            <a:r>
              <a:rPr lang="en-US" dirty="0" smtClean="0"/>
              <a:t> </a:t>
            </a:r>
            <a:r>
              <a:rPr lang="en-US" dirty="0" err="1" smtClean="0"/>
              <a:t>persaingan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sehat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jujur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melawan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menghambat</a:t>
            </a:r>
            <a:r>
              <a:rPr lang="en-US" dirty="0" smtClean="0"/>
              <a:t> </a:t>
            </a:r>
            <a:r>
              <a:rPr lang="en-US" dirty="0" err="1" smtClean="0"/>
              <a:t>persaingan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.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, </a:t>
            </a:r>
            <a:r>
              <a:rPr lang="en-US" dirty="0" err="1" smtClean="0"/>
              <a:t>sementara</a:t>
            </a:r>
            <a:r>
              <a:rPr lang="en-US" dirty="0" smtClean="0"/>
              <a:t> </a:t>
            </a:r>
            <a:r>
              <a:rPr lang="en-US" dirty="0" err="1" smtClean="0"/>
              <a:t>ketentuan</a:t>
            </a:r>
            <a:r>
              <a:rPr lang="en-US" dirty="0" smtClean="0"/>
              <a:t> </a:t>
            </a:r>
            <a:r>
              <a:rPr lang="en-US" dirty="0" err="1" smtClean="0"/>
              <a:t>persaingan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jujur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diatur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UU </a:t>
            </a:r>
            <a:r>
              <a:rPr lang="en-US" dirty="0" err="1" smtClean="0"/>
              <a:t>Antimonopoli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CCCCFF"/>
          </a:solidFill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err="1" smtClean="0"/>
              <a:t>Perbuatan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jujur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</a:t>
            </a:r>
            <a:r>
              <a:rPr lang="en-US" dirty="0" err="1" smtClean="0"/>
              <a:t>penipuan</a:t>
            </a:r>
            <a:r>
              <a:rPr lang="en-US" dirty="0" smtClean="0"/>
              <a:t> yang </a:t>
            </a:r>
            <a:r>
              <a:rPr lang="en-US" dirty="0" err="1" smtClean="0"/>
              <a:t>subjektif</a:t>
            </a:r>
            <a:r>
              <a:rPr lang="en-US" dirty="0" smtClean="0"/>
              <a:t>,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r>
              <a:rPr lang="en-US" dirty="0" smtClean="0"/>
              <a:t>, </a:t>
            </a:r>
            <a:r>
              <a:rPr lang="en-US" dirty="0" err="1" smtClean="0"/>
              <a:t>mungkin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produksi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,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memasarkan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. </a:t>
            </a:r>
            <a:r>
              <a:rPr lang="en-US" dirty="0" err="1" smtClean="0"/>
              <a:t>Misalnya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mereknya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harganya</a:t>
            </a:r>
            <a:r>
              <a:rPr lang="en-US" dirty="0" smtClean="0"/>
              <a:t>, </a:t>
            </a: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yang </a:t>
            </a:r>
            <a:r>
              <a:rPr lang="en-US" dirty="0" err="1" smtClean="0"/>
              <a:t>diiklankan</a:t>
            </a:r>
            <a:r>
              <a:rPr lang="en-US" dirty="0" smtClean="0"/>
              <a:t>,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yang </a:t>
            </a:r>
            <a:r>
              <a:rPr lang="en-US" dirty="0" err="1" smtClean="0"/>
              <a:t>dibayar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yang </a:t>
            </a:r>
            <a:r>
              <a:rPr lang="en-US" dirty="0" err="1" smtClean="0"/>
              <a:t>tertera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.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</a:t>
            </a:r>
            <a:r>
              <a:rPr lang="en-US" dirty="0" err="1" smtClean="0"/>
              <a:t>penipuan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jujur</a:t>
            </a:r>
            <a:r>
              <a:rPr lang="en-US" dirty="0" smtClean="0"/>
              <a:t>, yang </a:t>
            </a:r>
            <a:r>
              <a:rPr lang="en-US" dirty="0" err="1" smtClean="0"/>
              <a:t>pembuktiannya</a:t>
            </a:r>
            <a:r>
              <a:rPr lang="en-US" dirty="0" smtClean="0"/>
              <a:t> </a:t>
            </a:r>
            <a:r>
              <a:rPr lang="en-US" dirty="0" err="1" smtClean="0"/>
              <a:t>mensyaratkan</a:t>
            </a:r>
            <a:r>
              <a:rPr lang="en-US" dirty="0" smtClean="0"/>
              <a:t> </a:t>
            </a:r>
            <a:r>
              <a:rPr lang="en-US" dirty="0" err="1" smtClean="0"/>
              <a:t>pembuktian</a:t>
            </a:r>
            <a:r>
              <a:rPr lang="en-US" dirty="0" smtClean="0"/>
              <a:t> yang </a:t>
            </a:r>
            <a:r>
              <a:rPr lang="en-US" dirty="0" err="1" smtClean="0"/>
              <a:t>subjektif</a:t>
            </a:r>
            <a:r>
              <a:rPr lang="en-US" dirty="0" smtClean="0"/>
              <a:t>. </a:t>
            </a:r>
            <a:r>
              <a:rPr lang="en-US" dirty="0" err="1" smtClean="0"/>
              <a:t>Akibat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perbuatan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dirasakan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pesaingnya</a:t>
            </a:r>
            <a:r>
              <a:rPr lang="en-US" dirty="0" smtClean="0"/>
              <a:t>. Hal-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diatur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382 </a:t>
            </a:r>
            <a:r>
              <a:rPr lang="en-US" dirty="0" err="1" smtClean="0"/>
              <a:t>bis</a:t>
            </a:r>
            <a:r>
              <a:rPr lang="en-US" dirty="0" smtClean="0"/>
              <a:t> KUHP, </a:t>
            </a:r>
            <a:r>
              <a:rPr lang="es-ES" dirty="0" err="1" smtClean="0"/>
              <a:t>pasal</a:t>
            </a:r>
            <a:r>
              <a:rPr lang="es-ES" dirty="0" smtClean="0"/>
              <a:t> 1365 </a:t>
            </a:r>
            <a:r>
              <a:rPr lang="es-ES" dirty="0" err="1" smtClean="0"/>
              <a:t>KUHPerdata</a:t>
            </a:r>
            <a:r>
              <a:rPr lang="es-ES" dirty="0" smtClean="0"/>
              <a:t> dan UU No. 8/1999 </a:t>
            </a:r>
            <a:r>
              <a:rPr lang="es-ES" dirty="0" err="1" smtClean="0"/>
              <a:t>tentang</a:t>
            </a:r>
            <a:r>
              <a:rPr lang="es-ES" dirty="0" smtClean="0"/>
              <a:t> </a:t>
            </a:r>
            <a:r>
              <a:rPr lang="es-ES" dirty="0" err="1" smtClean="0"/>
              <a:t>perlindungan</a:t>
            </a:r>
            <a:r>
              <a:rPr lang="es-ES" dirty="0" smtClean="0"/>
              <a:t> </a:t>
            </a:r>
            <a:r>
              <a:rPr lang="es-ES" dirty="0" err="1" smtClean="0"/>
              <a:t>konsumen</a:t>
            </a:r>
            <a:r>
              <a:rPr lang="es-E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FF66FF"/>
          </a:solidFill>
        </p:spPr>
        <p:txBody>
          <a:bodyPr>
            <a:normAutofit lnSpcReduction="10000"/>
          </a:bodyPr>
          <a:lstStyle/>
          <a:p>
            <a:pPr algn="just"/>
            <a:r>
              <a:rPr lang="en-US" dirty="0" err="1" smtClean="0"/>
              <a:t>Persaingan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yang </a:t>
            </a:r>
            <a:r>
              <a:rPr lang="en-US" dirty="0" err="1" smtClean="0"/>
              <a:t>melawan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segala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yang </a:t>
            </a:r>
            <a:r>
              <a:rPr lang="en-US" dirty="0" err="1" smtClean="0"/>
              <a:t>melanggar</a:t>
            </a:r>
            <a:r>
              <a:rPr lang="en-US" dirty="0" smtClean="0"/>
              <a:t> </a:t>
            </a:r>
            <a:r>
              <a:rPr lang="sv-SE" dirty="0" smtClean="0"/>
              <a:t>larangan ketentuan perundang-undangan. Sedangkan larangan undang-undang adalah </a:t>
            </a:r>
            <a:r>
              <a:rPr lang="en-US" dirty="0" smtClean="0"/>
              <a:t>yang </a:t>
            </a:r>
            <a:r>
              <a:rPr lang="en-US" dirty="0" err="1" smtClean="0"/>
              <a:t>melarang</a:t>
            </a:r>
            <a:r>
              <a:rPr lang="en-US" dirty="0" smtClean="0"/>
              <a:t> </a:t>
            </a:r>
            <a:r>
              <a:rPr lang="en-US" dirty="0" err="1" smtClean="0"/>
              <a:t>perilaku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imperatif</a:t>
            </a:r>
            <a:r>
              <a:rPr lang="en-US" dirty="0" smtClean="0"/>
              <a:t>. </a:t>
            </a:r>
            <a:r>
              <a:rPr lang="en-US" dirty="0" err="1" smtClean="0"/>
              <a:t>Larangan</a:t>
            </a:r>
            <a:r>
              <a:rPr lang="en-US" dirty="0" smtClean="0"/>
              <a:t> </a:t>
            </a:r>
            <a:r>
              <a:rPr lang="en-US" dirty="0" err="1" smtClean="0"/>
              <a:t>imperatif</a:t>
            </a:r>
            <a:r>
              <a:rPr lang="en-US" dirty="0" smtClean="0"/>
              <a:t> </a:t>
            </a:r>
            <a:r>
              <a:rPr lang="en-US" dirty="0" err="1" smtClean="0"/>
              <a:t>biasanya</a:t>
            </a:r>
            <a:r>
              <a:rPr lang="en-US" dirty="0" smtClean="0"/>
              <a:t> </a:t>
            </a:r>
            <a:r>
              <a:rPr lang="en-US" dirty="0" err="1" smtClean="0"/>
              <a:t>diikuti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kata-kata</a:t>
            </a:r>
            <a:r>
              <a:rPr lang="en-US" dirty="0" smtClean="0"/>
              <a:t> „</a:t>
            </a:r>
            <a:r>
              <a:rPr lang="en-US" dirty="0" err="1" smtClean="0"/>
              <a:t>dilarang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boleh</a:t>
            </a:r>
            <a:r>
              <a:rPr lang="en-US" dirty="0" smtClean="0"/>
              <a:t>“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ketentuan</a:t>
            </a:r>
            <a:r>
              <a:rPr lang="en-US" dirty="0" smtClean="0"/>
              <a:t> </a:t>
            </a:r>
            <a:r>
              <a:rPr lang="en-US" dirty="0" err="1" smtClean="0"/>
              <a:t>perundangundangan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Contohnya</a:t>
            </a:r>
            <a:r>
              <a:rPr lang="en-US" dirty="0" smtClean="0"/>
              <a:t> </a:t>
            </a:r>
            <a:r>
              <a:rPr lang="en-US" dirty="0" err="1" smtClean="0"/>
              <a:t>ketentuan-ketentuan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Kitab</a:t>
            </a:r>
            <a:r>
              <a:rPr lang="en-US" dirty="0" smtClean="0"/>
              <a:t> </a:t>
            </a: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Pidana</a:t>
            </a:r>
            <a:r>
              <a:rPr lang="en-US" dirty="0" smtClean="0"/>
              <a:t>,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ketentuan-ketentuan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dilanggar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dijatuhkan</a:t>
            </a:r>
            <a:r>
              <a:rPr lang="en-US" dirty="0" smtClean="0"/>
              <a:t> </a:t>
            </a:r>
            <a:r>
              <a:rPr lang="en-US" dirty="0" err="1" smtClean="0"/>
              <a:t>hukuman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. </a:t>
            </a:r>
            <a:r>
              <a:rPr lang="en-US" dirty="0" err="1" smtClean="0"/>
              <a:t>Misalnya</a:t>
            </a:r>
            <a:r>
              <a:rPr lang="en-US" dirty="0" smtClean="0"/>
              <a:t> </a:t>
            </a:r>
            <a:r>
              <a:rPr lang="en-US" dirty="0" err="1" smtClean="0"/>
              <a:t>seseorang</a:t>
            </a:r>
            <a:r>
              <a:rPr lang="en-US" dirty="0" smtClean="0"/>
              <a:t> </a:t>
            </a:r>
            <a:r>
              <a:rPr lang="en-US" dirty="0" err="1" smtClean="0"/>
              <a:t>dijatuhi</a:t>
            </a:r>
            <a:r>
              <a:rPr lang="en-US" dirty="0" smtClean="0"/>
              <a:t> </a:t>
            </a:r>
            <a:r>
              <a:rPr lang="en-US" dirty="0" err="1" smtClean="0"/>
              <a:t>hukuman</a:t>
            </a:r>
            <a:r>
              <a:rPr lang="en-US" dirty="0" smtClean="0"/>
              <a:t> </a:t>
            </a:r>
            <a:r>
              <a:rPr lang="en-US" dirty="0" err="1" smtClean="0"/>
              <a:t>penjara</a:t>
            </a:r>
            <a:r>
              <a:rPr lang="en-US" dirty="0" smtClean="0"/>
              <a:t> lima </a:t>
            </a:r>
            <a:r>
              <a:rPr lang="en-US" dirty="0" err="1" smtClean="0"/>
              <a:t>tahun</a:t>
            </a:r>
            <a:r>
              <a:rPr lang="en-US" dirty="0" smtClean="0"/>
              <a:t>,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mencuri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milik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lain.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FF9966"/>
          </a:solidFill>
        </p:spPr>
        <p:txBody>
          <a:bodyPr>
            <a:normAutofit fontScale="77500" lnSpcReduction="20000"/>
          </a:bodyPr>
          <a:lstStyle/>
          <a:p>
            <a:pPr algn="just"/>
            <a:r>
              <a:rPr lang="en-US" dirty="0" smtClean="0"/>
              <a:t>Di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ketentuan</a:t>
            </a:r>
            <a:r>
              <a:rPr lang="en-US" dirty="0" smtClean="0"/>
              <a:t> UU </a:t>
            </a:r>
            <a:r>
              <a:rPr lang="en-US" dirty="0" err="1" smtClean="0"/>
              <a:t>Antimonopoli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ketentuan-ketentuan</a:t>
            </a:r>
            <a:r>
              <a:rPr lang="en-US" dirty="0" smtClean="0"/>
              <a:t> yang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kata-kata</a:t>
            </a:r>
            <a:r>
              <a:rPr lang="en-US" dirty="0" smtClean="0"/>
              <a:t> „</a:t>
            </a:r>
            <a:r>
              <a:rPr lang="en-US" dirty="0" err="1" smtClean="0"/>
              <a:t>dilarang</a:t>
            </a:r>
            <a:r>
              <a:rPr lang="en-US" dirty="0" smtClean="0"/>
              <a:t>“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bararti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otomatis</a:t>
            </a:r>
            <a:r>
              <a:rPr lang="en-US" dirty="0" smtClean="0"/>
              <a:t> </a:t>
            </a:r>
            <a:r>
              <a:rPr lang="en-US" dirty="0" err="1" smtClean="0"/>
              <a:t>dijatuhkan</a:t>
            </a:r>
            <a:r>
              <a:rPr lang="en-US" dirty="0" smtClean="0"/>
              <a:t> </a:t>
            </a:r>
            <a:r>
              <a:rPr lang="en-US" dirty="0" err="1" smtClean="0"/>
              <a:t>hukuman</a:t>
            </a:r>
            <a:r>
              <a:rPr lang="en-US" dirty="0" smtClean="0"/>
              <a:t>, - </a:t>
            </a:r>
            <a:r>
              <a:rPr lang="en-US" dirty="0" err="1" smtClean="0"/>
              <a:t>perbuatan</a:t>
            </a:r>
            <a:r>
              <a:rPr lang="en-US" dirty="0" smtClean="0"/>
              <a:t> </a:t>
            </a:r>
            <a:r>
              <a:rPr lang="en-US" dirty="0" err="1" smtClean="0"/>
              <a:t>melawan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yang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dijatuhi</a:t>
            </a:r>
            <a:r>
              <a:rPr lang="en-US" dirty="0" smtClean="0"/>
              <a:t> </a:t>
            </a:r>
            <a:r>
              <a:rPr lang="en-US" dirty="0" err="1" smtClean="0"/>
              <a:t>hukuman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denda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yang </a:t>
            </a:r>
            <a:r>
              <a:rPr lang="en-US" dirty="0" err="1" smtClean="0"/>
              <a:t>melanggar</a:t>
            </a:r>
            <a:r>
              <a:rPr lang="en-US" dirty="0" smtClean="0"/>
              <a:t> </a:t>
            </a:r>
            <a:r>
              <a:rPr lang="en-US" dirty="0" err="1" smtClean="0"/>
              <a:t>ketentuan-ketentuan</a:t>
            </a:r>
            <a:r>
              <a:rPr lang="en-US" dirty="0" smtClean="0"/>
              <a:t> yang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i="1" dirty="0" smtClean="0"/>
              <a:t>per se. </a:t>
            </a:r>
            <a:r>
              <a:rPr lang="en-US" i="1" dirty="0" err="1" smtClean="0"/>
              <a:t>Misalnya</a:t>
            </a:r>
            <a:r>
              <a:rPr lang="en-US" i="1" dirty="0" smtClean="0"/>
              <a:t> </a:t>
            </a:r>
            <a:r>
              <a:rPr lang="en-US" i="1" dirty="0" err="1" smtClean="0"/>
              <a:t>kalau</a:t>
            </a:r>
            <a:r>
              <a:rPr lang="en-US" i="1" dirty="0" smtClean="0"/>
              <a:t> </a:t>
            </a:r>
            <a:r>
              <a:rPr lang="en-US" i="1" dirty="0" err="1" smtClean="0"/>
              <a:t>pelaku</a:t>
            </a:r>
            <a:r>
              <a:rPr lang="en-US" i="1" dirty="0" smtClean="0"/>
              <a:t> </a:t>
            </a:r>
            <a:r>
              <a:rPr lang="en-US" i="1" dirty="0" err="1" smtClean="0"/>
              <a:t>usaha</a:t>
            </a:r>
            <a:r>
              <a:rPr lang="en-US" i="1" dirty="0" smtClean="0"/>
              <a:t> </a:t>
            </a:r>
            <a:r>
              <a:rPr lang="en-US" i="1" dirty="0" err="1" smtClean="0"/>
              <a:t>dengan</a:t>
            </a:r>
            <a:r>
              <a:rPr lang="en-US" i="1" dirty="0" smtClean="0"/>
              <a:t> </a:t>
            </a:r>
            <a:r>
              <a:rPr lang="en-US" i="1" dirty="0" err="1" smtClean="0"/>
              <a:t>pesaingnya</a:t>
            </a:r>
            <a:r>
              <a:rPr lang="en-US" i="1" dirty="0" smtClean="0"/>
              <a:t> </a:t>
            </a:r>
            <a:r>
              <a:rPr lang="en-US" i="1" dirty="0" err="1" smtClean="0"/>
              <a:t>mengadakan</a:t>
            </a:r>
            <a:r>
              <a:rPr lang="en-US" i="1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(</a:t>
            </a:r>
            <a:r>
              <a:rPr lang="en-US" i="1" dirty="0" smtClean="0"/>
              <a:t>price fixing) </a:t>
            </a:r>
            <a:r>
              <a:rPr lang="en-US" i="1" dirty="0" err="1" smtClean="0"/>
              <a:t>atas</a:t>
            </a:r>
            <a:r>
              <a:rPr lang="en-US" i="1" dirty="0" smtClean="0"/>
              <a:t> </a:t>
            </a:r>
            <a:r>
              <a:rPr lang="en-US" i="1" dirty="0" err="1" smtClean="0"/>
              <a:t>suatu</a:t>
            </a:r>
            <a:r>
              <a:rPr lang="en-US" i="1" dirty="0" smtClean="0"/>
              <a:t> </a:t>
            </a:r>
            <a:r>
              <a:rPr lang="en-US" i="1" dirty="0" err="1" smtClean="0"/>
              <a:t>barang</a:t>
            </a:r>
            <a:r>
              <a:rPr lang="en-US" i="1" dirty="0" smtClean="0"/>
              <a:t> </a:t>
            </a:r>
            <a:r>
              <a:rPr lang="en-US" i="1" dirty="0" err="1" smtClean="0"/>
              <a:t>tertentu</a:t>
            </a:r>
            <a:r>
              <a:rPr lang="en-US" i="1" dirty="0" smtClean="0"/>
              <a:t>. </a:t>
            </a:r>
            <a:r>
              <a:rPr lang="en-US" i="1" dirty="0" err="1" smtClean="0"/>
              <a:t>Selain</a:t>
            </a:r>
            <a:r>
              <a:rPr lang="en-US" i="1" dirty="0" smtClean="0"/>
              <a:t> </a:t>
            </a:r>
            <a:r>
              <a:rPr lang="en-US" i="1" dirty="0" err="1" smtClean="0"/>
              <a:t>itu</a:t>
            </a:r>
            <a:r>
              <a:rPr lang="en-US" i="1" dirty="0" smtClean="0"/>
              <a:t> </a:t>
            </a:r>
            <a:r>
              <a:rPr lang="en-US" i="1" dirty="0" err="1" smtClean="0"/>
              <a:t>ada</a:t>
            </a:r>
            <a:r>
              <a:rPr lang="en-US" i="1" dirty="0" smtClean="0"/>
              <a:t> </a:t>
            </a:r>
            <a:r>
              <a:rPr lang="en-US" i="1" dirty="0" err="1" smtClean="0"/>
              <a:t>ketentuan</a:t>
            </a:r>
            <a:r>
              <a:rPr lang="en-US" i="1" dirty="0" smtClean="0"/>
              <a:t> UU </a:t>
            </a:r>
            <a:r>
              <a:rPr lang="en-US" dirty="0" err="1" smtClean="0"/>
              <a:t>Antimonopoli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penerapannya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i="1" dirty="0" smtClean="0"/>
              <a:t>rule of </a:t>
            </a:r>
            <a:r>
              <a:rPr lang="en-US" i="1" dirty="0" err="1" smtClean="0"/>
              <a:t>reason,yang</a:t>
            </a:r>
            <a:r>
              <a:rPr lang="en-US" i="1" dirty="0" smtClean="0"/>
              <a:t> </a:t>
            </a:r>
            <a:r>
              <a:rPr lang="en-US" dirty="0" err="1" smtClean="0"/>
              <a:t>penerapannya</a:t>
            </a:r>
            <a:r>
              <a:rPr lang="en-US" dirty="0" smtClean="0"/>
              <a:t> </a:t>
            </a:r>
            <a:r>
              <a:rPr lang="en-US" dirty="0" err="1" smtClean="0"/>
              <a:t>mem-pertimbangkan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keuntungan</a:t>
            </a:r>
            <a:r>
              <a:rPr lang="en-US" dirty="0" smtClean="0"/>
              <a:t> </a:t>
            </a:r>
            <a:r>
              <a:rPr lang="en-US" dirty="0" err="1" smtClean="0"/>
              <a:t>ekonomisnya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. </a:t>
            </a:r>
          </a:p>
          <a:p>
            <a:pPr algn="just"/>
            <a:r>
              <a:rPr lang="en-US" dirty="0" err="1" smtClean="0"/>
              <a:t>Jadi</a:t>
            </a:r>
            <a:r>
              <a:rPr lang="en-US" dirty="0" smtClean="0"/>
              <a:t>, </a:t>
            </a:r>
            <a:r>
              <a:rPr lang="en-US" dirty="0" err="1" smtClean="0"/>
              <a:t>ketentuan</a:t>
            </a:r>
            <a:r>
              <a:rPr lang="en-US" dirty="0" smtClean="0"/>
              <a:t> UU </a:t>
            </a:r>
            <a:r>
              <a:rPr lang="en-US" dirty="0" err="1" smtClean="0"/>
              <a:t>Antimonopoli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perilaku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menjalankan</a:t>
            </a:r>
            <a:r>
              <a:rPr lang="en-US" dirty="0" smtClean="0"/>
              <a:t> </a:t>
            </a:r>
            <a:r>
              <a:rPr lang="en-US" dirty="0" err="1" smtClean="0"/>
              <a:t>usahanya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Republik</a:t>
            </a:r>
            <a:r>
              <a:rPr lang="en-US" dirty="0" smtClean="0"/>
              <a:t> Indonesia.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demikian</a:t>
            </a:r>
            <a:r>
              <a:rPr lang="en-US" dirty="0" smtClean="0"/>
              <a:t> </a:t>
            </a:r>
            <a:r>
              <a:rPr lang="en-US" dirty="0" err="1" smtClean="0"/>
              <a:t>definisi</a:t>
            </a:r>
            <a:r>
              <a:rPr lang="en-US" dirty="0" smtClean="0"/>
              <a:t> </a:t>
            </a:r>
            <a:r>
              <a:rPr lang="en-US" dirty="0" err="1" smtClean="0"/>
              <a:t>persaingan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sehat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jujur</a:t>
            </a:r>
            <a:r>
              <a:rPr lang="en-US" dirty="0" smtClean="0"/>
              <a:t> </a:t>
            </a:r>
            <a:r>
              <a:rPr lang="en-US" dirty="0" err="1" smtClean="0"/>
              <a:t>sebaiknya</a:t>
            </a:r>
            <a:r>
              <a:rPr lang="en-US" dirty="0" smtClean="0"/>
              <a:t> </a:t>
            </a:r>
            <a:r>
              <a:rPr lang="en-US" dirty="0" err="1" smtClean="0"/>
              <a:t>dihilangkan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r>
              <a:rPr lang="en-US" dirty="0" smtClean="0"/>
              <a:t>. 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defenisi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persaingan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sehat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persaingan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menjalankan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produksi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pemasaran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an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jasa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melawan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menghambat</a:t>
            </a:r>
            <a:r>
              <a:rPr lang="en-US" dirty="0" smtClean="0"/>
              <a:t> </a:t>
            </a:r>
            <a:r>
              <a:rPr lang="en-US" dirty="0" err="1" smtClean="0"/>
              <a:t>persaingan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FF00"/>
          </a:solidFill>
        </p:spPr>
        <p:txBody>
          <a:bodyPr/>
          <a:lstStyle/>
          <a:p>
            <a:r>
              <a:rPr lang="en-US" dirty="0" err="1" smtClean="0"/>
              <a:t>Persaingan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Usaha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  <a:solidFill>
            <a:srgbClr val="FF99CC"/>
          </a:solidFill>
        </p:spPr>
        <p:txBody>
          <a:bodyPr>
            <a:normAutofit lnSpcReduction="10000"/>
          </a:bodyPr>
          <a:lstStyle/>
          <a:p>
            <a:r>
              <a:rPr lang="fi-FI" dirty="0" smtClean="0"/>
              <a:t>Memaksa </a:t>
            </a:r>
            <a:r>
              <a:rPr lang="fi-FI" dirty="0"/>
              <a:t>pelaku usaha untuk </a:t>
            </a:r>
            <a:r>
              <a:rPr lang="fi-FI" dirty="0" smtClean="0"/>
              <a:t>melakukan </a:t>
            </a:r>
            <a:r>
              <a:rPr lang="en-US" dirty="0" err="1" smtClean="0"/>
              <a:t>Efisiensi</a:t>
            </a:r>
            <a:endParaRPr lang="en-US" dirty="0"/>
          </a:p>
          <a:p>
            <a:r>
              <a:rPr lang="fi-FI" dirty="0" smtClean="0"/>
              <a:t>Memaksa </a:t>
            </a:r>
            <a:r>
              <a:rPr lang="fi-FI" dirty="0"/>
              <a:t>pelaku usaha untuk </a:t>
            </a:r>
            <a:r>
              <a:rPr lang="fi-FI" dirty="0" smtClean="0"/>
              <a:t>melakukan </a:t>
            </a:r>
            <a:r>
              <a:rPr lang="en-US" dirty="0" err="1" smtClean="0"/>
              <a:t>Inovasi</a:t>
            </a:r>
            <a:endParaRPr lang="en-US" dirty="0"/>
          </a:p>
          <a:p>
            <a:r>
              <a:rPr lang="fi-FI" dirty="0" smtClean="0"/>
              <a:t>Memaksa </a:t>
            </a:r>
            <a:r>
              <a:rPr lang="fi-FI" dirty="0"/>
              <a:t>pelaku usaha untuk jeli </a:t>
            </a:r>
            <a:r>
              <a:rPr lang="fi-FI" dirty="0" smtClean="0"/>
              <a:t>melihat </a:t>
            </a:r>
            <a:r>
              <a:rPr lang="en-US" dirty="0" err="1" smtClean="0"/>
              <a:t>peluang</a:t>
            </a:r>
            <a:endParaRPr lang="en-US" dirty="0"/>
          </a:p>
          <a:p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membutuhkan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smtClean="0"/>
              <a:t>yang </a:t>
            </a:r>
            <a:r>
              <a:rPr lang="en-US" dirty="0" err="1" smtClean="0"/>
              <a:t>tinggi</a:t>
            </a:r>
            <a:endParaRPr lang="en-US" dirty="0"/>
          </a:p>
          <a:p>
            <a:r>
              <a:rPr lang="en-US" dirty="0" err="1" smtClean="0"/>
              <a:t>Risiko</a:t>
            </a:r>
            <a:r>
              <a:rPr lang="en-US" dirty="0" smtClean="0"/>
              <a:t> </a:t>
            </a:r>
            <a:r>
              <a:rPr lang="en-US" dirty="0" err="1"/>
              <a:t>Kalah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persaingan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92500" lnSpcReduction="20000"/>
          </a:bodyPr>
          <a:lstStyle/>
          <a:p>
            <a:r>
              <a:rPr lang="en-US" b="1" dirty="0" err="1" smtClean="0"/>
              <a:t>Pasal</a:t>
            </a:r>
            <a:r>
              <a:rPr lang="en-US" b="1" dirty="0" smtClean="0"/>
              <a:t> 1</a:t>
            </a:r>
          </a:p>
          <a:p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yang </a:t>
            </a:r>
            <a:r>
              <a:rPr lang="en-US" dirty="0" err="1" smtClean="0"/>
              <a:t>dimaksud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es-ES" dirty="0" smtClean="0"/>
              <a:t>1. </a:t>
            </a:r>
            <a:r>
              <a:rPr lang="es-ES" dirty="0" err="1" smtClean="0"/>
              <a:t>Monopoli</a:t>
            </a:r>
            <a:r>
              <a:rPr lang="es-ES" dirty="0" smtClean="0"/>
              <a:t> </a:t>
            </a:r>
            <a:r>
              <a:rPr lang="es-ES" dirty="0" err="1" smtClean="0"/>
              <a:t>adalah</a:t>
            </a:r>
            <a:r>
              <a:rPr lang="es-ES" dirty="0" smtClean="0"/>
              <a:t> </a:t>
            </a:r>
            <a:r>
              <a:rPr lang="es-ES" dirty="0" err="1" smtClean="0"/>
              <a:t>penguasaan</a:t>
            </a:r>
            <a:r>
              <a:rPr lang="es-ES" dirty="0" smtClean="0"/>
              <a:t> atas </a:t>
            </a:r>
            <a:r>
              <a:rPr lang="es-ES" dirty="0" err="1" smtClean="0"/>
              <a:t>produksi</a:t>
            </a:r>
            <a:r>
              <a:rPr lang="es-ES" dirty="0" smtClean="0"/>
              <a:t> dan </a:t>
            </a:r>
            <a:r>
              <a:rPr lang="es-ES" dirty="0" err="1" smtClean="0"/>
              <a:t>atau</a:t>
            </a:r>
            <a:r>
              <a:rPr lang="es-ES" dirty="0" smtClean="0"/>
              <a:t> </a:t>
            </a:r>
            <a:r>
              <a:rPr lang="es-ES" dirty="0" err="1" smtClean="0"/>
              <a:t>pemasaran</a:t>
            </a:r>
            <a:r>
              <a:rPr lang="es-ES" dirty="0" smtClean="0"/>
              <a:t> </a:t>
            </a:r>
            <a:r>
              <a:rPr lang="es-ES" dirty="0" err="1" smtClean="0"/>
              <a:t>barang</a:t>
            </a:r>
            <a:r>
              <a:rPr lang="es-ES" dirty="0" smtClean="0"/>
              <a:t> </a:t>
            </a:r>
            <a:r>
              <a:rPr lang="fi-FI" dirty="0" smtClean="0"/>
              <a:t>dan atau atas penggunaan jasa tertentu oleh satu pelaku usaha atau satu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2. </a:t>
            </a:r>
            <a:r>
              <a:rPr lang="en-US" dirty="0" err="1" smtClean="0"/>
              <a:t>Praktek</a:t>
            </a:r>
            <a:r>
              <a:rPr lang="en-US" dirty="0" smtClean="0"/>
              <a:t> </a:t>
            </a:r>
            <a:r>
              <a:rPr lang="en-US" dirty="0" err="1" smtClean="0"/>
              <a:t>monopoli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pemusatan</a:t>
            </a:r>
            <a:r>
              <a:rPr lang="en-US" dirty="0" smtClean="0"/>
              <a:t> </a:t>
            </a:r>
            <a:r>
              <a:rPr lang="en-US" dirty="0" err="1" smtClean="0"/>
              <a:t>kekuatan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yang </a:t>
            </a:r>
            <a:r>
              <a:rPr lang="en-US" dirty="0" err="1" smtClean="0"/>
              <a:t>mengakibatkan</a:t>
            </a:r>
            <a:r>
              <a:rPr lang="en-US" dirty="0" smtClean="0"/>
              <a:t> </a:t>
            </a:r>
            <a:r>
              <a:rPr lang="en-US" dirty="0" err="1" smtClean="0"/>
              <a:t>dikuasainya</a:t>
            </a:r>
            <a:r>
              <a:rPr lang="en-US" dirty="0" smtClean="0"/>
              <a:t> </a:t>
            </a:r>
            <a:r>
              <a:rPr lang="en-US" dirty="0" err="1" smtClean="0"/>
              <a:t>produksi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pemasaran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jasa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menimbulkan</a:t>
            </a:r>
            <a:r>
              <a:rPr lang="en-US" dirty="0" smtClean="0"/>
              <a:t> </a:t>
            </a:r>
            <a:r>
              <a:rPr lang="en-US" dirty="0" err="1" smtClean="0"/>
              <a:t>persaingan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sehat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merugikan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3. </a:t>
            </a:r>
            <a:r>
              <a:rPr lang="en-US" dirty="0" err="1" smtClean="0"/>
              <a:t>Pemusatan</a:t>
            </a:r>
            <a:r>
              <a:rPr lang="en-US" dirty="0" smtClean="0"/>
              <a:t> </a:t>
            </a:r>
            <a:r>
              <a:rPr lang="en-US" dirty="0" err="1" smtClean="0"/>
              <a:t>kekuatan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penguasaan</a:t>
            </a:r>
            <a:r>
              <a:rPr lang="en-US" dirty="0" smtClean="0"/>
              <a:t> yang </a:t>
            </a:r>
            <a:r>
              <a:rPr lang="en-US" dirty="0" err="1" smtClean="0"/>
              <a:t>nyata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 </a:t>
            </a:r>
            <a:r>
              <a:rPr lang="en-US" dirty="0" err="1" smtClean="0"/>
              <a:t>bersangkutan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jasa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CCFF66"/>
          </a:solidFill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4. </a:t>
            </a:r>
            <a:r>
              <a:rPr lang="en-US" dirty="0" err="1" smtClean="0"/>
              <a:t>Posisi</a:t>
            </a:r>
            <a:r>
              <a:rPr lang="en-US" dirty="0" smtClean="0"/>
              <a:t> </a:t>
            </a:r>
            <a:r>
              <a:rPr lang="en-US" dirty="0" err="1" smtClean="0"/>
              <a:t>dominan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keadaan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mana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pesaing</a:t>
            </a:r>
            <a:r>
              <a:rPr lang="en-US" dirty="0" smtClean="0"/>
              <a:t> yang </a:t>
            </a:r>
            <a:r>
              <a:rPr lang="en-US" dirty="0" err="1" smtClean="0"/>
              <a:t>berarti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 </a:t>
            </a:r>
            <a:r>
              <a:rPr lang="en-US" dirty="0" err="1" smtClean="0"/>
              <a:t>bersangkutan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kaitan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pangsa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 yang </a:t>
            </a:r>
            <a:r>
              <a:rPr lang="en-US" dirty="0" err="1" smtClean="0"/>
              <a:t>dikuasai</a:t>
            </a:r>
            <a:r>
              <a:rPr lang="en-US" dirty="0" smtClean="0"/>
              <a:t>,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posisi</a:t>
            </a:r>
            <a:r>
              <a:rPr lang="en-US" dirty="0" smtClean="0"/>
              <a:t> </a:t>
            </a:r>
            <a:r>
              <a:rPr lang="en-US" dirty="0" err="1" smtClean="0"/>
              <a:t>tertinggi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pesaingnya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 </a:t>
            </a:r>
            <a:r>
              <a:rPr lang="en-US" dirty="0" err="1" smtClean="0"/>
              <a:t>bersangkutan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kaitan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fi-FI" dirty="0" smtClean="0"/>
              <a:t>keuangan, kemampuan akses pada pasokan atau penjualan, serta kemampuan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menyesuaikan</a:t>
            </a:r>
            <a:r>
              <a:rPr lang="en-US" dirty="0" smtClean="0"/>
              <a:t> </a:t>
            </a:r>
            <a:r>
              <a:rPr lang="en-US" dirty="0" err="1" smtClean="0"/>
              <a:t>pasokan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permintaan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jasa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.</a:t>
            </a:r>
          </a:p>
          <a:p>
            <a:pPr algn="just">
              <a:buNone/>
            </a:pPr>
            <a:r>
              <a:rPr lang="en-US" dirty="0" smtClean="0"/>
              <a:t>5.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perorangan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badan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, </a:t>
            </a:r>
            <a:r>
              <a:rPr lang="en-US" dirty="0" err="1" smtClean="0"/>
              <a:t>baik</a:t>
            </a:r>
            <a:r>
              <a:rPr lang="en-US" dirty="0" smtClean="0"/>
              <a:t> yang </a:t>
            </a:r>
            <a:r>
              <a:rPr lang="en-US" dirty="0" err="1" smtClean="0"/>
              <a:t>berbentuk</a:t>
            </a:r>
            <a:r>
              <a:rPr lang="en-US" dirty="0" smtClean="0"/>
              <a:t> </a:t>
            </a:r>
            <a:r>
              <a:rPr lang="en-US" dirty="0" err="1" smtClean="0"/>
              <a:t>badan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badan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yang </a:t>
            </a:r>
            <a:r>
              <a:rPr lang="en-US" dirty="0" err="1" smtClean="0"/>
              <a:t>didirikan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berkedudukan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Republik</a:t>
            </a:r>
            <a:r>
              <a:rPr lang="en-US" dirty="0" smtClean="0"/>
              <a:t> Indonesia,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bersama-sama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, </a:t>
            </a:r>
            <a:r>
              <a:rPr lang="en-US" dirty="0" err="1" smtClean="0"/>
              <a:t>menyelenggarakan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CCCCFF"/>
          </a:solidFill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dirty="0" smtClean="0"/>
              <a:t>6. </a:t>
            </a:r>
            <a:r>
              <a:rPr lang="en-US" dirty="0" err="1" smtClean="0"/>
              <a:t>Persaingan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sehat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persaingan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menjalankan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produksi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pemasaran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jasa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jujur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melawan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menghambat</a:t>
            </a:r>
            <a:r>
              <a:rPr lang="en-US" dirty="0" smtClean="0"/>
              <a:t> </a:t>
            </a:r>
            <a:r>
              <a:rPr lang="en-US" dirty="0" err="1" smtClean="0"/>
              <a:t>persaingan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7.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perbuatan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mengikatkan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lain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nama</a:t>
            </a:r>
            <a:r>
              <a:rPr lang="en-US" dirty="0" smtClean="0"/>
              <a:t> </a:t>
            </a:r>
            <a:r>
              <a:rPr lang="fi-FI" dirty="0" smtClean="0"/>
              <a:t>apapun, baik tertulis maupun tidak tertulis.</a:t>
            </a:r>
          </a:p>
          <a:p>
            <a:pPr>
              <a:buNone/>
            </a:pPr>
            <a:r>
              <a:rPr lang="en-US" dirty="0" smtClean="0"/>
              <a:t>8. </a:t>
            </a:r>
            <a:r>
              <a:rPr lang="en-US" dirty="0" err="1" smtClean="0"/>
              <a:t>Persekongkolan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konspirasi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kerjasama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lain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maksud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menguasai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 </a:t>
            </a:r>
            <a:r>
              <a:rPr lang="en-US" dirty="0" err="1" smtClean="0"/>
              <a:t>bersangkutan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yang </a:t>
            </a:r>
            <a:r>
              <a:rPr lang="en-US" dirty="0" err="1" smtClean="0"/>
              <a:t>bersekongkol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9. </a:t>
            </a:r>
            <a:r>
              <a:rPr lang="en-US" dirty="0" err="1" smtClean="0"/>
              <a:t>Pasar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mana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pembeli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penjual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transaksi</a:t>
            </a:r>
            <a:r>
              <a:rPr lang="en-US" dirty="0" smtClean="0"/>
              <a:t> </a:t>
            </a:r>
            <a:r>
              <a:rPr lang="en-US" dirty="0" err="1" smtClean="0"/>
              <a:t>perdagangan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jasa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FFFF66"/>
          </a:solidFill>
        </p:spPr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en-US" dirty="0" smtClean="0"/>
              <a:t>10. </a:t>
            </a:r>
            <a:r>
              <a:rPr lang="en-US" dirty="0" err="1" smtClean="0"/>
              <a:t>Pasar</a:t>
            </a:r>
            <a:r>
              <a:rPr lang="en-US" dirty="0" smtClean="0"/>
              <a:t> </a:t>
            </a:r>
            <a:r>
              <a:rPr lang="en-US" dirty="0" err="1" smtClean="0"/>
              <a:t>bersangkutan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 yang </a:t>
            </a:r>
            <a:r>
              <a:rPr lang="en-US" dirty="0" err="1" smtClean="0"/>
              <a:t>berkaitan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jangkauan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pemasaran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jasa</a:t>
            </a:r>
            <a:r>
              <a:rPr lang="en-US" dirty="0" smtClean="0"/>
              <a:t> yang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sejenis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substitusi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jasa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.</a:t>
            </a:r>
          </a:p>
          <a:p>
            <a:pPr algn="just">
              <a:buNone/>
            </a:pPr>
            <a:r>
              <a:rPr lang="en-US" dirty="0" smtClean="0"/>
              <a:t>11. </a:t>
            </a:r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keadaan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 yang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petunjuk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aspek-aspek</a:t>
            </a:r>
            <a:r>
              <a:rPr lang="en-US" dirty="0" smtClean="0"/>
              <a:t> yang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pengaruh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perilaku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kinerja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, </a:t>
            </a:r>
            <a:r>
              <a:rPr lang="en-US" dirty="0" err="1" smtClean="0"/>
              <a:t>antara</a:t>
            </a:r>
            <a:r>
              <a:rPr lang="en-US" dirty="0" smtClean="0"/>
              <a:t> lain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penjual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pembeli</a:t>
            </a:r>
            <a:r>
              <a:rPr lang="en-US" dirty="0" smtClean="0"/>
              <a:t>, </a:t>
            </a:r>
            <a:r>
              <a:rPr lang="en-US" dirty="0" err="1" smtClean="0"/>
              <a:t>hambatan</a:t>
            </a:r>
            <a:r>
              <a:rPr lang="en-US" dirty="0" smtClean="0"/>
              <a:t> </a:t>
            </a:r>
            <a:r>
              <a:rPr lang="en-US" dirty="0" err="1" smtClean="0"/>
              <a:t>masuk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keluar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, </a:t>
            </a:r>
            <a:r>
              <a:rPr lang="en-US" dirty="0" err="1" smtClean="0"/>
              <a:t>keragaman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,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distribusi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penguasaan</a:t>
            </a:r>
            <a:r>
              <a:rPr lang="en-US" dirty="0" smtClean="0"/>
              <a:t> </a:t>
            </a:r>
            <a:r>
              <a:rPr lang="en-US" dirty="0" err="1" smtClean="0"/>
              <a:t>pangsa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.</a:t>
            </a:r>
          </a:p>
          <a:p>
            <a:pPr algn="just">
              <a:buNone/>
            </a:pPr>
            <a:r>
              <a:rPr lang="en-US" dirty="0" smtClean="0"/>
              <a:t>12. </a:t>
            </a:r>
            <a:r>
              <a:rPr lang="en-US" dirty="0" err="1" smtClean="0"/>
              <a:t>Perilaku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kapasitasnya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pemasok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pembeli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jasa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fi-FI" dirty="0" smtClean="0"/>
              <a:t>mencapai tujuan perusahaan, antara lain pencapaian laba, pertumbuhan aset, </a:t>
            </a:r>
            <a:r>
              <a:rPr lang="en-US" dirty="0" smtClean="0"/>
              <a:t>target </a:t>
            </a:r>
            <a:r>
              <a:rPr lang="en-US" dirty="0" err="1" smtClean="0"/>
              <a:t>penjualan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persaingan</a:t>
            </a:r>
            <a:r>
              <a:rPr lang="en-US" dirty="0" smtClean="0"/>
              <a:t> yang </a:t>
            </a:r>
            <a:r>
              <a:rPr lang="en-US" dirty="0" err="1" smtClean="0"/>
              <a:t>digunakan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FFCCCC"/>
          </a:solidFill>
        </p:spPr>
        <p:txBody>
          <a:bodyPr>
            <a:normAutofit fontScale="92500"/>
          </a:bodyPr>
          <a:lstStyle/>
          <a:p>
            <a:pPr algn="just">
              <a:buNone/>
            </a:pPr>
            <a:r>
              <a:rPr lang="en-US" dirty="0" smtClean="0"/>
              <a:t>13. </a:t>
            </a:r>
            <a:r>
              <a:rPr lang="en-US" dirty="0" err="1" smtClean="0"/>
              <a:t>Pangsa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persentase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jual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beli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jasa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yang </a:t>
            </a:r>
            <a:r>
              <a:rPr lang="en-US" dirty="0" err="1" smtClean="0"/>
              <a:t>dikuasai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 </a:t>
            </a:r>
            <a:r>
              <a:rPr lang="en-US" dirty="0" err="1" smtClean="0"/>
              <a:t>bersangkutan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</a:t>
            </a:r>
            <a:r>
              <a:rPr lang="en-US" dirty="0" err="1" smtClean="0"/>
              <a:t>kalender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.</a:t>
            </a:r>
          </a:p>
          <a:p>
            <a:pPr algn="just">
              <a:buNone/>
            </a:pPr>
            <a:r>
              <a:rPr lang="en-US" dirty="0" smtClean="0"/>
              <a:t>14.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yang </a:t>
            </a:r>
            <a:r>
              <a:rPr lang="en-US" dirty="0" err="1" smtClean="0"/>
              <a:t>dibayar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transaksi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jasa</a:t>
            </a:r>
            <a:r>
              <a:rPr lang="en-US" dirty="0" smtClean="0"/>
              <a:t> </a:t>
            </a:r>
            <a:r>
              <a:rPr lang="es-ES" dirty="0" err="1" smtClean="0"/>
              <a:t>sesuai</a:t>
            </a:r>
            <a:r>
              <a:rPr lang="es-ES" dirty="0" smtClean="0"/>
              <a:t> </a:t>
            </a:r>
            <a:r>
              <a:rPr lang="es-ES" dirty="0" err="1" smtClean="0"/>
              <a:t>kesepakatan</a:t>
            </a:r>
            <a:r>
              <a:rPr lang="es-ES" dirty="0" smtClean="0"/>
              <a:t> antara para </a:t>
            </a:r>
            <a:r>
              <a:rPr lang="es-ES" dirty="0" err="1" smtClean="0"/>
              <a:t>pihak</a:t>
            </a:r>
            <a:r>
              <a:rPr lang="es-ES" dirty="0" smtClean="0"/>
              <a:t> di pasar </a:t>
            </a:r>
            <a:r>
              <a:rPr lang="es-ES" dirty="0" err="1" smtClean="0"/>
              <a:t>bersangkutan</a:t>
            </a:r>
            <a:r>
              <a:rPr lang="es-ES" dirty="0" smtClean="0"/>
              <a:t>.</a:t>
            </a:r>
          </a:p>
          <a:p>
            <a:pPr algn="just">
              <a:buNone/>
            </a:pPr>
            <a:r>
              <a:rPr lang="en-US" dirty="0" smtClean="0"/>
              <a:t>15. </a:t>
            </a:r>
            <a:r>
              <a:rPr lang="en-US" dirty="0" err="1" smtClean="0"/>
              <a:t>Konsumen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pemakai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pengguna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jasa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lain.</a:t>
            </a:r>
          </a:p>
          <a:p>
            <a:pPr algn="just">
              <a:buNone/>
            </a:pPr>
            <a:r>
              <a:rPr lang="en-US" dirty="0" smtClean="0"/>
              <a:t>16.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benda</a:t>
            </a:r>
            <a:r>
              <a:rPr lang="en-US" dirty="0" smtClean="0"/>
              <a:t>,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berwujud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berwujud</a:t>
            </a:r>
            <a:r>
              <a:rPr lang="en-US" dirty="0" smtClean="0"/>
              <a:t>,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bergerak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bergerak</a:t>
            </a:r>
            <a:r>
              <a:rPr lang="en-US" dirty="0" smtClean="0"/>
              <a:t>,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diperdagangkan</a:t>
            </a:r>
            <a:r>
              <a:rPr lang="en-US" dirty="0" smtClean="0"/>
              <a:t>, </a:t>
            </a:r>
            <a:r>
              <a:rPr lang="en-US" dirty="0" err="1" smtClean="0"/>
              <a:t>dipakai</a:t>
            </a:r>
            <a:r>
              <a:rPr lang="en-US" dirty="0" smtClean="0"/>
              <a:t>, </a:t>
            </a:r>
            <a:r>
              <a:rPr lang="en-US" dirty="0" err="1" smtClean="0"/>
              <a:t>dipergunakan</a:t>
            </a:r>
            <a:r>
              <a:rPr lang="en-US" dirty="0" smtClean="0"/>
              <a:t>,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dimanfaatkan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FFFF99"/>
          </a:solidFill>
        </p:spPr>
        <p:txBody>
          <a:bodyPr>
            <a:normAutofit/>
          </a:bodyPr>
          <a:lstStyle/>
          <a:p>
            <a:pPr algn="just">
              <a:buNone/>
            </a:pPr>
            <a:r>
              <a:rPr lang="sv-SE" dirty="0" smtClean="0"/>
              <a:t>17. Jasa adalah setiap layanan yang berbentuk pekerjaan atau prestasi yang </a:t>
            </a:r>
            <a:r>
              <a:rPr lang="en-US" dirty="0" err="1" smtClean="0"/>
              <a:t>diperdagangkan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dimanfaatkan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.</a:t>
            </a:r>
          </a:p>
          <a:p>
            <a:pPr algn="just">
              <a:buNone/>
            </a:pPr>
            <a:r>
              <a:rPr lang="en-US" dirty="0" smtClean="0"/>
              <a:t>18. </a:t>
            </a:r>
            <a:r>
              <a:rPr lang="en-US" dirty="0" err="1" smtClean="0"/>
              <a:t>Komisi</a:t>
            </a:r>
            <a:r>
              <a:rPr lang="en-US" dirty="0" smtClean="0"/>
              <a:t> </a:t>
            </a:r>
            <a:r>
              <a:rPr lang="en-US" dirty="0" err="1" smtClean="0"/>
              <a:t>Pengawas</a:t>
            </a:r>
            <a:r>
              <a:rPr lang="en-US" dirty="0" smtClean="0"/>
              <a:t> </a:t>
            </a:r>
            <a:r>
              <a:rPr lang="en-US" dirty="0" err="1" smtClean="0"/>
              <a:t>Persaingan</a:t>
            </a:r>
            <a:r>
              <a:rPr lang="en-US" dirty="0" smtClean="0"/>
              <a:t> Usaha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komisi</a:t>
            </a:r>
            <a:r>
              <a:rPr lang="en-US" dirty="0" smtClean="0"/>
              <a:t> yang </a:t>
            </a:r>
            <a:r>
              <a:rPr lang="en-US" dirty="0" err="1" smtClean="0"/>
              <a:t>dibentuk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mengawasi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menjalankan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usahanya</a:t>
            </a:r>
            <a:r>
              <a:rPr lang="en-US" dirty="0" smtClean="0"/>
              <a:t> agar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praktek</a:t>
            </a:r>
            <a:r>
              <a:rPr lang="en-US" dirty="0" smtClean="0"/>
              <a:t> </a:t>
            </a:r>
            <a:r>
              <a:rPr lang="en-US" dirty="0" err="1" smtClean="0"/>
              <a:t>monopoli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persaingan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sehat</a:t>
            </a:r>
            <a:r>
              <a:rPr lang="en-US" dirty="0" smtClean="0"/>
              <a:t>.</a:t>
            </a:r>
          </a:p>
          <a:p>
            <a:pPr algn="just">
              <a:buNone/>
            </a:pPr>
            <a:r>
              <a:rPr lang="en-US" dirty="0" smtClean="0"/>
              <a:t>19. </a:t>
            </a:r>
            <a:r>
              <a:rPr lang="en-US" dirty="0" err="1" smtClean="0"/>
              <a:t>Pengadilan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pengadilan</a:t>
            </a:r>
            <a:r>
              <a:rPr lang="en-US" dirty="0" smtClean="0"/>
              <a:t>, </a:t>
            </a:r>
            <a:r>
              <a:rPr lang="en-US" dirty="0" err="1" smtClean="0"/>
              <a:t>sebagaimana</a:t>
            </a:r>
            <a:r>
              <a:rPr lang="en-US" dirty="0" smtClean="0"/>
              <a:t> </a:t>
            </a:r>
            <a:r>
              <a:rPr lang="en-US" dirty="0" err="1" smtClean="0"/>
              <a:t>dimaksud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perundang-undangan</a:t>
            </a:r>
            <a:r>
              <a:rPr lang="en-US" dirty="0" smtClean="0"/>
              <a:t> yang </a:t>
            </a:r>
            <a:r>
              <a:rPr lang="en-US" dirty="0" err="1" smtClean="0"/>
              <a:t>berlaku</a:t>
            </a:r>
            <a:r>
              <a:rPr lang="en-US" dirty="0" smtClean="0"/>
              <a:t>,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kedudukan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Sekian</a:t>
            </a:r>
            <a:r>
              <a:rPr lang="en-US" smtClean="0"/>
              <a:t>. </a:t>
            </a:r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FFFF00"/>
          </a:solidFill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 err="1" smtClean="0"/>
              <a:t>Pendekatan</a:t>
            </a:r>
            <a:r>
              <a:rPr lang="en-US" dirty="0" smtClean="0"/>
              <a:t> per se illegal </a:t>
            </a:r>
            <a:r>
              <a:rPr lang="en-US" dirty="0" err="1" smtClean="0"/>
              <a:t>maupun</a:t>
            </a:r>
            <a:r>
              <a:rPr lang="en-US" dirty="0" smtClean="0"/>
              <a:t> rule of reason  </a:t>
            </a:r>
            <a:r>
              <a:rPr lang="en-US" dirty="0" err="1" smtClean="0"/>
              <a:t>diterapkan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menilai</a:t>
            </a:r>
            <a:r>
              <a:rPr lang="en-US" dirty="0" smtClean="0"/>
              <a:t> </a:t>
            </a: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bisnis</a:t>
            </a:r>
            <a:r>
              <a:rPr lang="en-US" dirty="0" smtClean="0"/>
              <a:t> </a:t>
            </a:r>
            <a:r>
              <a:rPr lang="en-US" dirty="0" err="1" smtClean="0"/>
              <a:t>melanggar</a:t>
            </a:r>
            <a:r>
              <a:rPr lang="en-US" dirty="0" smtClean="0"/>
              <a:t> </a:t>
            </a: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 err="1" smtClean="0"/>
              <a:t>Antimonopoli</a:t>
            </a:r>
            <a:r>
              <a:rPr lang="en-US" dirty="0" smtClean="0"/>
              <a:t>. </a:t>
            </a:r>
            <a:r>
              <a:rPr lang="en-US" dirty="0" err="1" smtClean="0"/>
              <a:t>Pendekatan</a:t>
            </a:r>
            <a:r>
              <a:rPr lang="en-US" dirty="0" smtClean="0"/>
              <a:t> rule of reason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pendekatan</a:t>
            </a:r>
            <a:r>
              <a:rPr lang="en-US" dirty="0" smtClean="0"/>
              <a:t> yang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otoritas</a:t>
            </a:r>
            <a:r>
              <a:rPr lang="en-US" dirty="0" smtClean="0"/>
              <a:t> </a:t>
            </a:r>
            <a:r>
              <a:rPr lang="en-US" dirty="0" err="1" smtClean="0"/>
              <a:t>persaingan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evaluasi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akibat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, </a:t>
            </a:r>
            <a:r>
              <a:rPr lang="en-US" dirty="0" err="1" smtClean="0"/>
              <a:t>guna</a:t>
            </a:r>
            <a:r>
              <a:rPr lang="en-US" dirty="0" smtClean="0"/>
              <a:t>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menghambat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mendukung</a:t>
            </a:r>
            <a:r>
              <a:rPr lang="en-US" dirty="0" smtClean="0"/>
              <a:t> </a:t>
            </a:r>
            <a:r>
              <a:rPr lang="en-US" dirty="0" err="1" smtClean="0"/>
              <a:t>persaingan</a:t>
            </a:r>
            <a:r>
              <a:rPr lang="en-US" dirty="0" smtClean="0"/>
              <a:t>.</a:t>
            </a:r>
          </a:p>
          <a:p>
            <a:pPr algn="just"/>
            <a:r>
              <a:rPr lang="sv-SE" dirty="0" smtClean="0"/>
              <a:t>Sebaliknya, pendekatan per se illegal adalah menyatakan setiap perjanjian atau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ilegal</a:t>
            </a:r>
            <a:r>
              <a:rPr lang="en-US" dirty="0" smtClean="0"/>
              <a:t>, 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pembuktian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lanjut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sv-SE" dirty="0" smtClean="0"/>
              <a:t>yang ditimbulkan dari perjanjian atau kegiatan usaha tersebut. Kegiatan yang </a:t>
            </a:r>
            <a:r>
              <a:rPr lang="en-US" dirty="0" err="1" smtClean="0"/>
              <a:t>dianggap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per se illegal </a:t>
            </a:r>
            <a:r>
              <a:rPr lang="en-US" dirty="0" err="1" smtClean="0"/>
              <a:t>biasanya</a:t>
            </a:r>
            <a:r>
              <a:rPr lang="en-US" dirty="0" smtClean="0"/>
              <a:t> </a:t>
            </a:r>
            <a:r>
              <a:rPr lang="en-US" dirty="0" err="1" smtClean="0"/>
              <a:t>meliputi</a:t>
            </a:r>
            <a:r>
              <a:rPr lang="en-US" dirty="0" smtClean="0"/>
              <a:t> </a:t>
            </a:r>
            <a:r>
              <a:rPr lang="en-US" dirty="0" err="1" smtClean="0"/>
              <a:t>penetapan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kolusif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,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pengaturan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penjualan</a:t>
            </a:r>
            <a:r>
              <a:rPr lang="en-US" dirty="0" smtClean="0"/>
              <a:t> </a:t>
            </a:r>
            <a:r>
              <a:rPr lang="en-US" dirty="0" err="1" smtClean="0"/>
              <a:t>kembali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mtClean="0"/>
              <a:t>Hal. </a:t>
            </a:r>
            <a:fld id="{08F9C8B6-1A8E-4147-B783-C9C0FB4CD5EB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23555" name="Rectangle 1"/>
          <p:cNvSpPr>
            <a:spLocks noGrp="1" noChangeArrowheads="1"/>
          </p:cNvSpPr>
          <p:nvPr>
            <p:ph type="title"/>
          </p:nvPr>
        </p:nvSpPr>
        <p:spPr>
          <a:xfrm>
            <a:off x="539750" y="645584"/>
            <a:ext cx="6781800" cy="685800"/>
          </a:xfrm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mtClean="0">
                <a:ea typeface="ＭＳ Ｐゴシック" pitchFamily="34" charset="-128"/>
              </a:rPr>
              <a:t>PER SE ILLEGAL DAN RULE OF REASON </a:t>
            </a:r>
          </a:p>
        </p:txBody>
      </p:sp>
      <p:sp>
        <p:nvSpPr>
          <p:cNvPr id="2355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1411818"/>
            <a:ext cx="8763000" cy="5185833"/>
          </a:xfrm>
        </p:spPr>
        <p:txBody>
          <a:bodyPr/>
          <a:lstStyle/>
          <a:p>
            <a:pPr marL="0" indent="0">
              <a:lnSpc>
                <a:spcPct val="80000"/>
              </a:lnSpc>
              <a:spcBef>
                <a:spcPts val="500"/>
              </a:spcBef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en-US" sz="1600" smtClean="0">
                <a:latin typeface="Tahoma" pitchFamily="34" charset="0"/>
                <a:ea typeface="ＭＳ Ｐゴシック" pitchFamily="34" charset="-128"/>
                <a:cs typeface="Tahoma" pitchFamily="34" charset="0"/>
              </a:rPr>
              <a:t>UU No. 5 Th. 1999 memiliki 2 pendekatan dalam menentukan pelanggaran terhadap hukum persaingan, yaitu </a:t>
            </a:r>
            <a:r>
              <a:rPr lang="en-US" sz="1600" i="1" smtClean="0">
                <a:latin typeface="Tahoma" pitchFamily="34" charset="0"/>
                <a:ea typeface="ＭＳ Ｐゴシック" pitchFamily="34" charset="-128"/>
                <a:cs typeface="Tahoma" pitchFamily="34" charset="0"/>
              </a:rPr>
              <a:t>per se illegal</a:t>
            </a:r>
            <a:r>
              <a:rPr lang="en-US" sz="1600" smtClean="0">
                <a:latin typeface="Tahoma" pitchFamily="34" charset="0"/>
                <a:ea typeface="ＭＳ Ｐゴシック" pitchFamily="34" charset="-128"/>
                <a:cs typeface="Tahoma" pitchFamily="34" charset="0"/>
              </a:rPr>
              <a:t> dan </a:t>
            </a:r>
            <a:r>
              <a:rPr lang="en-US" sz="1600" i="1" smtClean="0">
                <a:latin typeface="Tahoma" pitchFamily="34" charset="0"/>
                <a:ea typeface="ＭＳ Ｐゴシック" pitchFamily="34" charset="-128"/>
                <a:cs typeface="Tahoma" pitchFamily="34" charset="0"/>
              </a:rPr>
              <a:t>rule of reason</a:t>
            </a:r>
            <a:r>
              <a:rPr lang="en-US" sz="1600" smtClean="0">
                <a:latin typeface="Tahoma" pitchFamily="34" charset="0"/>
                <a:ea typeface="ＭＳ Ｐゴシック" pitchFamily="34" charset="-128"/>
                <a:cs typeface="Tahoma" pitchFamily="34" charset="0"/>
              </a:rPr>
              <a:t>.</a:t>
            </a:r>
          </a:p>
          <a:p>
            <a:pPr marL="0" indent="0">
              <a:lnSpc>
                <a:spcPct val="80000"/>
              </a:lnSpc>
              <a:spcBef>
                <a:spcPts val="500"/>
              </a:spcBef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endParaRPr lang="en-US" sz="1600" smtClean="0">
              <a:latin typeface="Tahoma" pitchFamily="34" charset="0"/>
              <a:ea typeface="ＭＳ Ｐゴシック" pitchFamily="34" charset="-128"/>
              <a:cs typeface="Tahoma" pitchFamily="34" charset="0"/>
            </a:endParaRPr>
          </a:p>
          <a:p>
            <a:pPr marL="0" indent="0">
              <a:lnSpc>
                <a:spcPct val="80000"/>
              </a:lnSpc>
              <a:spcBef>
                <a:spcPts val="500"/>
              </a:spcBef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en-US" sz="1600" b="1" u="sng" smtClean="0">
                <a:latin typeface="Tahoma" pitchFamily="34" charset="0"/>
                <a:ea typeface="ＭＳ Ｐゴシック" pitchFamily="34" charset="-128"/>
                <a:cs typeface="Tahoma" pitchFamily="34" charset="0"/>
              </a:rPr>
              <a:t>Per Se Illegal:</a:t>
            </a:r>
          </a:p>
          <a:p>
            <a:pPr marL="0" indent="0" algn="just">
              <a:lnSpc>
                <a:spcPct val="80000"/>
              </a:lnSpc>
              <a:spcBef>
                <a:spcPts val="500"/>
              </a:spcBef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id-ID" sz="1600" smtClean="0">
                <a:latin typeface="Tahoma" pitchFamily="34" charset="0"/>
                <a:ea typeface="ＭＳ Ｐゴシック" pitchFamily="34" charset="-128"/>
                <a:cs typeface="Tahoma" pitchFamily="34" charset="0"/>
              </a:rPr>
              <a:t>Setiap perjanjian atau kegiatan usaha tertentu dianggap ilegal, sehingga tidak diperlukan pembuktian lebih lanjut atas dampak persaingan yang tidak sehat yang dapat ditimbulkan dari perjanjian atau kegiatan tersebut.</a:t>
            </a:r>
            <a:endParaRPr lang="en-US" sz="1600" smtClean="0">
              <a:latin typeface="Tahoma" pitchFamily="34" charset="0"/>
              <a:ea typeface="ＭＳ Ｐゴシック" pitchFamily="34" charset="-128"/>
              <a:cs typeface="Tahoma" pitchFamily="34" charset="0"/>
            </a:endParaRPr>
          </a:p>
          <a:p>
            <a:pPr marL="0" indent="0">
              <a:lnSpc>
                <a:spcPct val="80000"/>
              </a:lnSpc>
              <a:spcBef>
                <a:spcPts val="500"/>
              </a:spcBef>
              <a:buFontTx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en-US" sz="1600" smtClean="0">
                <a:latin typeface="Tahoma" pitchFamily="34" charset="0"/>
                <a:ea typeface="ＭＳ Ｐゴシック" pitchFamily="34" charset="-128"/>
                <a:cs typeface="Tahoma" pitchFamily="34" charset="0"/>
              </a:rPr>
              <a:t>Contoh : </a:t>
            </a:r>
          </a:p>
          <a:p>
            <a:pPr marL="0" indent="0">
              <a:lnSpc>
                <a:spcPct val="80000"/>
              </a:lnSpc>
              <a:spcBef>
                <a:spcPts val="500"/>
              </a:spcBef>
              <a:buFontTx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en-US" sz="1600" smtClean="0">
                <a:latin typeface="Tahoma" pitchFamily="34" charset="0"/>
                <a:ea typeface="ＭＳ Ｐゴシック" pitchFamily="34" charset="-128"/>
                <a:cs typeface="Tahoma" pitchFamily="34" charset="0"/>
              </a:rPr>
              <a:t>Pasal 5 tentang penetapan harga dan Pasal 15 tentang perjanjian tertutup</a:t>
            </a:r>
          </a:p>
          <a:p>
            <a:pPr marL="0" indent="0">
              <a:lnSpc>
                <a:spcPct val="80000"/>
              </a:lnSpc>
              <a:spcBef>
                <a:spcPts val="500"/>
              </a:spcBef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endParaRPr lang="en-US" sz="1600" i="1" smtClean="0">
              <a:latin typeface="Tahoma" pitchFamily="34" charset="0"/>
              <a:ea typeface="ＭＳ Ｐゴシック" pitchFamily="34" charset="-128"/>
              <a:cs typeface="Tahoma" pitchFamily="34" charset="0"/>
            </a:endParaRPr>
          </a:p>
          <a:p>
            <a:pPr marL="0" indent="0">
              <a:lnSpc>
                <a:spcPct val="80000"/>
              </a:lnSpc>
              <a:spcBef>
                <a:spcPts val="500"/>
              </a:spcBef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en-US" sz="1600" b="1" u="sng" smtClean="0">
                <a:latin typeface="Tahoma" pitchFamily="34" charset="0"/>
                <a:ea typeface="ＭＳ Ｐゴシック" pitchFamily="34" charset="-128"/>
                <a:cs typeface="Tahoma" pitchFamily="34" charset="0"/>
              </a:rPr>
              <a:t>Rule of Reason:</a:t>
            </a:r>
          </a:p>
          <a:p>
            <a:pPr marL="0" indent="0" algn="just">
              <a:lnSpc>
                <a:spcPct val="80000"/>
              </a:lnSpc>
              <a:spcBef>
                <a:spcPts val="500"/>
              </a:spcBef>
              <a:buFontTx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id-ID" sz="1600" smtClean="0">
                <a:latin typeface="Tahoma" pitchFamily="34" charset="0"/>
                <a:ea typeface="ＭＳ Ｐゴシック" pitchFamily="34" charset="-128"/>
                <a:cs typeface="Tahoma" pitchFamily="34" charset="0"/>
              </a:rPr>
              <a:t>Suatu pendekatan guna mengevaluasi akibat dari perjanjian atau kegiatan usaha tertentu sehingga dapat ditentukan apakah perjanjian atau kegiatan usaha tersebut bersifat menghambat atau mendukung persaingan.</a:t>
            </a:r>
          </a:p>
          <a:p>
            <a:pPr marL="0" indent="0">
              <a:lnSpc>
                <a:spcPct val="80000"/>
              </a:lnSpc>
              <a:spcBef>
                <a:spcPts val="500"/>
              </a:spcBef>
              <a:buFontTx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en-US" sz="1600" smtClean="0">
                <a:latin typeface="Tahoma" pitchFamily="34" charset="0"/>
                <a:ea typeface="ＭＳ Ｐゴシック" pitchFamily="34" charset="-128"/>
                <a:cs typeface="Tahoma" pitchFamily="34" charset="0"/>
              </a:rPr>
              <a:t>Contoh :  </a:t>
            </a:r>
          </a:p>
          <a:p>
            <a:pPr marL="0" indent="0">
              <a:lnSpc>
                <a:spcPct val="80000"/>
              </a:lnSpc>
              <a:spcBef>
                <a:spcPts val="500"/>
              </a:spcBef>
              <a:buFontTx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en-US" sz="1600" smtClean="0">
                <a:latin typeface="Tahoma" pitchFamily="34" charset="0"/>
                <a:ea typeface="ＭＳ Ｐゴシック" pitchFamily="34" charset="-128"/>
                <a:cs typeface="Tahoma" pitchFamily="34" charset="0"/>
              </a:rPr>
              <a:t>Pasal 17 tentang monopoli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95401"/>
            <a:ext cx="7772400" cy="2305050"/>
          </a:xfrm>
          <a:solidFill>
            <a:schemeClr val="accent2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en-US" dirty="0" err="1" smtClean="0"/>
              <a:t>Istilah-istilah</a:t>
            </a:r>
            <a:r>
              <a:rPr lang="en-US" dirty="0" smtClean="0"/>
              <a:t> </a:t>
            </a:r>
            <a:r>
              <a:rPr lang="en-US" dirty="0" err="1"/>
              <a:t>hukum</a:t>
            </a:r>
            <a:r>
              <a:rPr lang="en-US" dirty="0"/>
              <a:t/>
            </a:r>
            <a:br>
              <a:rPr lang="en-US" dirty="0"/>
            </a:br>
            <a:r>
              <a:rPr lang="en-US" dirty="0" err="1"/>
              <a:t>persaingan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ketentuan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pasal</a:t>
            </a:r>
            <a:r>
              <a:rPr lang="en-US" dirty="0"/>
              <a:t> </a:t>
            </a:r>
            <a:r>
              <a:rPr lang="en-US" dirty="0" smtClean="0"/>
              <a:t>1 UU NO.5 TAHUN 1999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solidFill>
            <a:srgbClr val="00FF00"/>
          </a:solidFill>
        </p:spPr>
        <p:txBody>
          <a:bodyPr/>
          <a:lstStyle/>
          <a:p>
            <a:r>
              <a:rPr lang="en-US" b="1" dirty="0" err="1" smtClean="0"/>
              <a:t>Materi</a:t>
            </a:r>
            <a:r>
              <a:rPr lang="en-US" b="1" dirty="0" smtClean="0"/>
              <a:t> </a:t>
            </a:r>
            <a:r>
              <a:rPr lang="en-US" b="1" dirty="0" err="1" smtClean="0"/>
              <a:t>ke</a:t>
            </a:r>
            <a:r>
              <a:rPr lang="en-US" b="1" dirty="0" smtClean="0"/>
              <a:t> 3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71600"/>
          </a:xfrm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b="1" dirty="0" err="1" smtClean="0"/>
              <a:t>Definisi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penyusunan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perundangan</a:t>
            </a:r>
            <a:r>
              <a:rPr lang="en-US" dirty="0" smtClean="0"/>
              <a:t>, </a:t>
            </a:r>
            <a:r>
              <a:rPr lang="en-US" dirty="0" err="1" smtClean="0"/>
              <a:t>perumusan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defenisi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yang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,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kata</a:t>
            </a:r>
            <a:r>
              <a:rPr lang="en-US" dirty="0" smtClean="0"/>
              <a:t> </a:t>
            </a:r>
            <a:r>
              <a:rPr lang="en-US" dirty="0" err="1" smtClean="0"/>
              <a:t>terkadang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defenisi</a:t>
            </a:r>
            <a:r>
              <a:rPr lang="en-US" dirty="0" smtClean="0"/>
              <a:t>. </a:t>
            </a:r>
            <a:r>
              <a:rPr lang="en-US" dirty="0" err="1" smtClean="0"/>
              <a:t>Terlebih</a:t>
            </a:r>
            <a:r>
              <a:rPr lang="en-US" dirty="0" smtClean="0"/>
              <a:t> </a:t>
            </a:r>
            <a:r>
              <a:rPr lang="en-US" dirty="0" err="1" smtClean="0"/>
              <a:t>penyusunan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perundangan</a:t>
            </a:r>
            <a:r>
              <a:rPr lang="en-US" dirty="0" smtClean="0"/>
              <a:t> yang </a:t>
            </a:r>
            <a:r>
              <a:rPr lang="en-US" dirty="0" err="1" smtClean="0"/>
              <a:t>sebagian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ketentuannya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adopsi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ketentuan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asing</a:t>
            </a:r>
            <a:r>
              <a:rPr lang="en-US" dirty="0" smtClean="0"/>
              <a:t>,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kebanyakan</a:t>
            </a:r>
            <a:r>
              <a:rPr lang="en-US" dirty="0" smtClean="0"/>
              <a:t> </a:t>
            </a:r>
            <a:r>
              <a:rPr lang="en-US" dirty="0" err="1" smtClean="0"/>
              <a:t>istilah-istilah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</a:t>
            </a:r>
            <a:r>
              <a:rPr lang="en-US" dirty="0" err="1" smtClean="0"/>
              <a:t>asing</a:t>
            </a:r>
            <a:r>
              <a:rPr lang="en-US" dirty="0" smtClean="0"/>
              <a:t>, yang </a:t>
            </a:r>
            <a:r>
              <a:rPr lang="en-US" dirty="0" err="1" smtClean="0"/>
              <a:t>terkadang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pengaturan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</a:t>
            </a:r>
            <a:r>
              <a:rPr lang="en-US" dirty="0" err="1" smtClean="0"/>
              <a:t>asing</a:t>
            </a:r>
            <a:r>
              <a:rPr lang="en-US" dirty="0" smtClean="0"/>
              <a:t> </a:t>
            </a:r>
            <a:r>
              <a:rPr lang="en-US" dirty="0" err="1" smtClean="0"/>
              <a:t>sulit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dicarikan</a:t>
            </a:r>
            <a:r>
              <a:rPr lang="en-US" dirty="0" smtClean="0"/>
              <a:t> </a:t>
            </a:r>
            <a:r>
              <a:rPr lang="en-US" dirty="0" err="1" smtClean="0"/>
              <a:t>padanannya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Indonesia.</a:t>
            </a:r>
          </a:p>
          <a:p>
            <a:pPr algn="just"/>
            <a:r>
              <a:rPr lang="en-US" dirty="0" smtClean="0"/>
              <a:t>Dan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dirasakan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penyusunan</a:t>
            </a:r>
            <a:r>
              <a:rPr lang="en-US" dirty="0" smtClean="0"/>
              <a:t> </a:t>
            </a:r>
            <a:r>
              <a:rPr lang="en-US" dirty="0" err="1" smtClean="0"/>
              <a:t>pengaturan</a:t>
            </a:r>
            <a:r>
              <a:rPr lang="en-US" dirty="0" smtClean="0"/>
              <a:t> </a:t>
            </a:r>
            <a:r>
              <a:rPr lang="en-US" dirty="0" err="1" smtClean="0"/>
              <a:t>persaingan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sebagian</a:t>
            </a:r>
            <a:r>
              <a:rPr lang="en-US" dirty="0" smtClean="0"/>
              <a:t> </a:t>
            </a:r>
            <a:r>
              <a:rPr lang="en-US" dirty="0" err="1" smtClean="0"/>
              <a:t>ketentuannya</a:t>
            </a:r>
            <a:r>
              <a:rPr lang="en-US" dirty="0" smtClean="0"/>
              <a:t> </a:t>
            </a:r>
            <a:r>
              <a:rPr lang="en-US" dirty="0" err="1" smtClean="0"/>
              <a:t>mengadopsi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ketentuan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asing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FFCC66"/>
          </a:solidFill>
        </p:spPr>
        <p:txBody>
          <a:bodyPr>
            <a:normAutofit lnSpcReduction="10000"/>
          </a:bodyPr>
          <a:lstStyle/>
          <a:p>
            <a:pPr algn="just"/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penempatan</a:t>
            </a:r>
            <a:r>
              <a:rPr lang="en-US" dirty="0" smtClean="0"/>
              <a:t> </a:t>
            </a:r>
            <a:r>
              <a:rPr lang="en-US" dirty="0" err="1" smtClean="0"/>
              <a:t>definisi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perundang-undangan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kemungkinan</a:t>
            </a:r>
            <a:r>
              <a:rPr lang="en-US" dirty="0" smtClean="0"/>
              <a:t>. </a:t>
            </a:r>
            <a:r>
              <a:rPr lang="en-US" dirty="0" err="1" smtClean="0"/>
              <a:t>Pertama</a:t>
            </a:r>
            <a:r>
              <a:rPr lang="en-US" dirty="0" smtClean="0"/>
              <a:t> </a:t>
            </a:r>
            <a:r>
              <a:rPr lang="en-US" dirty="0" err="1" smtClean="0"/>
              <a:t>ditempatkan</a:t>
            </a:r>
            <a:r>
              <a:rPr lang="en-US" dirty="0" smtClean="0"/>
              <a:t> </a:t>
            </a:r>
            <a:r>
              <a:rPr lang="en-US" dirty="0" err="1" smtClean="0"/>
              <a:t>dibagian</a:t>
            </a:r>
            <a:r>
              <a:rPr lang="en-US" dirty="0" smtClean="0"/>
              <a:t> </a:t>
            </a:r>
            <a:r>
              <a:rPr lang="en-US" dirty="0" err="1" smtClean="0"/>
              <a:t>ketentuan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awal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ketentuan</a:t>
            </a:r>
            <a:r>
              <a:rPr lang="en-US" dirty="0" smtClean="0"/>
              <a:t>. </a:t>
            </a:r>
            <a:r>
              <a:rPr lang="en-US" dirty="0" err="1" smtClean="0"/>
              <a:t>Kemungkinan</a:t>
            </a:r>
            <a:r>
              <a:rPr lang="en-US" dirty="0" smtClean="0"/>
              <a:t> </a:t>
            </a:r>
            <a:r>
              <a:rPr lang="en-US" dirty="0" err="1" smtClean="0"/>
              <a:t>kedua</a:t>
            </a:r>
            <a:r>
              <a:rPr lang="en-US" dirty="0" smtClean="0"/>
              <a:t> </a:t>
            </a:r>
            <a:r>
              <a:rPr lang="en-US" dirty="0" err="1" smtClean="0"/>
              <a:t>diletakkan</a:t>
            </a:r>
            <a:r>
              <a:rPr lang="en-US" dirty="0" smtClean="0"/>
              <a:t> </a:t>
            </a:r>
            <a:r>
              <a:rPr lang="en-US" dirty="0" err="1" smtClean="0"/>
              <a:t>dibagian</a:t>
            </a:r>
            <a:r>
              <a:rPr lang="en-US" dirty="0" smtClean="0"/>
              <a:t> </a:t>
            </a:r>
            <a:r>
              <a:rPr lang="en-US" dirty="0" err="1" smtClean="0"/>
              <a:t>belakang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kemungkinan</a:t>
            </a:r>
            <a:r>
              <a:rPr lang="en-US" dirty="0" smtClean="0"/>
              <a:t> </a:t>
            </a:r>
            <a:r>
              <a:rPr lang="en-US" dirty="0" err="1" smtClean="0"/>
              <a:t>ketiga</a:t>
            </a:r>
            <a:r>
              <a:rPr lang="en-US" dirty="0" smtClean="0"/>
              <a:t> </a:t>
            </a:r>
            <a:r>
              <a:rPr lang="en-US" dirty="0" err="1" smtClean="0"/>
              <a:t>diletakkan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kesatuan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pasal-pasal</a:t>
            </a:r>
            <a:r>
              <a:rPr lang="en-US" dirty="0" smtClean="0"/>
              <a:t> </a:t>
            </a:r>
            <a:r>
              <a:rPr lang="it-IT" dirty="0" smtClean="0"/>
              <a:t>mengenai materi dari peraturan tersebut. Dimana diletakkan ketentuan definisi ini </a:t>
            </a:r>
            <a:r>
              <a:rPr lang="en-US" dirty="0" err="1" smtClean="0"/>
              <a:t>tergantung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pertimbangan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pembuat</a:t>
            </a:r>
            <a:r>
              <a:rPr lang="en-US" dirty="0" smtClean="0"/>
              <a:t> </a:t>
            </a:r>
            <a:r>
              <a:rPr lang="en-US" dirty="0" err="1" smtClean="0"/>
              <a:t>undang-undang</a:t>
            </a:r>
            <a:r>
              <a:rPr lang="en-US" dirty="0" smtClean="0"/>
              <a:t>,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yang </a:t>
            </a:r>
            <a:r>
              <a:rPr lang="en-US" dirty="0" err="1" smtClean="0"/>
              <a:t>dianggap</a:t>
            </a:r>
            <a:r>
              <a:rPr lang="en-US" dirty="0" smtClean="0"/>
              <a:t> </a:t>
            </a:r>
            <a:r>
              <a:rPr lang="en-US" dirty="0" err="1" smtClean="0"/>
              <a:t>efektif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menuntun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termasuk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penegak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it-IT" dirty="0" smtClean="0"/>
              <a:t>memahami arti dari suatu ketentuan.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638800"/>
          </a:xfrm>
          <a:solidFill>
            <a:srgbClr val="FF9999"/>
          </a:solidFill>
        </p:spPr>
        <p:txBody>
          <a:bodyPr/>
          <a:lstStyle/>
          <a:p>
            <a:r>
              <a:rPr lang="en-US" dirty="0" smtClean="0"/>
              <a:t>Di </a:t>
            </a:r>
            <a:r>
              <a:rPr lang="en-US" dirty="0" err="1" smtClean="0"/>
              <a:t>dalam</a:t>
            </a:r>
            <a:r>
              <a:rPr lang="en-US" dirty="0" smtClean="0"/>
              <a:t> UU No. 5/1999 </a:t>
            </a:r>
            <a:r>
              <a:rPr lang="en-US" dirty="0" err="1" smtClean="0"/>
              <a:t>ditetapkan</a:t>
            </a:r>
            <a:r>
              <a:rPr lang="en-US" dirty="0" smtClean="0"/>
              <a:t> </a:t>
            </a:r>
            <a:r>
              <a:rPr lang="en-US" dirty="0" err="1" smtClean="0"/>
              <a:t>definisi</a:t>
            </a:r>
            <a:r>
              <a:rPr lang="en-US" dirty="0" smtClean="0"/>
              <a:t> </a:t>
            </a:r>
            <a:r>
              <a:rPr lang="en-US" dirty="0" err="1" smtClean="0"/>
              <a:t>istilah-istilah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persaingan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ketentuan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1. </a:t>
            </a:r>
          </a:p>
          <a:p>
            <a:r>
              <a:rPr lang="en-US" dirty="0" smtClean="0"/>
              <a:t>Di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1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terdapat</a:t>
            </a:r>
            <a:r>
              <a:rPr lang="en-US" dirty="0" smtClean="0"/>
              <a:t> 17 (</a:t>
            </a:r>
            <a:r>
              <a:rPr lang="en-US" dirty="0" err="1" smtClean="0"/>
              <a:t>tujuh</a:t>
            </a:r>
            <a:r>
              <a:rPr lang="en-US" dirty="0" smtClean="0"/>
              <a:t> </a:t>
            </a:r>
            <a:r>
              <a:rPr lang="en-US" dirty="0" err="1" smtClean="0"/>
              <a:t>belas</a:t>
            </a:r>
            <a:r>
              <a:rPr lang="en-US" dirty="0" smtClean="0"/>
              <a:t>) </a:t>
            </a:r>
            <a:r>
              <a:rPr lang="en-US" dirty="0" err="1" smtClean="0"/>
              <a:t>istilah</a:t>
            </a:r>
            <a:r>
              <a:rPr lang="en-US" dirty="0" smtClean="0"/>
              <a:t> yang </a:t>
            </a:r>
            <a:r>
              <a:rPr lang="en-US" dirty="0" err="1" smtClean="0"/>
              <a:t>berkaitan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persaingan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rgbClr val="FFFF66"/>
          </a:solidFill>
        </p:spPr>
        <p:txBody>
          <a:bodyPr>
            <a:noAutofit/>
          </a:bodyPr>
          <a:lstStyle/>
          <a:p>
            <a:r>
              <a:rPr lang="en-US" sz="3200" dirty="0" err="1" smtClean="0"/>
              <a:t>Apabila</a:t>
            </a:r>
            <a:r>
              <a:rPr lang="en-US" sz="3200" dirty="0" smtClean="0"/>
              <a:t> </a:t>
            </a:r>
            <a:r>
              <a:rPr lang="en-US" sz="3200" dirty="0" err="1" smtClean="0"/>
              <a:t>kita</a:t>
            </a:r>
            <a:r>
              <a:rPr lang="en-US" sz="3200" dirty="0" smtClean="0"/>
              <a:t> </a:t>
            </a:r>
            <a:r>
              <a:rPr lang="en-US" sz="3200" dirty="0" err="1" smtClean="0"/>
              <a:t>teliti</a:t>
            </a:r>
            <a:r>
              <a:rPr lang="en-US" sz="3200" dirty="0" smtClean="0"/>
              <a:t>, </a:t>
            </a:r>
            <a:r>
              <a:rPr lang="en-US" sz="3200" dirty="0" err="1" smtClean="0"/>
              <a:t>maka</a:t>
            </a:r>
            <a:r>
              <a:rPr lang="en-US" sz="3200" dirty="0" smtClean="0"/>
              <a:t> </a:t>
            </a:r>
            <a:r>
              <a:rPr lang="en-US" sz="3200" dirty="0" err="1" smtClean="0"/>
              <a:t>terdapat</a:t>
            </a:r>
            <a:r>
              <a:rPr lang="en-US" sz="3200" dirty="0" smtClean="0"/>
              <a:t> </a:t>
            </a:r>
            <a:r>
              <a:rPr lang="en-US" sz="3200" dirty="0" err="1" smtClean="0"/>
              <a:t>beberapa</a:t>
            </a:r>
            <a:r>
              <a:rPr lang="en-US" sz="3200" dirty="0" smtClean="0"/>
              <a:t> </a:t>
            </a:r>
            <a:r>
              <a:rPr lang="en-US" sz="3200" dirty="0" err="1" smtClean="0"/>
              <a:t>definisi</a:t>
            </a:r>
            <a:r>
              <a:rPr lang="en-US" sz="3200" dirty="0" smtClean="0"/>
              <a:t> yang </a:t>
            </a:r>
            <a:r>
              <a:rPr lang="en-US" sz="3200" dirty="0" err="1" smtClean="0"/>
              <a:t>tidak</a:t>
            </a:r>
            <a:r>
              <a:rPr lang="en-US" sz="3200" dirty="0" smtClean="0"/>
              <a:t> </a:t>
            </a:r>
            <a:r>
              <a:rPr lang="en-US" sz="3200" dirty="0" err="1" smtClean="0"/>
              <a:t>jelas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saling</a:t>
            </a:r>
            <a:r>
              <a:rPr lang="en-US" sz="3200" dirty="0" smtClean="0"/>
              <a:t> </a:t>
            </a:r>
            <a:r>
              <a:rPr lang="en-US" sz="3200" dirty="0" err="1" smtClean="0"/>
              <a:t>bertentangan</a:t>
            </a:r>
            <a:r>
              <a:rPr lang="en-US" sz="3200" dirty="0" smtClean="0"/>
              <a:t>, </a:t>
            </a:r>
            <a:r>
              <a:rPr lang="en-US" sz="3200" dirty="0" err="1" smtClean="0"/>
              <a:t>antara</a:t>
            </a:r>
            <a:r>
              <a:rPr lang="en-US" sz="3200" dirty="0" smtClean="0"/>
              <a:t> lain: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47800"/>
            <a:ext cx="9144000" cy="5410200"/>
          </a:xfrm>
          <a:solidFill>
            <a:srgbClr val="00FF00"/>
          </a:solidFill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sv-SE" dirty="0" smtClean="0"/>
              <a:t>1. Penggunaan beberapa istilah yang hampir sama, namun tidak jelas apa artinya: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kata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,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lain,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pesaing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lain,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4, 5, 15 </a:t>
            </a:r>
            <a:r>
              <a:rPr lang="en-US" dirty="0" err="1" smtClean="0"/>
              <a:t>ayat</a:t>
            </a:r>
            <a:r>
              <a:rPr lang="en-US" dirty="0" smtClean="0"/>
              <a:t> 2.</a:t>
            </a:r>
          </a:p>
          <a:p>
            <a:pPr>
              <a:buNone/>
            </a:pPr>
            <a:r>
              <a:rPr lang="en-US" dirty="0" smtClean="0"/>
              <a:t>2. </a:t>
            </a:r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dirty="0" err="1" smtClean="0"/>
              <a:t>Monopoli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1 </a:t>
            </a:r>
            <a:r>
              <a:rPr lang="en-US" dirty="0" err="1" smtClean="0"/>
              <a:t>angka</a:t>
            </a:r>
            <a:r>
              <a:rPr lang="en-US" dirty="0" smtClean="0"/>
              <a:t> 1: </a:t>
            </a:r>
            <a:r>
              <a:rPr lang="en-US" dirty="0" err="1" smtClean="0"/>
              <a:t>kurang</a:t>
            </a:r>
            <a:r>
              <a:rPr lang="en-US" dirty="0" smtClean="0"/>
              <a:t> </a:t>
            </a:r>
            <a:r>
              <a:rPr lang="en-US" dirty="0" err="1" smtClean="0"/>
              <a:t>jelas</a:t>
            </a:r>
            <a:r>
              <a:rPr lang="en-US" dirty="0" smtClean="0"/>
              <a:t>,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monopoli</a:t>
            </a:r>
            <a:r>
              <a:rPr lang="en-US" dirty="0" smtClean="0"/>
              <a:t> </a:t>
            </a:r>
            <a:r>
              <a:rPr lang="en-US" dirty="0" err="1" smtClean="0"/>
              <a:t>berhubungan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posisi</a:t>
            </a:r>
            <a:r>
              <a:rPr lang="en-US" dirty="0" smtClean="0"/>
              <a:t> </a:t>
            </a:r>
            <a:r>
              <a:rPr lang="en-US" dirty="0" err="1" smtClean="0"/>
              <a:t>dominan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besarnya</a:t>
            </a:r>
            <a:r>
              <a:rPr lang="en-US" dirty="0" smtClean="0"/>
              <a:t> </a:t>
            </a:r>
            <a:r>
              <a:rPr lang="en-US" dirty="0" err="1" smtClean="0"/>
              <a:t>pangsa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menguasai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50 % (</a:t>
            </a:r>
            <a:r>
              <a:rPr lang="en-US" dirty="0" err="1" smtClean="0"/>
              <a:t>monopoli</a:t>
            </a:r>
            <a:r>
              <a:rPr lang="en-US" dirty="0" smtClean="0"/>
              <a:t>)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menguasai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75 % (</a:t>
            </a:r>
            <a:r>
              <a:rPr lang="en-US" dirty="0" err="1" smtClean="0"/>
              <a:t>oligopoli</a:t>
            </a:r>
            <a:r>
              <a:rPr lang="en-US" dirty="0" smtClean="0"/>
              <a:t>).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</TotalTime>
  <Words>2405</Words>
  <Application>Microsoft Office PowerPoint</Application>
  <PresentationFormat>On-screen Show (4:3)</PresentationFormat>
  <Paragraphs>84</Paragraphs>
  <Slides>26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Office Theme</vt:lpstr>
      <vt:lpstr>Mengapa Bersaing?</vt:lpstr>
      <vt:lpstr>Persaingan Bagi Pelaku Usaha</vt:lpstr>
      <vt:lpstr>Slide 3</vt:lpstr>
      <vt:lpstr>PER SE ILLEGAL DAN RULE OF REASON </vt:lpstr>
      <vt:lpstr>Istilah-istilah hukum persaingan usaha di dalam ketentuan umum pasal 1 UU NO.5 TAHUN 1999</vt:lpstr>
      <vt:lpstr>Definisi</vt:lpstr>
      <vt:lpstr>Slide 7</vt:lpstr>
      <vt:lpstr>Slide 8</vt:lpstr>
      <vt:lpstr>Apabila kita teliti, maka terdapat beberapa definisi yang tidak jelas dan saling bertentangan, antara lain: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Materi ke 3</dc:title>
  <dc:creator>Zaini</dc:creator>
  <cp:lastModifiedBy>Zaini</cp:lastModifiedBy>
  <cp:revision>13</cp:revision>
  <dcterms:created xsi:type="dcterms:W3CDTF">2014-03-10T12:01:23Z</dcterms:created>
  <dcterms:modified xsi:type="dcterms:W3CDTF">2016-04-01T13:22:51Z</dcterms:modified>
</cp:coreProperties>
</file>