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58" r:id="rId3"/>
    <p:sldId id="260" r:id="rId4"/>
    <p:sldId id="263" r:id="rId5"/>
    <p:sldId id="264" r:id="rId6"/>
    <p:sldId id="265" r:id="rId7"/>
    <p:sldId id="266" r:id="rId8"/>
    <p:sldId id="267" r:id="rId9"/>
    <p:sldId id="268" r:id="rId10"/>
    <p:sldId id="270" r:id="rId11"/>
    <p:sldId id="271" r:id="rId12"/>
    <p:sldId id="272" r:id="rId13"/>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C4EF916D-7417-4045-9B90-DD19BCA6B06D}" type="datetimeFigureOut">
              <a:rPr lang="en-US" smtClean="0"/>
              <a:t>8/2/2019</a:t>
            </a:fld>
            <a:endParaRPr lang="en-US"/>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EDD62D8E-B525-4054-9488-EA9B630CDFFF}" type="slidenum">
              <a:rPr lang="en-US" smtClean="0"/>
              <a:t>‹#›</a:t>
            </a:fld>
            <a:endParaRPr lang="en-US"/>
          </a:p>
        </p:txBody>
      </p:sp>
    </p:spTree>
    <p:extLst>
      <p:ext uri="{BB962C8B-B14F-4D97-AF65-F5344CB8AC3E}">
        <p14:creationId xmlns:p14="http://schemas.microsoft.com/office/powerpoint/2010/main" val="234413570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830CC7-7510-4EC8-8ABD-3F6B0AF1D73D}" type="datetimeFigureOut">
              <a:rPr lang="en-US" smtClean="0"/>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5DBCE-49FC-49DE-8F41-460F31842285}" type="slidenum">
              <a:rPr lang="en-US" smtClean="0"/>
              <a:t>‹#›</a:t>
            </a:fld>
            <a:endParaRPr lang="en-US"/>
          </a:p>
        </p:txBody>
      </p:sp>
    </p:spTree>
    <p:extLst>
      <p:ext uri="{BB962C8B-B14F-4D97-AF65-F5344CB8AC3E}">
        <p14:creationId xmlns:p14="http://schemas.microsoft.com/office/powerpoint/2010/main" val="165927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830CC7-7510-4EC8-8ABD-3F6B0AF1D73D}" type="datetimeFigureOut">
              <a:rPr lang="en-US" smtClean="0"/>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5DBCE-49FC-49DE-8F41-460F31842285}" type="slidenum">
              <a:rPr lang="en-US" smtClean="0"/>
              <a:t>‹#›</a:t>
            </a:fld>
            <a:endParaRPr lang="en-US"/>
          </a:p>
        </p:txBody>
      </p:sp>
    </p:spTree>
    <p:extLst>
      <p:ext uri="{BB962C8B-B14F-4D97-AF65-F5344CB8AC3E}">
        <p14:creationId xmlns:p14="http://schemas.microsoft.com/office/powerpoint/2010/main" val="3432798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830CC7-7510-4EC8-8ABD-3F6B0AF1D73D}" type="datetimeFigureOut">
              <a:rPr lang="en-US" smtClean="0"/>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5DBCE-49FC-49DE-8F41-460F31842285}" type="slidenum">
              <a:rPr lang="en-US" smtClean="0"/>
              <a:t>‹#›</a:t>
            </a:fld>
            <a:endParaRPr lang="en-US"/>
          </a:p>
        </p:txBody>
      </p:sp>
    </p:spTree>
    <p:extLst>
      <p:ext uri="{BB962C8B-B14F-4D97-AF65-F5344CB8AC3E}">
        <p14:creationId xmlns:p14="http://schemas.microsoft.com/office/powerpoint/2010/main" val="540997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830CC7-7510-4EC8-8ABD-3F6B0AF1D73D}" type="datetimeFigureOut">
              <a:rPr lang="en-US" smtClean="0"/>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5DBCE-49FC-49DE-8F41-460F31842285}" type="slidenum">
              <a:rPr lang="en-US" smtClean="0"/>
              <a:t>‹#›</a:t>
            </a:fld>
            <a:endParaRPr lang="en-US"/>
          </a:p>
        </p:txBody>
      </p:sp>
    </p:spTree>
    <p:extLst>
      <p:ext uri="{BB962C8B-B14F-4D97-AF65-F5344CB8AC3E}">
        <p14:creationId xmlns:p14="http://schemas.microsoft.com/office/powerpoint/2010/main" val="3535623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9830CC7-7510-4EC8-8ABD-3F6B0AF1D73D}" type="datetimeFigureOut">
              <a:rPr lang="en-US" smtClean="0"/>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5DBCE-49FC-49DE-8F41-460F31842285}" type="slidenum">
              <a:rPr lang="en-US" smtClean="0"/>
              <a:t>‹#›</a:t>
            </a:fld>
            <a:endParaRPr lang="en-US"/>
          </a:p>
        </p:txBody>
      </p:sp>
    </p:spTree>
    <p:extLst>
      <p:ext uri="{BB962C8B-B14F-4D97-AF65-F5344CB8AC3E}">
        <p14:creationId xmlns:p14="http://schemas.microsoft.com/office/powerpoint/2010/main" val="953612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830CC7-7510-4EC8-8ABD-3F6B0AF1D73D}" type="datetimeFigureOut">
              <a:rPr lang="en-US" smtClean="0"/>
              <a:t>8/2/2019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5DBCE-49FC-49DE-8F41-460F31842285}" type="slidenum">
              <a:rPr lang="en-US" smtClean="0"/>
              <a:t>‹#›</a:t>
            </a:fld>
            <a:endParaRPr lang="en-US"/>
          </a:p>
        </p:txBody>
      </p:sp>
    </p:spTree>
    <p:extLst>
      <p:ext uri="{BB962C8B-B14F-4D97-AF65-F5344CB8AC3E}">
        <p14:creationId xmlns:p14="http://schemas.microsoft.com/office/powerpoint/2010/main" val="1544605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830CC7-7510-4EC8-8ABD-3F6B0AF1D73D}" type="datetimeFigureOut">
              <a:rPr lang="en-US" smtClean="0"/>
              <a:t>8/2/2019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75DBCE-49FC-49DE-8F41-460F31842285}" type="slidenum">
              <a:rPr lang="en-US" smtClean="0"/>
              <a:t>‹#›</a:t>
            </a:fld>
            <a:endParaRPr lang="en-US"/>
          </a:p>
        </p:txBody>
      </p:sp>
    </p:spTree>
    <p:extLst>
      <p:ext uri="{BB962C8B-B14F-4D97-AF65-F5344CB8AC3E}">
        <p14:creationId xmlns:p14="http://schemas.microsoft.com/office/powerpoint/2010/main" val="1286482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830CC7-7510-4EC8-8ABD-3F6B0AF1D73D}" type="datetimeFigureOut">
              <a:rPr lang="en-US" smtClean="0"/>
              <a:t>8/2/2019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75DBCE-49FC-49DE-8F41-460F31842285}" type="slidenum">
              <a:rPr lang="en-US" smtClean="0"/>
              <a:t>‹#›</a:t>
            </a:fld>
            <a:endParaRPr lang="en-US"/>
          </a:p>
        </p:txBody>
      </p:sp>
    </p:spTree>
    <p:extLst>
      <p:ext uri="{BB962C8B-B14F-4D97-AF65-F5344CB8AC3E}">
        <p14:creationId xmlns:p14="http://schemas.microsoft.com/office/powerpoint/2010/main" val="3716942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830CC7-7510-4EC8-8ABD-3F6B0AF1D73D}" type="datetimeFigureOut">
              <a:rPr lang="en-US" smtClean="0"/>
              <a:t>8/2/2019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75DBCE-49FC-49DE-8F41-460F31842285}" type="slidenum">
              <a:rPr lang="en-US" smtClean="0"/>
              <a:t>‹#›</a:t>
            </a:fld>
            <a:endParaRPr lang="en-US"/>
          </a:p>
        </p:txBody>
      </p:sp>
    </p:spTree>
    <p:extLst>
      <p:ext uri="{BB962C8B-B14F-4D97-AF65-F5344CB8AC3E}">
        <p14:creationId xmlns:p14="http://schemas.microsoft.com/office/powerpoint/2010/main" val="326969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9830CC7-7510-4EC8-8ABD-3F6B0AF1D73D}" type="datetimeFigureOut">
              <a:rPr lang="en-US" smtClean="0"/>
              <a:t>8/2/2019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5DBCE-49FC-49DE-8F41-460F31842285}" type="slidenum">
              <a:rPr lang="en-US" smtClean="0"/>
              <a:t>‹#›</a:t>
            </a:fld>
            <a:endParaRPr lang="en-US"/>
          </a:p>
        </p:txBody>
      </p:sp>
    </p:spTree>
    <p:extLst>
      <p:ext uri="{BB962C8B-B14F-4D97-AF65-F5344CB8AC3E}">
        <p14:creationId xmlns:p14="http://schemas.microsoft.com/office/powerpoint/2010/main" val="363106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9830CC7-7510-4EC8-8ABD-3F6B0AF1D73D}" type="datetimeFigureOut">
              <a:rPr lang="en-US" smtClean="0"/>
              <a:t>8/2/2019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5DBCE-49FC-49DE-8F41-460F31842285}" type="slidenum">
              <a:rPr lang="en-US" smtClean="0"/>
              <a:t>‹#›</a:t>
            </a:fld>
            <a:endParaRPr lang="en-US"/>
          </a:p>
        </p:txBody>
      </p:sp>
    </p:spTree>
    <p:extLst>
      <p:ext uri="{BB962C8B-B14F-4D97-AF65-F5344CB8AC3E}">
        <p14:creationId xmlns:p14="http://schemas.microsoft.com/office/powerpoint/2010/main" val="1792646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830CC7-7510-4EC8-8ABD-3F6B0AF1D73D}" type="datetimeFigureOut">
              <a:rPr lang="en-US" smtClean="0"/>
              <a:t>8/2/2019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75DBCE-49FC-49DE-8F41-460F31842285}" type="slidenum">
              <a:rPr lang="en-US" smtClean="0"/>
              <a:t>‹#›</a:t>
            </a:fld>
            <a:endParaRPr lang="en-US"/>
          </a:p>
        </p:txBody>
      </p:sp>
    </p:spTree>
    <p:extLst>
      <p:ext uri="{BB962C8B-B14F-4D97-AF65-F5344CB8AC3E}">
        <p14:creationId xmlns:p14="http://schemas.microsoft.com/office/powerpoint/2010/main" val="322069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Materi</a:t>
            </a:r>
            <a:r>
              <a:rPr lang="en-US" dirty="0" smtClean="0"/>
              <a:t> Semester Antara</a:t>
            </a:r>
            <a:endParaRPr lang="en-US" dirty="0"/>
          </a:p>
        </p:txBody>
      </p:sp>
      <p:sp>
        <p:nvSpPr>
          <p:cNvPr id="3" name="Subtitle 2"/>
          <p:cNvSpPr>
            <a:spLocks noGrp="1"/>
          </p:cNvSpPr>
          <p:nvPr>
            <p:ph type="subTitle" idx="1"/>
          </p:nvPr>
        </p:nvSpPr>
        <p:spPr/>
        <p:txBody>
          <a:bodyPr/>
          <a:lstStyle/>
          <a:p>
            <a:r>
              <a:rPr lang="en-US" dirty="0" smtClean="0"/>
              <a:t>HUKUM JAMINAN</a:t>
            </a:r>
            <a:endParaRPr lang="en-US" dirty="0"/>
          </a:p>
        </p:txBody>
      </p:sp>
    </p:spTree>
    <p:extLst>
      <p:ext uri="{BB962C8B-B14F-4D97-AF65-F5344CB8AC3E}">
        <p14:creationId xmlns:p14="http://schemas.microsoft.com/office/powerpoint/2010/main" val="3404698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4074"/>
            <a:ext cx="10515600" cy="5802890"/>
          </a:xfrm>
        </p:spPr>
        <p:txBody>
          <a:bodyPr>
            <a:normAutofit/>
          </a:bodyPr>
          <a:lstStyle/>
          <a:p>
            <a:r>
              <a:rPr lang="en-US" dirty="0" err="1" smtClean="0"/>
              <a:t>Pembagian</a:t>
            </a:r>
            <a:r>
              <a:rPr lang="en-US" dirty="0" smtClean="0"/>
              <a:t> </a:t>
            </a:r>
            <a:r>
              <a:rPr lang="en-US" dirty="0" err="1" smtClean="0"/>
              <a:t>jaminan</a:t>
            </a:r>
            <a:endParaRPr lang="en-US" dirty="0" smtClean="0"/>
          </a:p>
          <a:p>
            <a:r>
              <a:rPr lang="id-ID" b="1" dirty="0" smtClean="0"/>
              <a:t>Jaminan </a:t>
            </a:r>
            <a:r>
              <a:rPr lang="id-ID" b="1" dirty="0"/>
              <a:t>ada 2 (dua) yaitu :</a:t>
            </a:r>
            <a:endParaRPr lang="id-ID" dirty="0"/>
          </a:p>
          <a:p>
            <a:pPr algn="just"/>
            <a:r>
              <a:rPr lang="id-ID" dirty="0"/>
              <a:t>Jaminan umum yaitu jaminan dari pihak debitur yang terjadi atau timbul dari undang-undang, yaitu bahwa setiap barang bergerak ataupun tidak bergerak milik debitur menjadi tanggungan utangnya kepada kreditur. Maka apabila debitur wanprestasi maka kreditur dapat meminta pengadilan untuk menyita dan melelang seluruh harta debitur.</a:t>
            </a:r>
          </a:p>
          <a:p>
            <a:pPr algn="just"/>
            <a:r>
              <a:rPr lang="id-ID" dirty="0"/>
              <a:t>Jaminan khusus yaitu bahwa setiap jaminan utang yang bersifat kontraktual, yaitu yang terbit dari perjanjian tertentu, baik yang khusus ditujukan terhadap benda-benda tertentu maupun orang tertentu.</a:t>
            </a:r>
          </a:p>
          <a:p>
            <a:endParaRPr lang="en-US" dirty="0"/>
          </a:p>
        </p:txBody>
      </p:sp>
    </p:spTree>
    <p:extLst>
      <p:ext uri="{BB962C8B-B14F-4D97-AF65-F5344CB8AC3E}">
        <p14:creationId xmlns:p14="http://schemas.microsoft.com/office/powerpoint/2010/main" val="557507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id-ID" b="1" dirty="0"/>
              <a:t>Orang lebih memilih Jaminan Khusus karena :</a:t>
            </a:r>
            <a:endParaRPr lang="id-ID" dirty="0"/>
          </a:p>
          <a:p>
            <a:pPr algn="just"/>
            <a:r>
              <a:rPr lang="id-ID" dirty="0"/>
              <a:t>Eksekusi benda jaminannya lebih mudah, sederhana dan cepat jika debitur melakukan wanprestasi</a:t>
            </a:r>
          </a:p>
          <a:p>
            <a:pPr algn="just"/>
            <a:r>
              <a:rPr lang="id-ID" dirty="0"/>
              <a:t>Kreditur jaminan khusus didahulukan dibanding kereditur jaminan umum dalam pemenuhan piutangnya. </a:t>
            </a:r>
          </a:p>
          <a:p>
            <a:pPr marL="0" indent="0">
              <a:buNone/>
            </a:pPr>
            <a:r>
              <a:rPr lang="id-ID" dirty="0"/>
              <a:t/>
            </a:r>
            <a:br>
              <a:rPr lang="id-ID" dirty="0"/>
            </a:br>
            <a:endParaRPr lang="id-ID" dirty="0"/>
          </a:p>
          <a:p>
            <a:r>
              <a:rPr lang="id-ID" b="1" dirty="0"/>
              <a:t>Jaminan Khusus ada 2 (dua) yaitu :</a:t>
            </a:r>
            <a:endParaRPr lang="id-ID" dirty="0"/>
          </a:p>
          <a:p>
            <a:r>
              <a:rPr lang="id-ID" dirty="0"/>
              <a:t>Jaminan kebendaan adalah jaminan yang berupa hak mutlak atas suatu benda, mempunyai hubungan langsung atas benda tertentu debitur, dapat dipertahankan terhadap siapapun, selalu mengikuti bendanya (</a:t>
            </a:r>
            <a:r>
              <a:rPr lang="id-ID" i="1" dirty="0"/>
              <a:t>droit de suite</a:t>
            </a:r>
            <a:r>
              <a:rPr lang="id-ID" dirty="0"/>
              <a:t>) dan dapat di peralihkan (contoh : Hipotik, gadai dll).</a:t>
            </a:r>
          </a:p>
          <a:p>
            <a:r>
              <a:rPr lang="id-ID" dirty="0"/>
              <a:t>Jaminan immaterial (perorangan) adalah jaminan yang menimbulkan hubungan langsung pada perorangan tertentu, hanya dapat dipertahankan terhadap debitur tertentu, terhadap harta kekayaan debitur umumnya (Contoh borgtocht)</a:t>
            </a:r>
          </a:p>
          <a:p>
            <a:endParaRPr lang="en-US" dirty="0"/>
          </a:p>
        </p:txBody>
      </p:sp>
    </p:spTree>
    <p:extLst>
      <p:ext uri="{BB962C8B-B14F-4D97-AF65-F5344CB8AC3E}">
        <p14:creationId xmlns:p14="http://schemas.microsoft.com/office/powerpoint/2010/main" val="4010685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076" y="507076"/>
            <a:ext cx="10846724" cy="5810597"/>
          </a:xfrm>
        </p:spPr>
        <p:txBody>
          <a:bodyPr>
            <a:normAutofit fontScale="62500" lnSpcReduction="20000"/>
          </a:bodyPr>
          <a:lstStyle/>
          <a:p>
            <a:r>
              <a:rPr lang="id-ID" b="1" dirty="0"/>
              <a:t>Jaminan Kebendaan ada 2 (dua) yaitu :</a:t>
            </a:r>
            <a:endParaRPr lang="id-ID" dirty="0"/>
          </a:p>
          <a:p>
            <a:r>
              <a:rPr lang="id-ID" dirty="0"/>
              <a:t>Benda Bergerak, lembaga jaminannya adalah : Gadai, Fidusia</a:t>
            </a:r>
          </a:p>
          <a:p>
            <a:r>
              <a:rPr lang="id-ID" dirty="0"/>
              <a:t>Benda Tidak Bergerak lembaga jaminannya : Hypotik dan hak tanggungan</a:t>
            </a:r>
          </a:p>
          <a:p>
            <a:pPr marL="0" indent="0">
              <a:buNone/>
            </a:pPr>
            <a:r>
              <a:rPr lang="id-ID" dirty="0"/>
              <a:t/>
            </a:r>
            <a:br>
              <a:rPr lang="id-ID" dirty="0"/>
            </a:br>
            <a:endParaRPr lang="id-ID" dirty="0"/>
          </a:p>
          <a:p>
            <a:r>
              <a:rPr lang="id-ID" b="1" dirty="0"/>
              <a:t>Perjanjian kebendaan dapat dibedakan menjadi 2 macam yaitu :</a:t>
            </a:r>
            <a:endParaRPr lang="id-ID" dirty="0"/>
          </a:p>
          <a:p>
            <a:r>
              <a:rPr lang="id-ID" dirty="0"/>
              <a:t>Perjanjian Pokok adalah Perjanjian antara debitur dan kreditur yang berdiri sendiri tanpa bergantung pada adanya perjanjian. Contoh : perjanjian kredit bank</a:t>
            </a:r>
          </a:p>
          <a:p>
            <a:r>
              <a:rPr lang="id-ID" dirty="0"/>
              <a:t>Perjanjian tambahan (accesoir) adalah Perjanjian antara debitur dan kreditur yang diadakan sebagai perjanjian tambahan dari pada perjanjian Pokok. Contoh : perjanjian pembebanan jaminan, seperti perjanjian gadai, tanggungan dan fidusia.</a:t>
            </a:r>
          </a:p>
          <a:p>
            <a:pPr marL="0" indent="0">
              <a:buNone/>
            </a:pPr>
            <a:r>
              <a:rPr lang="id-ID" dirty="0"/>
              <a:t/>
            </a:r>
            <a:br>
              <a:rPr lang="id-ID" dirty="0"/>
            </a:br>
            <a:endParaRPr lang="id-ID" dirty="0"/>
          </a:p>
          <a:p>
            <a:r>
              <a:rPr lang="id-ID" b="1" i="1" dirty="0"/>
              <a:t>Perjanjian Jaminan</a:t>
            </a:r>
            <a:r>
              <a:rPr lang="id-ID" dirty="0"/>
              <a:t> disebut juga perjanjian tambahan karena timbulnya perjanjian jaminan sendiri akibat dari adanya perjanjian kredit, yang mana perjanjian kredit sendiri adalah perjanjian pokok yang akibat dari perjanjian tersebut menimbulkan perjanjian baru yaitu perjanjian jaminan yang mana merupakan perjanjian tambahan dari perjanjian pokok.</a:t>
            </a:r>
          </a:p>
          <a:p>
            <a:r>
              <a:rPr lang="id-ID" dirty="0"/>
              <a:t>eksistensi perjanjian tambahan terhadap perjanjian pokok tergantung dari perjanjian pokoknya, sedangkan eksistensi perjanjian pokok terhadap perjanjian tambahan tidak tergantung dari perjanjian tambahan dan mandiri.</a:t>
            </a:r>
          </a:p>
          <a:p>
            <a:r>
              <a:rPr lang="id-ID" dirty="0" smtClean="0"/>
              <a:t/>
            </a:r>
            <a:br>
              <a:rPr lang="id-ID" dirty="0" smtClean="0"/>
            </a:br>
            <a:endParaRPr lang="en-US" dirty="0"/>
          </a:p>
        </p:txBody>
      </p:sp>
    </p:spTree>
    <p:extLst>
      <p:ext uri="{BB962C8B-B14F-4D97-AF65-F5344CB8AC3E}">
        <p14:creationId xmlns:p14="http://schemas.microsoft.com/office/powerpoint/2010/main" val="1161136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07571"/>
            <a:ext cx="9144000" cy="2302625"/>
          </a:xfrm>
        </p:spPr>
        <p:txBody>
          <a:bodyPr>
            <a:normAutofit fontScale="90000"/>
          </a:bodyPr>
          <a:lstStyle/>
          <a:p>
            <a:r>
              <a:rPr lang="id-ID" b="1" dirty="0" smtClean="0"/>
              <a:t>Pen</a:t>
            </a:r>
            <a:r>
              <a:rPr lang="en-US" b="1" dirty="0" smtClean="0"/>
              <a:t>g</a:t>
            </a:r>
            <a:r>
              <a:rPr lang="id-ID" b="1" dirty="0" smtClean="0"/>
              <a:t>ertian Jaminan dan Hukum Jaminan</a:t>
            </a:r>
            <a:r>
              <a:rPr lang="id-ID" dirty="0" smtClean="0"/>
              <a:t/>
            </a:r>
            <a:br>
              <a:rPr lang="id-ID" dirty="0" smtClean="0"/>
            </a:br>
            <a:endParaRPr lang="en-US" dirty="0"/>
          </a:p>
        </p:txBody>
      </p:sp>
      <p:sp>
        <p:nvSpPr>
          <p:cNvPr id="3" name="Subtitle 2"/>
          <p:cNvSpPr>
            <a:spLocks noGrp="1"/>
          </p:cNvSpPr>
          <p:nvPr>
            <p:ph type="subTitle" idx="1"/>
          </p:nvPr>
        </p:nvSpPr>
        <p:spPr>
          <a:xfrm>
            <a:off x="1524000" y="2152996"/>
            <a:ext cx="9144000" cy="3104804"/>
          </a:xfrm>
        </p:spPr>
        <p:txBody>
          <a:bodyPr/>
          <a:lstStyle/>
          <a:p>
            <a:r>
              <a:rPr lang="id-ID" b="1" i="1" dirty="0" smtClean="0"/>
              <a:t>Jaminan</a:t>
            </a:r>
            <a:r>
              <a:rPr lang="id-ID" dirty="0" smtClean="0"/>
              <a:t> adalah suatu yang diberikan kepada kepada kreditur untuk menimbulkan keyakinan bahwa debitur akan memenuhi kewajiban yang dapat dinilai dengan uang yang timbul dari suatu perikatan.</a:t>
            </a:r>
          </a:p>
          <a:p>
            <a:r>
              <a:rPr lang="id-ID" b="1" i="1" dirty="0" smtClean="0"/>
              <a:t>Hukum Jaminan</a:t>
            </a:r>
            <a:r>
              <a:rPr lang="id-ID" dirty="0" smtClean="0"/>
              <a:t> adalah keseluruhan dari kaidah – kaidah hukum yang mengatur hubungan hukum antara pemberi dan penerima jaminan dalam kaitannya dengan pembebanan jaminan untuk mendapatkan  fasilitas/kredit.</a:t>
            </a:r>
          </a:p>
          <a:p>
            <a:endParaRPr lang="en-US" dirty="0"/>
          </a:p>
        </p:txBody>
      </p:sp>
    </p:spTree>
    <p:extLst>
      <p:ext uri="{BB962C8B-B14F-4D97-AF65-F5344CB8AC3E}">
        <p14:creationId xmlns:p14="http://schemas.microsoft.com/office/powerpoint/2010/main" val="141962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81891"/>
            <a:ext cx="9144000" cy="1088967"/>
          </a:xfrm>
        </p:spPr>
        <p:txBody>
          <a:bodyPr>
            <a:normAutofit fontScale="90000"/>
          </a:bodyPr>
          <a:lstStyle/>
          <a:p>
            <a:r>
              <a:rPr lang="en-US" dirty="0" smtClean="0"/>
              <a:t>KETENTUAN HUKUM JAMINAN</a:t>
            </a:r>
            <a:endParaRPr lang="en-US" dirty="0"/>
          </a:p>
        </p:txBody>
      </p:sp>
      <p:sp>
        <p:nvSpPr>
          <p:cNvPr id="3" name="Subtitle 2"/>
          <p:cNvSpPr>
            <a:spLocks noGrp="1"/>
          </p:cNvSpPr>
          <p:nvPr>
            <p:ph type="subTitle" idx="1"/>
          </p:nvPr>
        </p:nvSpPr>
        <p:spPr>
          <a:xfrm>
            <a:off x="1524000" y="1670858"/>
            <a:ext cx="9144000" cy="3586942"/>
          </a:xfrm>
        </p:spPr>
        <p:txBody>
          <a:bodyPr>
            <a:normAutofit fontScale="92500" lnSpcReduction="20000"/>
          </a:bodyPr>
          <a:lstStyle/>
          <a:p>
            <a:r>
              <a:rPr lang="en-US" dirty="0" smtClean="0"/>
              <a:t>BUKU II KUH PERDATA</a:t>
            </a:r>
            <a:br>
              <a:rPr lang="en-US" dirty="0" smtClean="0"/>
            </a:br>
            <a:r>
              <a:rPr lang="en-US" dirty="0" smtClean="0"/>
              <a:t/>
            </a:r>
            <a:br>
              <a:rPr lang="en-US" dirty="0" smtClean="0"/>
            </a:br>
            <a:r>
              <a:rPr lang="en-US" dirty="0" smtClean="0"/>
              <a:t>•DILUAR BUKU II KUH PERDATA</a:t>
            </a:r>
            <a:br>
              <a:rPr lang="en-US" dirty="0" smtClean="0"/>
            </a:br>
            <a:r>
              <a:rPr lang="en-US" dirty="0" smtClean="0"/>
              <a:t/>
            </a:r>
            <a:br>
              <a:rPr lang="en-US" dirty="0" smtClean="0"/>
            </a:br>
            <a:r>
              <a:rPr lang="en-US" dirty="0" smtClean="0"/>
              <a:t>BUKU II KUH PERDATA</a:t>
            </a:r>
            <a:br>
              <a:rPr lang="en-US" dirty="0" smtClean="0"/>
            </a:br>
            <a:r>
              <a:rPr lang="en-US" dirty="0" smtClean="0"/>
              <a:t>•GADAI (PAND) : 1150 – 1160 KUH </a:t>
            </a:r>
            <a:r>
              <a:rPr lang="en-US" dirty="0" err="1" smtClean="0"/>
              <a:t>Perdata</a:t>
            </a:r>
            <a:r>
              <a:rPr lang="en-US" dirty="0" smtClean="0"/>
              <a:t/>
            </a:r>
            <a:br>
              <a:rPr lang="en-US" dirty="0" smtClean="0"/>
            </a:br>
            <a:r>
              <a:rPr lang="en-US" dirty="0" smtClean="0"/>
              <a:t>•HIPOTEK : 1162 – 1232 KUH </a:t>
            </a:r>
            <a:r>
              <a:rPr lang="en-US" dirty="0" err="1" smtClean="0"/>
              <a:t>Perdata</a:t>
            </a:r>
            <a:r>
              <a:rPr lang="en-US" dirty="0" smtClean="0"/>
              <a:t/>
            </a:r>
            <a:br>
              <a:rPr lang="en-US" dirty="0" smtClean="0"/>
            </a:br>
            <a:r>
              <a:rPr lang="en-US" dirty="0" smtClean="0"/>
              <a:t/>
            </a:r>
            <a:br>
              <a:rPr lang="en-US" dirty="0" smtClean="0"/>
            </a:br>
            <a:r>
              <a:rPr lang="en-US" dirty="0" smtClean="0"/>
              <a:t>DILUAR BUKU II</a:t>
            </a:r>
            <a:br>
              <a:rPr lang="en-US" dirty="0" smtClean="0"/>
            </a:br>
            <a:r>
              <a:rPr lang="en-US" dirty="0" smtClean="0"/>
              <a:t>KUH PERDATA</a:t>
            </a:r>
            <a:br>
              <a:rPr lang="en-US" dirty="0" smtClean="0"/>
            </a:br>
            <a:r>
              <a:rPr lang="en-US" dirty="0" smtClean="0"/>
              <a:t>–</a:t>
            </a:r>
            <a:r>
              <a:rPr lang="en-US" dirty="0" err="1" smtClean="0"/>
              <a:t>Undang-Undang</a:t>
            </a:r>
            <a:r>
              <a:rPr lang="en-US" dirty="0" smtClean="0"/>
              <a:t> </a:t>
            </a:r>
            <a:r>
              <a:rPr lang="en-US" dirty="0" err="1" smtClean="0"/>
              <a:t>Nomor</a:t>
            </a:r>
            <a:r>
              <a:rPr lang="en-US" dirty="0" smtClean="0"/>
              <a:t> 5 </a:t>
            </a:r>
            <a:r>
              <a:rPr lang="en-US" dirty="0" err="1" smtClean="0"/>
              <a:t>Tahun</a:t>
            </a:r>
            <a:r>
              <a:rPr lang="en-US" dirty="0" smtClean="0"/>
              <a:t> 1960 </a:t>
            </a:r>
            <a:r>
              <a:rPr lang="en-US" dirty="0" err="1" smtClean="0"/>
              <a:t>tentang</a:t>
            </a:r>
            <a:r>
              <a:rPr lang="en-US" dirty="0" smtClean="0"/>
              <a:t> UUPA;</a:t>
            </a:r>
            <a:br>
              <a:rPr lang="en-US" dirty="0" smtClean="0"/>
            </a:br>
            <a:r>
              <a:rPr lang="en-US" dirty="0" smtClean="0"/>
              <a:t>–</a:t>
            </a:r>
            <a:r>
              <a:rPr lang="en-US" dirty="0" err="1" smtClean="0"/>
              <a:t>Undang-Undang</a:t>
            </a:r>
            <a:r>
              <a:rPr lang="en-US" dirty="0" smtClean="0"/>
              <a:t> </a:t>
            </a:r>
            <a:r>
              <a:rPr lang="en-US" dirty="0" err="1" smtClean="0"/>
              <a:t>Nomor</a:t>
            </a:r>
            <a:r>
              <a:rPr lang="en-US" dirty="0" smtClean="0"/>
              <a:t> 4 </a:t>
            </a:r>
            <a:r>
              <a:rPr lang="en-US" dirty="0" err="1" smtClean="0"/>
              <a:t>Tahun</a:t>
            </a:r>
            <a:r>
              <a:rPr lang="en-US" dirty="0" smtClean="0"/>
              <a:t> 1996 </a:t>
            </a:r>
            <a:r>
              <a:rPr lang="en-US" dirty="0" err="1" smtClean="0"/>
              <a:t>tentang</a:t>
            </a:r>
            <a:r>
              <a:rPr lang="en-US" dirty="0" smtClean="0"/>
              <a:t> </a:t>
            </a:r>
            <a:r>
              <a:rPr lang="en-US" dirty="0" err="1" smtClean="0"/>
              <a:t>Hak</a:t>
            </a:r>
            <a:r>
              <a:rPr lang="en-US" dirty="0" smtClean="0"/>
              <a:t> </a:t>
            </a:r>
            <a:r>
              <a:rPr lang="en-US" dirty="0" err="1" smtClean="0"/>
              <a:t>Tanggungan</a:t>
            </a:r>
            <a:r>
              <a:rPr lang="en-US" dirty="0" smtClean="0"/>
              <a:t>;</a:t>
            </a:r>
            <a:br>
              <a:rPr lang="en-US" dirty="0" smtClean="0"/>
            </a:br>
            <a:r>
              <a:rPr lang="en-US" dirty="0" smtClean="0"/>
              <a:t>–</a:t>
            </a:r>
            <a:r>
              <a:rPr lang="en-US" dirty="0" err="1" smtClean="0"/>
              <a:t>Undang-Undang</a:t>
            </a:r>
            <a:r>
              <a:rPr lang="en-US" dirty="0" smtClean="0"/>
              <a:t> </a:t>
            </a:r>
            <a:r>
              <a:rPr lang="en-US" dirty="0" err="1" smtClean="0"/>
              <a:t>Nomor</a:t>
            </a:r>
            <a:r>
              <a:rPr lang="en-US" dirty="0" smtClean="0"/>
              <a:t> 42 </a:t>
            </a:r>
            <a:r>
              <a:rPr lang="en-US" dirty="0" err="1" smtClean="0"/>
              <a:t>Tahun</a:t>
            </a:r>
            <a:r>
              <a:rPr lang="en-US" dirty="0" smtClean="0"/>
              <a:t> 1999 </a:t>
            </a:r>
            <a:r>
              <a:rPr lang="en-US" dirty="0" err="1" smtClean="0"/>
              <a:t>tentang</a:t>
            </a:r>
            <a:r>
              <a:rPr lang="en-US" dirty="0" smtClean="0"/>
              <a:t> </a:t>
            </a:r>
            <a:r>
              <a:rPr lang="en-US" dirty="0" err="1" smtClean="0"/>
              <a:t>Jaminan</a:t>
            </a:r>
            <a:r>
              <a:rPr lang="en-US" dirty="0" smtClean="0"/>
              <a:t> </a:t>
            </a:r>
            <a:r>
              <a:rPr lang="en-US" dirty="0" err="1" smtClean="0"/>
              <a:t>Fidusia</a:t>
            </a:r>
            <a:r>
              <a:rPr lang="en-US" dirty="0" smtClean="0"/>
              <a:t>;</a:t>
            </a:r>
            <a:br>
              <a:rPr lang="en-US" dirty="0" smtClean="0"/>
            </a:br>
            <a:r>
              <a:rPr lang="en-US" dirty="0" smtClean="0"/>
              <a:t>–</a:t>
            </a:r>
            <a:r>
              <a:rPr lang="en-US" dirty="0" err="1" smtClean="0"/>
              <a:t>Undang-Undang</a:t>
            </a:r>
            <a:r>
              <a:rPr lang="en-US" dirty="0" smtClean="0"/>
              <a:t> </a:t>
            </a:r>
            <a:r>
              <a:rPr lang="en-US" dirty="0" err="1" smtClean="0"/>
              <a:t>Nomor</a:t>
            </a:r>
            <a:r>
              <a:rPr lang="en-US" dirty="0" smtClean="0"/>
              <a:t> 21 </a:t>
            </a:r>
            <a:r>
              <a:rPr lang="en-US" dirty="0" err="1" smtClean="0"/>
              <a:t>Tahun</a:t>
            </a:r>
            <a:r>
              <a:rPr lang="en-US" dirty="0" smtClean="0"/>
              <a:t> 1992 </a:t>
            </a:r>
            <a:r>
              <a:rPr lang="en-US" dirty="0" err="1" smtClean="0"/>
              <a:t>tentang</a:t>
            </a:r>
            <a:r>
              <a:rPr lang="en-US" dirty="0" smtClean="0"/>
              <a:t> </a:t>
            </a:r>
            <a:r>
              <a:rPr lang="en-US" dirty="0" err="1" smtClean="0"/>
              <a:t>Pelayaran</a:t>
            </a:r>
            <a:r>
              <a:rPr lang="en-US" dirty="0" smtClean="0"/>
              <a:t>;</a:t>
            </a:r>
          </a:p>
          <a:p>
            <a:endParaRPr lang="en-US" dirty="0"/>
          </a:p>
        </p:txBody>
      </p:sp>
    </p:spTree>
    <p:extLst>
      <p:ext uri="{BB962C8B-B14F-4D97-AF65-F5344CB8AC3E}">
        <p14:creationId xmlns:p14="http://schemas.microsoft.com/office/powerpoint/2010/main" val="3372403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UNSUR-UNSUR </a:t>
            </a:r>
            <a:br>
              <a:rPr lang="en-US" dirty="0" smtClean="0"/>
            </a:br>
            <a:r>
              <a:rPr lang="en-US" dirty="0" smtClean="0"/>
              <a:t>HUKUM JAMINAN</a:t>
            </a:r>
            <a:endParaRPr lang="en-US" dirty="0"/>
          </a:p>
        </p:txBody>
      </p:sp>
      <p:sp>
        <p:nvSpPr>
          <p:cNvPr id="3" name="Content Placeholder 2"/>
          <p:cNvSpPr>
            <a:spLocks noGrp="1"/>
          </p:cNvSpPr>
          <p:nvPr>
            <p:ph idx="1"/>
          </p:nvPr>
        </p:nvSpPr>
        <p:spPr/>
        <p:txBody>
          <a:bodyPr/>
          <a:lstStyle/>
          <a:p>
            <a:r>
              <a:rPr lang="en-US" dirty="0"/>
              <a:t>•</a:t>
            </a:r>
            <a:r>
              <a:rPr lang="en-US" dirty="0" err="1"/>
              <a:t>Adanya</a:t>
            </a:r>
            <a:r>
              <a:rPr lang="en-US" dirty="0"/>
              <a:t> </a:t>
            </a:r>
            <a:r>
              <a:rPr lang="en-US" dirty="0" err="1"/>
              <a:t>kaidah</a:t>
            </a:r>
            <a:r>
              <a:rPr lang="en-US" dirty="0"/>
              <a:t> </a:t>
            </a:r>
            <a:r>
              <a:rPr lang="en-US" dirty="0" err="1"/>
              <a:t>hukum</a:t>
            </a:r>
            <a:r>
              <a:rPr lang="en-US" dirty="0" smtClean="0"/>
              <a:t/>
            </a:r>
            <a:br>
              <a:rPr lang="en-US" dirty="0" smtClean="0"/>
            </a:br>
            <a:r>
              <a:rPr lang="en-US" dirty="0"/>
              <a:t>•</a:t>
            </a:r>
            <a:r>
              <a:rPr lang="en-US" dirty="0" err="1"/>
              <a:t>Adanya</a:t>
            </a:r>
            <a:r>
              <a:rPr lang="en-US" dirty="0"/>
              <a:t> </a:t>
            </a:r>
            <a:r>
              <a:rPr lang="en-US" dirty="0" err="1"/>
              <a:t>pemberi</a:t>
            </a:r>
            <a:r>
              <a:rPr lang="en-US" dirty="0"/>
              <a:t> </a:t>
            </a:r>
            <a:r>
              <a:rPr lang="en-US" dirty="0" err="1"/>
              <a:t>dan</a:t>
            </a:r>
            <a:r>
              <a:rPr lang="en-US" dirty="0"/>
              <a:t> </a:t>
            </a:r>
            <a:r>
              <a:rPr lang="en-US" dirty="0" err="1"/>
              <a:t>penerima</a:t>
            </a:r>
            <a:r>
              <a:rPr lang="en-US" dirty="0"/>
              <a:t> </a:t>
            </a:r>
            <a:r>
              <a:rPr lang="en-US" dirty="0" err="1"/>
              <a:t>jaminan</a:t>
            </a:r>
            <a:r>
              <a:rPr lang="en-US" dirty="0" smtClean="0"/>
              <a:t/>
            </a:r>
            <a:br>
              <a:rPr lang="en-US" dirty="0" smtClean="0"/>
            </a:br>
            <a:r>
              <a:rPr lang="en-US" dirty="0"/>
              <a:t>•</a:t>
            </a:r>
            <a:r>
              <a:rPr lang="en-US" dirty="0" err="1"/>
              <a:t>Adanya</a:t>
            </a:r>
            <a:r>
              <a:rPr lang="en-US" dirty="0"/>
              <a:t> </a:t>
            </a:r>
            <a:r>
              <a:rPr lang="en-US" dirty="0" err="1"/>
              <a:t>jaminan</a:t>
            </a:r>
            <a:r>
              <a:rPr lang="en-US" dirty="0" smtClean="0"/>
              <a:t/>
            </a:r>
            <a:br>
              <a:rPr lang="en-US" dirty="0" smtClean="0"/>
            </a:br>
            <a:r>
              <a:rPr lang="en-US" dirty="0"/>
              <a:t>•</a:t>
            </a:r>
            <a:r>
              <a:rPr lang="en-US" dirty="0" err="1"/>
              <a:t>Adanya</a:t>
            </a:r>
            <a:r>
              <a:rPr lang="en-US" dirty="0"/>
              <a:t> </a:t>
            </a:r>
            <a:r>
              <a:rPr lang="en-US" dirty="0" err="1"/>
              <a:t>fasilitas</a:t>
            </a:r>
            <a:r>
              <a:rPr lang="en-US" dirty="0"/>
              <a:t> </a:t>
            </a:r>
            <a:r>
              <a:rPr lang="en-US" dirty="0" err="1"/>
              <a:t>kredit</a:t>
            </a:r>
            <a:endParaRPr lang="en-US" dirty="0"/>
          </a:p>
        </p:txBody>
      </p:sp>
    </p:spTree>
    <p:extLst>
      <p:ext uri="{BB962C8B-B14F-4D97-AF65-F5344CB8AC3E}">
        <p14:creationId xmlns:p14="http://schemas.microsoft.com/office/powerpoint/2010/main" val="2837222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Adanya</a:t>
            </a:r>
            <a:r>
              <a:rPr lang="en-US" dirty="0"/>
              <a:t> </a:t>
            </a:r>
            <a:r>
              <a:rPr lang="en-US" dirty="0" err="1"/>
              <a:t>kaidah</a:t>
            </a:r>
            <a:r>
              <a:rPr lang="en-US" dirty="0"/>
              <a:t> </a:t>
            </a:r>
            <a:r>
              <a:rPr lang="en-US" dirty="0" err="1"/>
              <a:t>hukum</a:t>
            </a:r>
            <a:r>
              <a:rPr lang="en-US" dirty="0" smtClean="0"/>
              <a:t/>
            </a:r>
            <a:br>
              <a:rPr lang="en-US" dirty="0" smtClean="0"/>
            </a:br>
            <a:r>
              <a:rPr lang="en-US" dirty="0"/>
              <a:t>•</a:t>
            </a:r>
            <a:r>
              <a:rPr lang="en-US" dirty="0" err="1"/>
              <a:t>Kaidah</a:t>
            </a:r>
            <a:r>
              <a:rPr lang="en-US" dirty="0"/>
              <a:t> </a:t>
            </a:r>
            <a:r>
              <a:rPr lang="en-US" dirty="0" err="1"/>
              <a:t>hukum</a:t>
            </a:r>
            <a:r>
              <a:rPr lang="en-US" dirty="0"/>
              <a:t> </a:t>
            </a:r>
            <a:r>
              <a:rPr lang="en-US" dirty="0" err="1"/>
              <a:t>dalam</a:t>
            </a:r>
            <a:r>
              <a:rPr lang="en-US" dirty="0"/>
              <a:t> </a:t>
            </a:r>
            <a:r>
              <a:rPr lang="en-US" dirty="0" err="1"/>
              <a:t>bidang</a:t>
            </a:r>
            <a:r>
              <a:rPr lang="en-US" dirty="0"/>
              <a:t> </a:t>
            </a:r>
            <a:r>
              <a:rPr lang="en-US" dirty="0" err="1"/>
              <a:t>jaminan</a:t>
            </a:r>
            <a:r>
              <a:rPr lang="en-US" dirty="0"/>
              <a:t>, </a:t>
            </a:r>
            <a:r>
              <a:rPr lang="en-US" dirty="0" err="1"/>
              <a:t>dapat</a:t>
            </a:r>
            <a:r>
              <a:rPr lang="en-US" dirty="0"/>
              <a:t> </a:t>
            </a:r>
            <a:r>
              <a:rPr lang="en-US" dirty="0" err="1"/>
              <a:t>dibedakan</a:t>
            </a:r>
            <a:r>
              <a:rPr lang="en-US" dirty="0"/>
              <a:t> </a:t>
            </a:r>
            <a:r>
              <a:rPr lang="en-US" dirty="0" err="1"/>
              <a:t>menjadi</a:t>
            </a:r>
            <a:r>
              <a:rPr lang="en-US" dirty="0"/>
              <a:t> 2 </a:t>
            </a:r>
            <a:r>
              <a:rPr lang="en-US" dirty="0" err="1"/>
              <a:t>macam</a:t>
            </a:r>
            <a:r>
              <a:rPr lang="en-US" dirty="0"/>
              <a:t>, </a:t>
            </a:r>
            <a:r>
              <a:rPr lang="en-US" dirty="0" err="1"/>
              <a:t>yaitu</a:t>
            </a:r>
            <a:r>
              <a:rPr lang="en-US" dirty="0"/>
              <a:t> </a:t>
            </a:r>
            <a:r>
              <a:rPr lang="en-US" dirty="0" err="1"/>
              <a:t>kaidah</a:t>
            </a:r>
            <a:r>
              <a:rPr lang="en-US" dirty="0"/>
              <a:t> </a:t>
            </a:r>
            <a:r>
              <a:rPr lang="en-US" dirty="0" err="1"/>
              <a:t>hukum</a:t>
            </a:r>
            <a:r>
              <a:rPr lang="en-US" dirty="0"/>
              <a:t> </a:t>
            </a:r>
            <a:r>
              <a:rPr lang="en-US" dirty="0" err="1"/>
              <a:t>jaminan</a:t>
            </a:r>
            <a:r>
              <a:rPr lang="en-US" dirty="0"/>
              <a:t> </a:t>
            </a:r>
            <a:r>
              <a:rPr lang="en-US" dirty="0" err="1"/>
              <a:t>tertulis</a:t>
            </a:r>
            <a:r>
              <a:rPr lang="en-US" dirty="0"/>
              <a:t> </a:t>
            </a:r>
            <a:r>
              <a:rPr lang="en-US" dirty="0" err="1"/>
              <a:t>dan</a:t>
            </a:r>
            <a:r>
              <a:rPr lang="en-US" dirty="0"/>
              <a:t> </a:t>
            </a:r>
            <a:r>
              <a:rPr lang="en-US" dirty="0" err="1"/>
              <a:t>kaidah</a:t>
            </a:r>
            <a:r>
              <a:rPr lang="en-US" dirty="0"/>
              <a:t> </a:t>
            </a:r>
            <a:r>
              <a:rPr lang="en-US" dirty="0" err="1"/>
              <a:t>hukum</a:t>
            </a:r>
            <a:r>
              <a:rPr lang="en-US" dirty="0"/>
              <a:t> </a:t>
            </a:r>
            <a:r>
              <a:rPr lang="en-US" dirty="0" err="1"/>
              <a:t>jaminan</a:t>
            </a:r>
            <a:r>
              <a:rPr lang="en-US" dirty="0"/>
              <a:t> </a:t>
            </a:r>
            <a:r>
              <a:rPr lang="en-US" dirty="0" err="1"/>
              <a:t>tidak</a:t>
            </a:r>
            <a:r>
              <a:rPr lang="en-US" dirty="0"/>
              <a:t> </a:t>
            </a:r>
            <a:r>
              <a:rPr lang="en-US" dirty="0" err="1"/>
              <a:t>tertulis</a:t>
            </a:r>
            <a:r>
              <a:rPr lang="en-US" dirty="0"/>
              <a:t>. </a:t>
            </a:r>
            <a:r>
              <a:rPr lang="en-US" dirty="0" err="1"/>
              <a:t>Kaidah</a:t>
            </a:r>
            <a:r>
              <a:rPr lang="en-US" dirty="0"/>
              <a:t> </a:t>
            </a:r>
            <a:r>
              <a:rPr lang="en-US" dirty="0" err="1"/>
              <a:t>hukum</a:t>
            </a:r>
            <a:r>
              <a:rPr lang="en-US" dirty="0"/>
              <a:t> </a:t>
            </a:r>
            <a:r>
              <a:rPr lang="en-US" dirty="0" err="1"/>
              <a:t>jaminan</a:t>
            </a:r>
            <a:r>
              <a:rPr lang="en-US" dirty="0"/>
              <a:t> </a:t>
            </a:r>
            <a:r>
              <a:rPr lang="en-US" dirty="0" err="1"/>
              <a:t>tertulis</a:t>
            </a:r>
            <a:r>
              <a:rPr lang="en-US" dirty="0"/>
              <a:t> </a:t>
            </a:r>
            <a:r>
              <a:rPr lang="en-US" dirty="0" err="1"/>
              <a:t>adalah</a:t>
            </a:r>
            <a:r>
              <a:rPr lang="en-US" dirty="0"/>
              <a:t> </a:t>
            </a:r>
            <a:r>
              <a:rPr lang="en-US" dirty="0" err="1"/>
              <a:t>kaidah-kaidah</a:t>
            </a:r>
            <a:r>
              <a:rPr lang="en-US" dirty="0"/>
              <a:t> yang </a:t>
            </a:r>
            <a:r>
              <a:rPr lang="en-US" dirty="0" err="1"/>
              <a:t>terdapat</a:t>
            </a:r>
            <a:r>
              <a:rPr lang="en-US" dirty="0"/>
              <a:t> </a:t>
            </a:r>
            <a:r>
              <a:rPr lang="en-US" dirty="0" err="1"/>
              <a:t>dalam</a:t>
            </a:r>
            <a:r>
              <a:rPr lang="en-US" dirty="0"/>
              <a:t> </a:t>
            </a:r>
            <a:r>
              <a:rPr lang="en-US" dirty="0" err="1"/>
              <a:t>peraturan</a:t>
            </a:r>
            <a:r>
              <a:rPr lang="en-US" dirty="0"/>
              <a:t> </a:t>
            </a:r>
            <a:r>
              <a:rPr lang="en-US" dirty="0" err="1"/>
              <a:t>perundang-undangan</a:t>
            </a:r>
            <a:r>
              <a:rPr lang="en-US" dirty="0"/>
              <a:t>, </a:t>
            </a:r>
            <a:r>
              <a:rPr lang="en-US" dirty="0" err="1"/>
              <a:t>traktat</a:t>
            </a:r>
            <a:r>
              <a:rPr lang="en-US" dirty="0"/>
              <a:t>, </a:t>
            </a:r>
            <a:r>
              <a:rPr lang="en-US" dirty="0" err="1"/>
              <a:t>dan</a:t>
            </a:r>
            <a:r>
              <a:rPr lang="en-US" dirty="0"/>
              <a:t> </a:t>
            </a:r>
            <a:r>
              <a:rPr lang="en-US" dirty="0" err="1"/>
              <a:t>yurisprudensi</a:t>
            </a:r>
            <a:r>
              <a:rPr lang="en-US" dirty="0"/>
              <a:t>. </a:t>
            </a:r>
            <a:r>
              <a:rPr lang="en-US" dirty="0" err="1"/>
              <a:t>Sedangkan</a:t>
            </a:r>
            <a:r>
              <a:rPr lang="en-US" dirty="0"/>
              <a:t> </a:t>
            </a:r>
            <a:r>
              <a:rPr lang="en-US" dirty="0" err="1"/>
              <a:t>kaidah</a:t>
            </a:r>
            <a:r>
              <a:rPr lang="en-US" dirty="0"/>
              <a:t> </a:t>
            </a:r>
            <a:r>
              <a:rPr lang="en-US" dirty="0" err="1"/>
              <a:t>hukum</a:t>
            </a:r>
            <a:r>
              <a:rPr lang="en-US" dirty="0"/>
              <a:t> </a:t>
            </a:r>
            <a:r>
              <a:rPr lang="en-US" dirty="0" err="1"/>
              <a:t>jaminan</a:t>
            </a:r>
            <a:r>
              <a:rPr lang="en-US" dirty="0"/>
              <a:t> </a:t>
            </a:r>
            <a:r>
              <a:rPr lang="en-US" dirty="0" err="1"/>
              <a:t>tidak</a:t>
            </a:r>
            <a:r>
              <a:rPr lang="en-US" dirty="0"/>
              <a:t> </a:t>
            </a:r>
            <a:r>
              <a:rPr lang="en-US" dirty="0" err="1"/>
              <a:t>tertulis</a:t>
            </a:r>
            <a:r>
              <a:rPr lang="en-US" dirty="0"/>
              <a:t> </a:t>
            </a:r>
            <a:r>
              <a:rPr lang="en-US" dirty="0" err="1"/>
              <a:t>adalah</a:t>
            </a:r>
            <a:r>
              <a:rPr lang="en-US" dirty="0"/>
              <a:t> </a:t>
            </a:r>
            <a:r>
              <a:rPr lang="en-US" dirty="0" err="1"/>
              <a:t>kaidah-kaidah</a:t>
            </a:r>
            <a:r>
              <a:rPr lang="en-US" dirty="0"/>
              <a:t> </a:t>
            </a:r>
            <a:r>
              <a:rPr lang="en-US" dirty="0" err="1"/>
              <a:t>hukum</a:t>
            </a:r>
            <a:r>
              <a:rPr lang="en-US" dirty="0"/>
              <a:t> </a:t>
            </a:r>
            <a:r>
              <a:rPr lang="en-US" dirty="0" err="1"/>
              <a:t>jaminan</a:t>
            </a:r>
            <a:r>
              <a:rPr lang="en-US" dirty="0"/>
              <a:t> yang </a:t>
            </a:r>
            <a:r>
              <a:rPr lang="en-US" dirty="0" err="1"/>
              <a:t>tumbuh</a:t>
            </a:r>
            <a:r>
              <a:rPr lang="en-US" dirty="0"/>
              <a:t>, </a:t>
            </a:r>
            <a:r>
              <a:rPr lang="en-US" dirty="0" err="1"/>
              <a:t>hidup</a:t>
            </a:r>
            <a:r>
              <a:rPr lang="en-US" dirty="0"/>
              <a:t>, </a:t>
            </a:r>
            <a:r>
              <a:rPr lang="en-US" dirty="0" err="1"/>
              <a:t>dan</a:t>
            </a:r>
            <a:r>
              <a:rPr lang="en-US" dirty="0"/>
              <a:t> </a:t>
            </a:r>
            <a:r>
              <a:rPr lang="en-US" dirty="0" err="1"/>
              <a:t>berkembang</a:t>
            </a:r>
            <a:r>
              <a:rPr lang="en-US" dirty="0"/>
              <a:t> </a:t>
            </a:r>
            <a:r>
              <a:rPr lang="en-US" dirty="0" err="1"/>
              <a:t>dalam</a:t>
            </a:r>
            <a:r>
              <a:rPr lang="en-US" dirty="0"/>
              <a:t> </a:t>
            </a:r>
            <a:r>
              <a:rPr lang="en-US" dirty="0" err="1"/>
              <a:t>masyarakat</a:t>
            </a:r>
            <a:r>
              <a:rPr lang="en-US" dirty="0"/>
              <a:t>. Hal </a:t>
            </a:r>
            <a:r>
              <a:rPr lang="en-US" dirty="0" err="1"/>
              <a:t>ini</a:t>
            </a:r>
            <a:r>
              <a:rPr lang="en-US" dirty="0"/>
              <a:t> </a:t>
            </a:r>
            <a:r>
              <a:rPr lang="en-US" dirty="0" err="1"/>
              <a:t>terlihat</a:t>
            </a:r>
            <a:r>
              <a:rPr lang="en-US" dirty="0"/>
              <a:t> </a:t>
            </a:r>
            <a:r>
              <a:rPr lang="en-US" dirty="0" err="1"/>
              <a:t>pada</a:t>
            </a:r>
            <a:r>
              <a:rPr lang="en-US" dirty="0"/>
              <a:t> </a:t>
            </a:r>
            <a:r>
              <a:rPr lang="en-US" dirty="0" err="1"/>
              <a:t>gadai</a:t>
            </a:r>
            <a:r>
              <a:rPr lang="en-US" dirty="0"/>
              <a:t> </a:t>
            </a:r>
            <a:r>
              <a:rPr lang="en-US" dirty="0" err="1"/>
              <a:t>tanah</a:t>
            </a:r>
            <a:r>
              <a:rPr lang="en-US" dirty="0"/>
              <a:t> </a:t>
            </a:r>
            <a:r>
              <a:rPr lang="en-US" dirty="0" err="1"/>
              <a:t>dalam</a:t>
            </a:r>
            <a:r>
              <a:rPr lang="en-US" dirty="0"/>
              <a:t> </a:t>
            </a:r>
            <a:r>
              <a:rPr lang="en-US" dirty="0" err="1"/>
              <a:t>masyarakat</a:t>
            </a:r>
            <a:r>
              <a:rPr lang="en-US" dirty="0"/>
              <a:t> yang </a:t>
            </a:r>
            <a:r>
              <a:rPr lang="en-US" dirty="0" err="1"/>
              <a:t>dilakukan</a:t>
            </a:r>
            <a:r>
              <a:rPr lang="en-US" dirty="0"/>
              <a:t> </a:t>
            </a:r>
            <a:r>
              <a:rPr lang="en-US" dirty="0" err="1"/>
              <a:t>secara</a:t>
            </a:r>
            <a:r>
              <a:rPr lang="en-US" dirty="0"/>
              <a:t> </a:t>
            </a:r>
            <a:r>
              <a:rPr lang="en-US" dirty="0" err="1"/>
              <a:t>lisan</a:t>
            </a:r>
            <a:r>
              <a:rPr lang="en-US" dirty="0"/>
              <a:t>;</a:t>
            </a:r>
          </a:p>
        </p:txBody>
      </p:sp>
    </p:spTree>
    <p:extLst>
      <p:ext uri="{BB962C8B-B14F-4D97-AF65-F5344CB8AC3E}">
        <p14:creationId xmlns:p14="http://schemas.microsoft.com/office/powerpoint/2010/main" val="1794252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Adanya</a:t>
            </a:r>
            <a:r>
              <a:rPr lang="en-US" dirty="0" smtClean="0"/>
              <a:t> </a:t>
            </a:r>
            <a:r>
              <a:rPr lang="en-US" dirty="0" err="1"/>
              <a:t>kaidah</a:t>
            </a:r>
            <a:r>
              <a:rPr lang="en-US" dirty="0"/>
              <a:t> </a:t>
            </a:r>
            <a:r>
              <a:rPr lang="en-US" dirty="0" err="1"/>
              <a:t>hukum</a:t>
            </a:r>
            <a:r>
              <a:rPr lang="en-US" dirty="0" smtClean="0"/>
              <a:t/>
            </a:r>
            <a:br>
              <a:rPr lang="en-US" dirty="0" smtClean="0"/>
            </a:br>
            <a:r>
              <a:rPr lang="en-US" dirty="0"/>
              <a:t>•</a:t>
            </a:r>
            <a:r>
              <a:rPr lang="en-US" dirty="0" err="1"/>
              <a:t>Kaidah</a:t>
            </a:r>
            <a:r>
              <a:rPr lang="en-US" dirty="0"/>
              <a:t> </a:t>
            </a:r>
            <a:r>
              <a:rPr lang="en-US" dirty="0" err="1"/>
              <a:t>hukum</a:t>
            </a:r>
            <a:r>
              <a:rPr lang="en-US" dirty="0"/>
              <a:t> </a:t>
            </a:r>
            <a:r>
              <a:rPr lang="en-US" dirty="0" err="1"/>
              <a:t>dalam</a:t>
            </a:r>
            <a:r>
              <a:rPr lang="en-US" dirty="0"/>
              <a:t> </a:t>
            </a:r>
            <a:r>
              <a:rPr lang="en-US" dirty="0" err="1"/>
              <a:t>bidang</a:t>
            </a:r>
            <a:r>
              <a:rPr lang="en-US" dirty="0"/>
              <a:t> </a:t>
            </a:r>
            <a:r>
              <a:rPr lang="en-US" dirty="0" err="1"/>
              <a:t>jaminan</a:t>
            </a:r>
            <a:r>
              <a:rPr lang="en-US" dirty="0"/>
              <a:t>, </a:t>
            </a:r>
            <a:r>
              <a:rPr lang="en-US" dirty="0" err="1"/>
              <a:t>dapat</a:t>
            </a:r>
            <a:r>
              <a:rPr lang="en-US" dirty="0"/>
              <a:t> </a:t>
            </a:r>
            <a:r>
              <a:rPr lang="en-US" dirty="0" err="1"/>
              <a:t>dibedakan</a:t>
            </a:r>
            <a:r>
              <a:rPr lang="en-US" dirty="0"/>
              <a:t> </a:t>
            </a:r>
            <a:r>
              <a:rPr lang="en-US" dirty="0" err="1"/>
              <a:t>menjadi</a:t>
            </a:r>
            <a:r>
              <a:rPr lang="en-US" dirty="0"/>
              <a:t> 2 </a:t>
            </a:r>
            <a:r>
              <a:rPr lang="en-US" dirty="0" err="1"/>
              <a:t>macam</a:t>
            </a:r>
            <a:r>
              <a:rPr lang="en-US" dirty="0"/>
              <a:t>, </a:t>
            </a:r>
            <a:r>
              <a:rPr lang="en-US" dirty="0" err="1"/>
              <a:t>yaitu</a:t>
            </a:r>
            <a:r>
              <a:rPr lang="en-US" dirty="0"/>
              <a:t> </a:t>
            </a:r>
            <a:r>
              <a:rPr lang="en-US" dirty="0" err="1"/>
              <a:t>kaidah</a:t>
            </a:r>
            <a:r>
              <a:rPr lang="en-US" dirty="0"/>
              <a:t> </a:t>
            </a:r>
            <a:r>
              <a:rPr lang="en-US" dirty="0" err="1"/>
              <a:t>hukum</a:t>
            </a:r>
            <a:r>
              <a:rPr lang="en-US" dirty="0"/>
              <a:t> </a:t>
            </a:r>
            <a:r>
              <a:rPr lang="en-US" dirty="0" err="1"/>
              <a:t>jaminan</a:t>
            </a:r>
            <a:r>
              <a:rPr lang="en-US" dirty="0"/>
              <a:t> </a:t>
            </a:r>
            <a:r>
              <a:rPr lang="en-US" dirty="0" err="1"/>
              <a:t>tertulis</a:t>
            </a:r>
            <a:r>
              <a:rPr lang="en-US" dirty="0"/>
              <a:t> </a:t>
            </a:r>
            <a:r>
              <a:rPr lang="en-US" dirty="0" err="1"/>
              <a:t>dan</a:t>
            </a:r>
            <a:r>
              <a:rPr lang="en-US" dirty="0"/>
              <a:t> </a:t>
            </a:r>
            <a:r>
              <a:rPr lang="en-US" dirty="0" err="1"/>
              <a:t>kaidah</a:t>
            </a:r>
            <a:r>
              <a:rPr lang="en-US" dirty="0"/>
              <a:t> </a:t>
            </a:r>
            <a:r>
              <a:rPr lang="en-US" dirty="0" err="1"/>
              <a:t>hukum</a:t>
            </a:r>
            <a:r>
              <a:rPr lang="en-US" dirty="0"/>
              <a:t> </a:t>
            </a:r>
            <a:r>
              <a:rPr lang="en-US" dirty="0" err="1"/>
              <a:t>jaminan</a:t>
            </a:r>
            <a:r>
              <a:rPr lang="en-US" dirty="0"/>
              <a:t> </a:t>
            </a:r>
            <a:r>
              <a:rPr lang="en-US" dirty="0" err="1"/>
              <a:t>tidak</a:t>
            </a:r>
            <a:r>
              <a:rPr lang="en-US" dirty="0"/>
              <a:t> </a:t>
            </a:r>
            <a:r>
              <a:rPr lang="en-US" dirty="0" err="1"/>
              <a:t>tertulis</a:t>
            </a:r>
            <a:r>
              <a:rPr lang="en-US" dirty="0"/>
              <a:t>. </a:t>
            </a:r>
            <a:r>
              <a:rPr lang="en-US" dirty="0" err="1"/>
              <a:t>Kaidah</a:t>
            </a:r>
            <a:r>
              <a:rPr lang="en-US" dirty="0"/>
              <a:t> </a:t>
            </a:r>
            <a:r>
              <a:rPr lang="en-US" dirty="0" err="1"/>
              <a:t>hukum</a:t>
            </a:r>
            <a:r>
              <a:rPr lang="en-US" dirty="0"/>
              <a:t> </a:t>
            </a:r>
            <a:r>
              <a:rPr lang="en-US" dirty="0" err="1"/>
              <a:t>jaminan</a:t>
            </a:r>
            <a:r>
              <a:rPr lang="en-US" dirty="0"/>
              <a:t> </a:t>
            </a:r>
            <a:r>
              <a:rPr lang="en-US" dirty="0" err="1"/>
              <a:t>tertulis</a:t>
            </a:r>
            <a:r>
              <a:rPr lang="en-US" dirty="0"/>
              <a:t> </a:t>
            </a:r>
            <a:r>
              <a:rPr lang="en-US" dirty="0" err="1"/>
              <a:t>adalah</a:t>
            </a:r>
            <a:r>
              <a:rPr lang="en-US" dirty="0"/>
              <a:t> </a:t>
            </a:r>
            <a:r>
              <a:rPr lang="en-US" dirty="0" err="1"/>
              <a:t>kaidah-kaidah</a:t>
            </a:r>
            <a:r>
              <a:rPr lang="en-US" dirty="0"/>
              <a:t> yang </a:t>
            </a:r>
            <a:r>
              <a:rPr lang="en-US" dirty="0" err="1"/>
              <a:t>terdapat</a:t>
            </a:r>
            <a:r>
              <a:rPr lang="en-US" dirty="0"/>
              <a:t> </a:t>
            </a:r>
            <a:r>
              <a:rPr lang="en-US" dirty="0" err="1"/>
              <a:t>dalam</a:t>
            </a:r>
            <a:r>
              <a:rPr lang="en-US" dirty="0"/>
              <a:t> </a:t>
            </a:r>
            <a:r>
              <a:rPr lang="en-US" dirty="0" err="1"/>
              <a:t>peraturan</a:t>
            </a:r>
            <a:r>
              <a:rPr lang="en-US" dirty="0"/>
              <a:t> </a:t>
            </a:r>
            <a:r>
              <a:rPr lang="en-US" dirty="0" err="1"/>
              <a:t>perundang-undangan</a:t>
            </a:r>
            <a:r>
              <a:rPr lang="en-US" dirty="0"/>
              <a:t>, </a:t>
            </a:r>
            <a:r>
              <a:rPr lang="en-US" dirty="0" err="1"/>
              <a:t>traktat</a:t>
            </a:r>
            <a:r>
              <a:rPr lang="en-US" dirty="0"/>
              <a:t>, </a:t>
            </a:r>
            <a:r>
              <a:rPr lang="en-US" dirty="0" err="1"/>
              <a:t>dan</a:t>
            </a:r>
            <a:r>
              <a:rPr lang="en-US" dirty="0"/>
              <a:t> </a:t>
            </a:r>
            <a:r>
              <a:rPr lang="en-US" dirty="0" err="1"/>
              <a:t>yurisprudensi</a:t>
            </a:r>
            <a:r>
              <a:rPr lang="en-US" dirty="0"/>
              <a:t>. </a:t>
            </a:r>
            <a:r>
              <a:rPr lang="en-US" dirty="0" err="1"/>
              <a:t>Sedangkan</a:t>
            </a:r>
            <a:r>
              <a:rPr lang="en-US" dirty="0"/>
              <a:t> </a:t>
            </a:r>
            <a:r>
              <a:rPr lang="en-US" dirty="0" err="1"/>
              <a:t>kaidah</a:t>
            </a:r>
            <a:r>
              <a:rPr lang="en-US" dirty="0"/>
              <a:t> </a:t>
            </a:r>
            <a:r>
              <a:rPr lang="en-US" dirty="0" err="1"/>
              <a:t>hukum</a:t>
            </a:r>
            <a:r>
              <a:rPr lang="en-US" dirty="0"/>
              <a:t> </a:t>
            </a:r>
            <a:r>
              <a:rPr lang="en-US" dirty="0" err="1"/>
              <a:t>jaminan</a:t>
            </a:r>
            <a:r>
              <a:rPr lang="en-US" dirty="0"/>
              <a:t> </a:t>
            </a:r>
            <a:r>
              <a:rPr lang="en-US" dirty="0" err="1"/>
              <a:t>tidak</a:t>
            </a:r>
            <a:r>
              <a:rPr lang="en-US" dirty="0"/>
              <a:t> </a:t>
            </a:r>
            <a:r>
              <a:rPr lang="en-US" dirty="0" err="1"/>
              <a:t>tertulis</a:t>
            </a:r>
            <a:r>
              <a:rPr lang="en-US" dirty="0"/>
              <a:t> </a:t>
            </a:r>
            <a:r>
              <a:rPr lang="en-US" dirty="0" err="1"/>
              <a:t>adalah</a:t>
            </a:r>
            <a:r>
              <a:rPr lang="en-US" dirty="0"/>
              <a:t> </a:t>
            </a:r>
            <a:r>
              <a:rPr lang="en-US" dirty="0" err="1"/>
              <a:t>kaidah-kaidah</a:t>
            </a:r>
            <a:r>
              <a:rPr lang="en-US" dirty="0"/>
              <a:t> </a:t>
            </a:r>
            <a:r>
              <a:rPr lang="en-US" dirty="0" err="1"/>
              <a:t>hukum</a:t>
            </a:r>
            <a:r>
              <a:rPr lang="en-US" dirty="0"/>
              <a:t> </a:t>
            </a:r>
            <a:r>
              <a:rPr lang="en-US" dirty="0" err="1"/>
              <a:t>jaminan</a:t>
            </a:r>
            <a:r>
              <a:rPr lang="en-US" dirty="0"/>
              <a:t> yang </a:t>
            </a:r>
            <a:r>
              <a:rPr lang="en-US" dirty="0" err="1"/>
              <a:t>tumbuh</a:t>
            </a:r>
            <a:r>
              <a:rPr lang="en-US" dirty="0"/>
              <a:t>, </a:t>
            </a:r>
            <a:r>
              <a:rPr lang="en-US" dirty="0" err="1"/>
              <a:t>hidup</a:t>
            </a:r>
            <a:r>
              <a:rPr lang="en-US" dirty="0"/>
              <a:t>, </a:t>
            </a:r>
            <a:r>
              <a:rPr lang="en-US" dirty="0" err="1"/>
              <a:t>dan</a:t>
            </a:r>
            <a:r>
              <a:rPr lang="en-US" dirty="0"/>
              <a:t> </a:t>
            </a:r>
            <a:r>
              <a:rPr lang="en-US" dirty="0" err="1"/>
              <a:t>berkembang</a:t>
            </a:r>
            <a:r>
              <a:rPr lang="en-US" dirty="0"/>
              <a:t> </a:t>
            </a:r>
            <a:r>
              <a:rPr lang="en-US" dirty="0" err="1"/>
              <a:t>dalam</a:t>
            </a:r>
            <a:r>
              <a:rPr lang="en-US" dirty="0"/>
              <a:t> </a:t>
            </a:r>
            <a:r>
              <a:rPr lang="en-US" dirty="0" err="1"/>
              <a:t>masyarakat</a:t>
            </a:r>
            <a:r>
              <a:rPr lang="en-US" dirty="0"/>
              <a:t>. Hal </a:t>
            </a:r>
            <a:r>
              <a:rPr lang="en-US" dirty="0" err="1"/>
              <a:t>ini</a:t>
            </a:r>
            <a:r>
              <a:rPr lang="en-US" dirty="0"/>
              <a:t> </a:t>
            </a:r>
            <a:r>
              <a:rPr lang="en-US" dirty="0" err="1"/>
              <a:t>terlihat</a:t>
            </a:r>
            <a:r>
              <a:rPr lang="en-US" dirty="0"/>
              <a:t> </a:t>
            </a:r>
            <a:r>
              <a:rPr lang="en-US" dirty="0" err="1"/>
              <a:t>pada</a:t>
            </a:r>
            <a:r>
              <a:rPr lang="en-US" dirty="0"/>
              <a:t> </a:t>
            </a:r>
            <a:r>
              <a:rPr lang="en-US" dirty="0" err="1"/>
              <a:t>gadai</a:t>
            </a:r>
            <a:r>
              <a:rPr lang="en-US" dirty="0"/>
              <a:t> </a:t>
            </a:r>
            <a:r>
              <a:rPr lang="en-US" dirty="0" err="1"/>
              <a:t>tanah</a:t>
            </a:r>
            <a:r>
              <a:rPr lang="en-US" dirty="0"/>
              <a:t> </a:t>
            </a:r>
            <a:r>
              <a:rPr lang="en-US" dirty="0" err="1"/>
              <a:t>dalam</a:t>
            </a:r>
            <a:r>
              <a:rPr lang="en-US" dirty="0"/>
              <a:t> </a:t>
            </a:r>
            <a:r>
              <a:rPr lang="en-US" dirty="0" err="1"/>
              <a:t>masyarakat</a:t>
            </a:r>
            <a:r>
              <a:rPr lang="en-US" dirty="0"/>
              <a:t> yang </a:t>
            </a:r>
            <a:r>
              <a:rPr lang="en-US" dirty="0" err="1"/>
              <a:t>dilakukan</a:t>
            </a:r>
            <a:r>
              <a:rPr lang="en-US" dirty="0"/>
              <a:t> </a:t>
            </a:r>
            <a:r>
              <a:rPr lang="en-US" dirty="0" err="1"/>
              <a:t>secara</a:t>
            </a:r>
            <a:r>
              <a:rPr lang="en-US" dirty="0"/>
              <a:t> </a:t>
            </a:r>
            <a:r>
              <a:rPr lang="en-US" dirty="0" err="1"/>
              <a:t>lisan</a:t>
            </a:r>
            <a:r>
              <a:rPr lang="en-US" dirty="0"/>
              <a:t>;</a:t>
            </a:r>
          </a:p>
        </p:txBody>
      </p:sp>
    </p:spTree>
    <p:extLst>
      <p:ext uri="{BB962C8B-B14F-4D97-AF65-F5344CB8AC3E}">
        <p14:creationId xmlns:p14="http://schemas.microsoft.com/office/powerpoint/2010/main" val="2024611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Adanya</a:t>
            </a:r>
            <a:r>
              <a:rPr lang="en-US" dirty="0"/>
              <a:t> </a:t>
            </a:r>
            <a:r>
              <a:rPr lang="en-US" dirty="0" err="1"/>
              <a:t>pemberi</a:t>
            </a:r>
            <a:r>
              <a:rPr lang="en-US" dirty="0"/>
              <a:t> </a:t>
            </a:r>
            <a:r>
              <a:rPr lang="en-US" dirty="0" err="1"/>
              <a:t>dan</a:t>
            </a:r>
            <a:r>
              <a:rPr lang="en-US" dirty="0"/>
              <a:t> </a:t>
            </a:r>
            <a:r>
              <a:rPr lang="en-US" dirty="0" err="1"/>
              <a:t>penerima</a:t>
            </a:r>
            <a:r>
              <a:rPr lang="en-US" dirty="0"/>
              <a:t> </a:t>
            </a:r>
            <a:r>
              <a:rPr lang="en-US" dirty="0" err="1"/>
              <a:t>jaminan</a:t>
            </a:r>
            <a:r>
              <a:rPr lang="en-US" dirty="0" smtClean="0"/>
              <a:t/>
            </a:r>
            <a:br>
              <a:rPr lang="en-US" dirty="0" smtClean="0"/>
            </a:br>
            <a:r>
              <a:rPr lang="en-US" dirty="0"/>
              <a:t>•</a:t>
            </a:r>
            <a:r>
              <a:rPr lang="en-US" dirty="0" err="1"/>
              <a:t>Pemberi</a:t>
            </a:r>
            <a:r>
              <a:rPr lang="en-US" dirty="0"/>
              <a:t> </a:t>
            </a:r>
            <a:r>
              <a:rPr lang="en-US" dirty="0" err="1"/>
              <a:t>jaminan</a:t>
            </a:r>
            <a:r>
              <a:rPr lang="en-US" dirty="0"/>
              <a:t> </a:t>
            </a:r>
            <a:r>
              <a:rPr lang="en-US" dirty="0" err="1"/>
              <a:t>adalah</a:t>
            </a:r>
            <a:r>
              <a:rPr lang="en-US" dirty="0"/>
              <a:t> orang-orang </a:t>
            </a:r>
            <a:r>
              <a:rPr lang="en-US" dirty="0" err="1"/>
              <a:t>atau</a:t>
            </a:r>
            <a:r>
              <a:rPr lang="en-US" dirty="0"/>
              <a:t> </a:t>
            </a:r>
            <a:r>
              <a:rPr lang="en-US" dirty="0" err="1"/>
              <a:t>badan</a:t>
            </a:r>
            <a:r>
              <a:rPr lang="en-US" dirty="0"/>
              <a:t> </a:t>
            </a:r>
            <a:r>
              <a:rPr lang="en-US" dirty="0" err="1"/>
              <a:t>hukum</a:t>
            </a:r>
            <a:r>
              <a:rPr lang="en-US" dirty="0"/>
              <a:t> yang </a:t>
            </a:r>
            <a:r>
              <a:rPr lang="en-US" dirty="0" err="1"/>
              <a:t>menyerahkan</a:t>
            </a:r>
            <a:r>
              <a:rPr lang="en-US" dirty="0"/>
              <a:t> </a:t>
            </a:r>
            <a:r>
              <a:rPr lang="en-US" dirty="0" err="1"/>
              <a:t>barang</a:t>
            </a:r>
            <a:r>
              <a:rPr lang="en-US" dirty="0"/>
              <a:t> </a:t>
            </a:r>
            <a:r>
              <a:rPr lang="en-US" dirty="0" err="1"/>
              <a:t>jaminan</a:t>
            </a:r>
            <a:r>
              <a:rPr lang="en-US" dirty="0"/>
              <a:t> </a:t>
            </a:r>
            <a:r>
              <a:rPr lang="en-US" dirty="0" err="1"/>
              <a:t>kepada</a:t>
            </a:r>
            <a:r>
              <a:rPr lang="en-US" dirty="0"/>
              <a:t> </a:t>
            </a:r>
            <a:r>
              <a:rPr lang="en-US" dirty="0" err="1"/>
              <a:t>penerima</a:t>
            </a:r>
            <a:r>
              <a:rPr lang="en-US" dirty="0"/>
              <a:t> </a:t>
            </a:r>
            <a:r>
              <a:rPr lang="en-US" dirty="0" err="1"/>
              <a:t>jaminan</a:t>
            </a:r>
            <a:r>
              <a:rPr lang="en-US" dirty="0"/>
              <a:t>. Yang </a:t>
            </a:r>
            <a:r>
              <a:rPr lang="en-US" dirty="0" err="1"/>
              <a:t>bertindak</a:t>
            </a:r>
            <a:r>
              <a:rPr lang="en-US" dirty="0"/>
              <a:t> </a:t>
            </a:r>
            <a:r>
              <a:rPr lang="en-US" dirty="0" err="1"/>
              <a:t>sebagai</a:t>
            </a:r>
            <a:r>
              <a:rPr lang="en-US" dirty="0"/>
              <a:t> </a:t>
            </a:r>
            <a:r>
              <a:rPr lang="en-US" dirty="0" err="1"/>
              <a:t>pemberi</a:t>
            </a:r>
            <a:r>
              <a:rPr lang="en-US" dirty="0"/>
              <a:t> </a:t>
            </a:r>
            <a:r>
              <a:rPr lang="en-US" dirty="0" err="1"/>
              <a:t>jaminan</a:t>
            </a:r>
            <a:r>
              <a:rPr lang="en-US" dirty="0"/>
              <a:t> </a:t>
            </a:r>
            <a:r>
              <a:rPr lang="en-US" dirty="0" err="1"/>
              <a:t>ini</a:t>
            </a:r>
            <a:r>
              <a:rPr lang="en-US" dirty="0"/>
              <a:t> </a:t>
            </a:r>
            <a:r>
              <a:rPr lang="en-US" dirty="0" err="1"/>
              <a:t>adalah</a:t>
            </a:r>
            <a:r>
              <a:rPr lang="en-US" dirty="0"/>
              <a:t> orang </a:t>
            </a:r>
            <a:r>
              <a:rPr lang="en-US" dirty="0" err="1"/>
              <a:t>atau</a:t>
            </a:r>
            <a:r>
              <a:rPr lang="en-US" dirty="0"/>
              <a:t> </a:t>
            </a:r>
            <a:r>
              <a:rPr lang="en-US" dirty="0" err="1"/>
              <a:t>badan</a:t>
            </a:r>
            <a:r>
              <a:rPr lang="en-US" dirty="0"/>
              <a:t> </a:t>
            </a:r>
            <a:r>
              <a:rPr lang="en-US" dirty="0" err="1"/>
              <a:t>hukum</a:t>
            </a:r>
            <a:r>
              <a:rPr lang="en-US" dirty="0"/>
              <a:t> yang </a:t>
            </a:r>
            <a:r>
              <a:rPr lang="en-US" dirty="0" err="1"/>
              <a:t>membutuhkan</a:t>
            </a:r>
            <a:r>
              <a:rPr lang="en-US" dirty="0"/>
              <a:t> </a:t>
            </a:r>
            <a:r>
              <a:rPr lang="en-US" dirty="0" err="1"/>
              <a:t>fasilitas</a:t>
            </a:r>
            <a:r>
              <a:rPr lang="en-US" dirty="0"/>
              <a:t> </a:t>
            </a:r>
            <a:r>
              <a:rPr lang="en-US" dirty="0" err="1"/>
              <a:t>kredit</a:t>
            </a:r>
            <a:r>
              <a:rPr lang="en-US" dirty="0"/>
              <a:t>. Orang </a:t>
            </a:r>
            <a:r>
              <a:rPr lang="en-US" dirty="0" err="1"/>
              <a:t>ini</a:t>
            </a:r>
            <a:r>
              <a:rPr lang="en-US" dirty="0"/>
              <a:t> </a:t>
            </a:r>
            <a:r>
              <a:rPr lang="en-US" dirty="0" err="1"/>
              <a:t>lazim</a:t>
            </a:r>
            <a:r>
              <a:rPr lang="en-US" dirty="0"/>
              <a:t> </a:t>
            </a:r>
            <a:r>
              <a:rPr lang="en-US" dirty="0" err="1"/>
              <a:t>disebut</a:t>
            </a:r>
            <a:r>
              <a:rPr lang="en-US" dirty="0"/>
              <a:t> </a:t>
            </a:r>
            <a:r>
              <a:rPr lang="en-US" dirty="0" err="1"/>
              <a:t>dengan</a:t>
            </a:r>
            <a:r>
              <a:rPr lang="en-US" dirty="0"/>
              <a:t> </a:t>
            </a:r>
            <a:r>
              <a:rPr lang="en-US" dirty="0" err="1"/>
              <a:t>debitur</a:t>
            </a:r>
            <a:r>
              <a:rPr lang="en-US" dirty="0"/>
              <a:t>. </a:t>
            </a:r>
            <a:r>
              <a:rPr lang="en-US" dirty="0" err="1"/>
              <a:t>Penerima</a:t>
            </a:r>
            <a:r>
              <a:rPr lang="en-US" dirty="0"/>
              <a:t> </a:t>
            </a:r>
            <a:r>
              <a:rPr lang="en-US" dirty="0" err="1"/>
              <a:t>jaminan</a:t>
            </a:r>
            <a:r>
              <a:rPr lang="en-US" dirty="0"/>
              <a:t> </a:t>
            </a:r>
            <a:r>
              <a:rPr lang="en-US" dirty="0" err="1"/>
              <a:t>adalah</a:t>
            </a:r>
            <a:r>
              <a:rPr lang="en-US" dirty="0"/>
              <a:t> orang </a:t>
            </a:r>
            <a:r>
              <a:rPr lang="en-US" dirty="0" err="1"/>
              <a:t>atau</a:t>
            </a:r>
            <a:r>
              <a:rPr lang="en-US" dirty="0"/>
              <a:t> </a:t>
            </a:r>
            <a:r>
              <a:rPr lang="en-US" dirty="0" err="1"/>
              <a:t>badan</a:t>
            </a:r>
            <a:r>
              <a:rPr lang="en-US" dirty="0"/>
              <a:t> </a:t>
            </a:r>
            <a:r>
              <a:rPr lang="en-US" dirty="0" err="1"/>
              <a:t>hukum</a:t>
            </a:r>
            <a:r>
              <a:rPr lang="en-US" dirty="0"/>
              <a:t> yang </a:t>
            </a:r>
            <a:r>
              <a:rPr lang="en-US" dirty="0" err="1"/>
              <a:t>menerima</a:t>
            </a:r>
            <a:r>
              <a:rPr lang="en-US" dirty="0"/>
              <a:t> </a:t>
            </a:r>
            <a:r>
              <a:rPr lang="en-US" dirty="0" err="1"/>
              <a:t>barang</a:t>
            </a:r>
            <a:r>
              <a:rPr lang="en-US" dirty="0"/>
              <a:t> </a:t>
            </a:r>
            <a:r>
              <a:rPr lang="en-US" dirty="0" err="1"/>
              <a:t>jaminan</a:t>
            </a:r>
            <a:r>
              <a:rPr lang="en-US" dirty="0"/>
              <a:t> </a:t>
            </a:r>
            <a:r>
              <a:rPr lang="en-US" dirty="0" err="1"/>
              <a:t>dari</a:t>
            </a:r>
            <a:r>
              <a:rPr lang="en-US" dirty="0"/>
              <a:t> </a:t>
            </a:r>
            <a:r>
              <a:rPr lang="en-US" dirty="0" err="1"/>
              <a:t>pemberi</a:t>
            </a:r>
            <a:r>
              <a:rPr lang="en-US" dirty="0"/>
              <a:t> </a:t>
            </a:r>
            <a:r>
              <a:rPr lang="en-US" dirty="0" err="1"/>
              <a:t>jaminan</a:t>
            </a:r>
            <a:r>
              <a:rPr lang="en-US" dirty="0"/>
              <a:t>. Yang </a:t>
            </a:r>
            <a:r>
              <a:rPr lang="en-US" dirty="0" err="1"/>
              <a:t>bertindak</a:t>
            </a:r>
            <a:r>
              <a:rPr lang="en-US" dirty="0"/>
              <a:t> </a:t>
            </a:r>
            <a:r>
              <a:rPr lang="en-US" dirty="0" err="1"/>
              <a:t>sebagai</a:t>
            </a:r>
            <a:r>
              <a:rPr lang="en-US" dirty="0"/>
              <a:t> </a:t>
            </a:r>
            <a:r>
              <a:rPr lang="en-US" dirty="0" err="1"/>
              <a:t>penerima</a:t>
            </a:r>
            <a:r>
              <a:rPr lang="en-US" dirty="0"/>
              <a:t> </a:t>
            </a:r>
            <a:r>
              <a:rPr lang="en-US" dirty="0" err="1"/>
              <a:t>jaminan</a:t>
            </a:r>
            <a:r>
              <a:rPr lang="en-US" dirty="0"/>
              <a:t> </a:t>
            </a:r>
            <a:r>
              <a:rPr lang="en-US" dirty="0" err="1"/>
              <a:t>ini</a:t>
            </a:r>
            <a:r>
              <a:rPr lang="en-US" dirty="0"/>
              <a:t> </a:t>
            </a:r>
            <a:r>
              <a:rPr lang="en-US" dirty="0" err="1"/>
              <a:t>adalah</a:t>
            </a:r>
            <a:r>
              <a:rPr lang="en-US" dirty="0"/>
              <a:t> orang </a:t>
            </a:r>
            <a:r>
              <a:rPr lang="en-US" dirty="0" err="1"/>
              <a:t>atau</a:t>
            </a:r>
            <a:r>
              <a:rPr lang="en-US" dirty="0"/>
              <a:t> </a:t>
            </a:r>
            <a:r>
              <a:rPr lang="en-US" dirty="0" err="1"/>
              <a:t>badan</a:t>
            </a:r>
            <a:r>
              <a:rPr lang="en-US" dirty="0"/>
              <a:t> </a:t>
            </a:r>
            <a:r>
              <a:rPr lang="en-US" dirty="0" err="1"/>
              <a:t>hukum</a:t>
            </a:r>
            <a:r>
              <a:rPr lang="en-US" dirty="0"/>
              <a:t>. </a:t>
            </a:r>
            <a:r>
              <a:rPr lang="en-US" dirty="0" err="1"/>
              <a:t>Badan</a:t>
            </a:r>
            <a:r>
              <a:rPr lang="en-US" dirty="0"/>
              <a:t> </a:t>
            </a:r>
            <a:r>
              <a:rPr lang="en-US" dirty="0" err="1"/>
              <a:t>hukum</a:t>
            </a:r>
            <a:r>
              <a:rPr lang="en-US" dirty="0"/>
              <a:t> </a:t>
            </a:r>
            <a:r>
              <a:rPr lang="en-US" dirty="0" err="1"/>
              <a:t>adalah</a:t>
            </a:r>
            <a:r>
              <a:rPr lang="en-US" dirty="0"/>
              <a:t> </a:t>
            </a:r>
            <a:r>
              <a:rPr lang="en-US" dirty="0" err="1"/>
              <a:t>lembaga</a:t>
            </a:r>
            <a:r>
              <a:rPr lang="en-US" dirty="0"/>
              <a:t> yang </a:t>
            </a:r>
            <a:r>
              <a:rPr lang="en-US" dirty="0" err="1"/>
              <a:t>memberikan</a:t>
            </a:r>
            <a:r>
              <a:rPr lang="en-US" dirty="0"/>
              <a:t> </a:t>
            </a:r>
            <a:r>
              <a:rPr lang="en-US" dirty="0" err="1"/>
              <a:t>fasilitas</a:t>
            </a:r>
            <a:r>
              <a:rPr lang="en-US" dirty="0"/>
              <a:t> </a:t>
            </a:r>
            <a:r>
              <a:rPr lang="en-US" dirty="0" err="1"/>
              <a:t>kredit</a:t>
            </a:r>
            <a:r>
              <a:rPr lang="en-US" dirty="0"/>
              <a:t>, </a:t>
            </a:r>
            <a:r>
              <a:rPr lang="en-US" dirty="0" err="1"/>
              <a:t>dapat</a:t>
            </a:r>
            <a:r>
              <a:rPr lang="en-US" dirty="0"/>
              <a:t> </a:t>
            </a:r>
            <a:r>
              <a:rPr lang="en-US" dirty="0" err="1"/>
              <a:t>berupa</a:t>
            </a:r>
            <a:r>
              <a:rPr lang="en-US" dirty="0"/>
              <a:t> </a:t>
            </a:r>
            <a:r>
              <a:rPr lang="en-US" dirty="0" err="1"/>
              <a:t>lembaga</a:t>
            </a:r>
            <a:r>
              <a:rPr lang="en-US" dirty="0"/>
              <a:t> </a:t>
            </a:r>
            <a:r>
              <a:rPr lang="en-US" dirty="0" err="1"/>
              <a:t>perbankan</a:t>
            </a:r>
            <a:r>
              <a:rPr lang="en-US" dirty="0"/>
              <a:t> </a:t>
            </a:r>
            <a:r>
              <a:rPr lang="en-US" dirty="0" err="1"/>
              <a:t>dan</a:t>
            </a:r>
            <a:r>
              <a:rPr lang="en-US" dirty="0"/>
              <a:t> </a:t>
            </a:r>
            <a:r>
              <a:rPr lang="en-US" dirty="0" err="1"/>
              <a:t>atau</a:t>
            </a:r>
            <a:r>
              <a:rPr lang="en-US" dirty="0"/>
              <a:t> </a:t>
            </a:r>
            <a:r>
              <a:rPr lang="en-US" dirty="0" err="1"/>
              <a:t>lembaga</a:t>
            </a:r>
            <a:r>
              <a:rPr lang="en-US" dirty="0"/>
              <a:t> </a:t>
            </a:r>
            <a:r>
              <a:rPr lang="en-US" dirty="0" err="1"/>
              <a:t>keuangan</a:t>
            </a:r>
            <a:r>
              <a:rPr lang="en-US" dirty="0"/>
              <a:t> nonbank;</a:t>
            </a:r>
          </a:p>
        </p:txBody>
      </p:sp>
    </p:spTree>
    <p:extLst>
      <p:ext uri="{BB962C8B-B14F-4D97-AF65-F5344CB8AC3E}">
        <p14:creationId xmlns:p14="http://schemas.microsoft.com/office/powerpoint/2010/main" val="2944745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Adanya</a:t>
            </a:r>
            <a:r>
              <a:rPr lang="en-US" dirty="0"/>
              <a:t> </a:t>
            </a:r>
            <a:r>
              <a:rPr lang="en-US" dirty="0" err="1"/>
              <a:t>jaminan</a:t>
            </a:r>
            <a:r>
              <a:rPr lang="en-US" dirty="0" smtClean="0"/>
              <a:t/>
            </a:r>
            <a:br>
              <a:rPr lang="en-US" dirty="0" smtClean="0"/>
            </a:br>
            <a:r>
              <a:rPr lang="en-US" dirty="0"/>
              <a:t>•</a:t>
            </a:r>
            <a:r>
              <a:rPr lang="en-US" dirty="0" err="1"/>
              <a:t>Pada</a:t>
            </a:r>
            <a:r>
              <a:rPr lang="en-US" dirty="0"/>
              <a:t> </a:t>
            </a:r>
            <a:r>
              <a:rPr lang="en-US" dirty="0" err="1"/>
              <a:t>dasarnya</a:t>
            </a:r>
            <a:r>
              <a:rPr lang="en-US" dirty="0"/>
              <a:t>, </a:t>
            </a:r>
            <a:r>
              <a:rPr lang="en-US" dirty="0" err="1"/>
              <a:t>jaminan</a:t>
            </a:r>
            <a:r>
              <a:rPr lang="en-US" dirty="0"/>
              <a:t> yang </a:t>
            </a:r>
            <a:r>
              <a:rPr lang="en-US" dirty="0" err="1"/>
              <a:t>diserahkan</a:t>
            </a:r>
            <a:r>
              <a:rPr lang="en-US" dirty="0"/>
              <a:t> </a:t>
            </a:r>
            <a:r>
              <a:rPr lang="en-US" dirty="0" err="1"/>
              <a:t>kepada</a:t>
            </a:r>
            <a:r>
              <a:rPr lang="en-US" dirty="0"/>
              <a:t> </a:t>
            </a:r>
            <a:r>
              <a:rPr lang="en-US" dirty="0" err="1"/>
              <a:t>kreditur</a:t>
            </a:r>
            <a:r>
              <a:rPr lang="en-US" dirty="0"/>
              <a:t> </a:t>
            </a:r>
            <a:r>
              <a:rPr lang="en-US" dirty="0" err="1"/>
              <a:t>adalah</a:t>
            </a:r>
            <a:r>
              <a:rPr lang="en-US" dirty="0"/>
              <a:t> </a:t>
            </a:r>
            <a:r>
              <a:rPr lang="en-US" dirty="0" err="1"/>
              <a:t>jaminan</a:t>
            </a:r>
            <a:r>
              <a:rPr lang="en-US" dirty="0"/>
              <a:t> </a:t>
            </a:r>
            <a:r>
              <a:rPr lang="en-US" dirty="0" err="1"/>
              <a:t>materiil</a:t>
            </a:r>
            <a:r>
              <a:rPr lang="en-US" dirty="0"/>
              <a:t> </a:t>
            </a:r>
            <a:r>
              <a:rPr lang="en-US" dirty="0" err="1"/>
              <a:t>dan</a:t>
            </a:r>
            <a:r>
              <a:rPr lang="en-US" dirty="0"/>
              <a:t> </a:t>
            </a:r>
            <a:r>
              <a:rPr lang="en-US" dirty="0" err="1"/>
              <a:t>imateriil</a:t>
            </a:r>
            <a:r>
              <a:rPr lang="en-US" dirty="0"/>
              <a:t>. </a:t>
            </a:r>
            <a:r>
              <a:rPr lang="en-US" dirty="0" err="1"/>
              <a:t>Jaminan</a:t>
            </a:r>
            <a:r>
              <a:rPr lang="en-US" dirty="0"/>
              <a:t> </a:t>
            </a:r>
            <a:r>
              <a:rPr lang="en-US" dirty="0" err="1"/>
              <a:t>materiil</a:t>
            </a:r>
            <a:r>
              <a:rPr lang="en-US" dirty="0"/>
              <a:t> </a:t>
            </a:r>
            <a:r>
              <a:rPr lang="en-US" dirty="0" err="1"/>
              <a:t>merupakan</a:t>
            </a:r>
            <a:r>
              <a:rPr lang="en-US" dirty="0"/>
              <a:t> </a:t>
            </a:r>
            <a:r>
              <a:rPr lang="en-US" dirty="0" err="1"/>
              <a:t>jaminan</a:t>
            </a:r>
            <a:r>
              <a:rPr lang="en-US" dirty="0"/>
              <a:t> yang </a:t>
            </a:r>
            <a:r>
              <a:rPr lang="en-US" dirty="0" err="1"/>
              <a:t>berupa</a:t>
            </a:r>
            <a:r>
              <a:rPr lang="en-US" dirty="0"/>
              <a:t> </a:t>
            </a:r>
            <a:r>
              <a:rPr lang="en-US" dirty="0" err="1"/>
              <a:t>hak-hak</a:t>
            </a:r>
            <a:r>
              <a:rPr lang="en-US" dirty="0"/>
              <a:t> </a:t>
            </a:r>
            <a:r>
              <a:rPr lang="en-US" dirty="0" err="1"/>
              <a:t>kebendaan</a:t>
            </a:r>
            <a:r>
              <a:rPr lang="en-US" dirty="0"/>
              <a:t> </a:t>
            </a:r>
            <a:r>
              <a:rPr lang="en-US" dirty="0" err="1"/>
              <a:t>seperti</a:t>
            </a:r>
            <a:r>
              <a:rPr lang="en-US" dirty="0"/>
              <a:t> </a:t>
            </a:r>
            <a:r>
              <a:rPr lang="en-US" dirty="0" err="1"/>
              <a:t>jaminan</a:t>
            </a:r>
            <a:r>
              <a:rPr lang="en-US" dirty="0"/>
              <a:t> </a:t>
            </a:r>
            <a:r>
              <a:rPr lang="en-US" dirty="0" err="1"/>
              <a:t>atas</a:t>
            </a:r>
            <a:r>
              <a:rPr lang="en-US" dirty="0"/>
              <a:t> </a:t>
            </a:r>
            <a:r>
              <a:rPr lang="en-US" dirty="0" err="1"/>
              <a:t>benda</a:t>
            </a:r>
            <a:r>
              <a:rPr lang="en-US" dirty="0"/>
              <a:t> </a:t>
            </a:r>
            <a:r>
              <a:rPr lang="en-US" dirty="0" err="1"/>
              <a:t>bergerak</a:t>
            </a:r>
            <a:r>
              <a:rPr lang="en-US" dirty="0"/>
              <a:t> </a:t>
            </a:r>
            <a:r>
              <a:rPr lang="en-US" dirty="0" err="1"/>
              <a:t>dan</a:t>
            </a:r>
            <a:r>
              <a:rPr lang="en-US" dirty="0"/>
              <a:t> </a:t>
            </a:r>
            <a:r>
              <a:rPr lang="en-US" dirty="0" err="1"/>
              <a:t>benda</a:t>
            </a:r>
            <a:r>
              <a:rPr lang="en-US" dirty="0"/>
              <a:t> </a:t>
            </a:r>
            <a:r>
              <a:rPr lang="en-US" dirty="0" err="1"/>
              <a:t>tidak</a:t>
            </a:r>
            <a:r>
              <a:rPr lang="en-US" dirty="0"/>
              <a:t> </a:t>
            </a:r>
            <a:r>
              <a:rPr lang="en-US" dirty="0" err="1"/>
              <a:t>bergerak</a:t>
            </a:r>
            <a:r>
              <a:rPr lang="en-US" dirty="0"/>
              <a:t>. </a:t>
            </a:r>
            <a:r>
              <a:rPr lang="en-US" dirty="0" err="1"/>
              <a:t>Jaminan</a:t>
            </a:r>
            <a:r>
              <a:rPr lang="en-US" dirty="0"/>
              <a:t> </a:t>
            </a:r>
            <a:r>
              <a:rPr lang="en-US" dirty="0" err="1"/>
              <a:t>imateriil</a:t>
            </a:r>
            <a:r>
              <a:rPr lang="en-US" dirty="0"/>
              <a:t> </a:t>
            </a:r>
            <a:r>
              <a:rPr lang="en-US" dirty="0" err="1"/>
              <a:t>merupakan</a:t>
            </a:r>
            <a:r>
              <a:rPr lang="en-US" dirty="0"/>
              <a:t> </a:t>
            </a:r>
            <a:r>
              <a:rPr lang="en-US" dirty="0" err="1"/>
              <a:t>jaminan</a:t>
            </a:r>
            <a:r>
              <a:rPr lang="en-US" dirty="0"/>
              <a:t> </a:t>
            </a:r>
            <a:r>
              <a:rPr lang="en-US" dirty="0" err="1"/>
              <a:t>nonkebendaan</a:t>
            </a:r>
            <a:r>
              <a:rPr lang="en-US" dirty="0"/>
              <a:t>.</a:t>
            </a:r>
          </a:p>
        </p:txBody>
      </p:sp>
    </p:spTree>
    <p:extLst>
      <p:ext uri="{BB962C8B-B14F-4D97-AF65-F5344CB8AC3E}">
        <p14:creationId xmlns:p14="http://schemas.microsoft.com/office/powerpoint/2010/main" val="1094863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Adanya</a:t>
            </a:r>
            <a:r>
              <a:rPr lang="en-US" dirty="0"/>
              <a:t> </a:t>
            </a:r>
            <a:r>
              <a:rPr lang="en-US" dirty="0" err="1"/>
              <a:t>fasilitas</a:t>
            </a:r>
            <a:r>
              <a:rPr lang="en-US" dirty="0"/>
              <a:t> </a:t>
            </a:r>
            <a:r>
              <a:rPr lang="en-US" dirty="0" err="1"/>
              <a:t>kredit</a:t>
            </a:r>
            <a:r>
              <a:rPr lang="en-US" dirty="0" smtClean="0"/>
              <a:t/>
            </a:r>
            <a:br>
              <a:rPr lang="en-US" dirty="0" smtClean="0"/>
            </a:br>
            <a:r>
              <a:rPr lang="en-US" dirty="0"/>
              <a:t>•</a:t>
            </a:r>
            <a:r>
              <a:rPr lang="en-US" dirty="0" err="1"/>
              <a:t>Pembebanan</a:t>
            </a:r>
            <a:r>
              <a:rPr lang="en-US" dirty="0"/>
              <a:t> </a:t>
            </a:r>
            <a:r>
              <a:rPr lang="en-US" dirty="0" err="1"/>
              <a:t>jaminan</a:t>
            </a:r>
            <a:r>
              <a:rPr lang="en-US" dirty="0"/>
              <a:t> yang </a:t>
            </a:r>
            <a:r>
              <a:rPr lang="en-US" dirty="0" err="1"/>
              <a:t>dilakukan</a:t>
            </a:r>
            <a:r>
              <a:rPr lang="en-US" dirty="0"/>
              <a:t> </a:t>
            </a:r>
            <a:r>
              <a:rPr lang="en-US" dirty="0" err="1"/>
              <a:t>oleh</a:t>
            </a:r>
            <a:r>
              <a:rPr lang="en-US" dirty="0"/>
              <a:t> </a:t>
            </a:r>
            <a:r>
              <a:rPr lang="en-US" dirty="0" err="1"/>
              <a:t>pemberi</a:t>
            </a:r>
            <a:r>
              <a:rPr lang="en-US" dirty="0"/>
              <a:t> </a:t>
            </a:r>
            <a:r>
              <a:rPr lang="en-US" dirty="0" err="1"/>
              <a:t>jaminan</a:t>
            </a:r>
            <a:r>
              <a:rPr lang="en-US" dirty="0"/>
              <a:t> </a:t>
            </a:r>
            <a:r>
              <a:rPr lang="en-US" dirty="0" err="1"/>
              <a:t>bertujuan</a:t>
            </a:r>
            <a:r>
              <a:rPr lang="en-US" dirty="0"/>
              <a:t> </a:t>
            </a:r>
            <a:r>
              <a:rPr lang="en-US" dirty="0" err="1"/>
              <a:t>untuk</a:t>
            </a:r>
            <a:r>
              <a:rPr lang="en-US" dirty="0"/>
              <a:t> </a:t>
            </a:r>
            <a:r>
              <a:rPr lang="en-US" dirty="0" err="1"/>
              <a:t>mendapatkan</a:t>
            </a:r>
            <a:r>
              <a:rPr lang="en-US" dirty="0"/>
              <a:t> </a:t>
            </a:r>
            <a:r>
              <a:rPr lang="en-US" dirty="0" err="1"/>
              <a:t>fasilitas</a:t>
            </a:r>
            <a:r>
              <a:rPr lang="en-US" dirty="0"/>
              <a:t> </a:t>
            </a:r>
            <a:r>
              <a:rPr lang="en-US" dirty="0" err="1"/>
              <a:t>dari</a:t>
            </a:r>
            <a:r>
              <a:rPr lang="en-US" dirty="0"/>
              <a:t> bank </a:t>
            </a:r>
            <a:r>
              <a:rPr lang="en-US" dirty="0" err="1"/>
              <a:t>atau</a:t>
            </a:r>
            <a:r>
              <a:rPr lang="en-US" dirty="0"/>
              <a:t> </a:t>
            </a:r>
            <a:r>
              <a:rPr lang="en-US" dirty="0" err="1"/>
              <a:t>lembaga</a:t>
            </a:r>
            <a:r>
              <a:rPr lang="en-US" dirty="0"/>
              <a:t> </a:t>
            </a:r>
            <a:r>
              <a:rPr lang="en-US" dirty="0" err="1"/>
              <a:t>keuangan</a:t>
            </a:r>
            <a:r>
              <a:rPr lang="en-US" dirty="0"/>
              <a:t> nonbank. </a:t>
            </a:r>
            <a:r>
              <a:rPr lang="en-US" dirty="0" err="1"/>
              <a:t>Pemberian</a:t>
            </a:r>
            <a:r>
              <a:rPr lang="en-US" dirty="0"/>
              <a:t> </a:t>
            </a:r>
            <a:r>
              <a:rPr lang="en-US" dirty="0" err="1"/>
              <a:t>kredit</a:t>
            </a:r>
            <a:r>
              <a:rPr lang="en-US" dirty="0"/>
              <a:t> </a:t>
            </a:r>
            <a:r>
              <a:rPr lang="en-US" dirty="0" err="1"/>
              <a:t>merupakan</a:t>
            </a:r>
            <a:r>
              <a:rPr lang="en-US" dirty="0"/>
              <a:t> </a:t>
            </a:r>
            <a:r>
              <a:rPr lang="en-US" dirty="0" err="1"/>
              <a:t>pemberian</a:t>
            </a:r>
            <a:r>
              <a:rPr lang="en-US" dirty="0"/>
              <a:t> </a:t>
            </a:r>
            <a:r>
              <a:rPr lang="en-US" dirty="0" err="1"/>
              <a:t>uang</a:t>
            </a:r>
            <a:r>
              <a:rPr lang="en-US" dirty="0"/>
              <a:t> </a:t>
            </a:r>
            <a:r>
              <a:rPr lang="en-US" dirty="0" err="1"/>
              <a:t>berdasarkan</a:t>
            </a:r>
            <a:r>
              <a:rPr lang="en-US" dirty="0"/>
              <a:t> </a:t>
            </a:r>
            <a:r>
              <a:rPr lang="en-US" dirty="0" err="1"/>
              <a:t>kepercayaan</a:t>
            </a:r>
            <a:r>
              <a:rPr lang="en-US" dirty="0"/>
              <a:t>, </a:t>
            </a:r>
            <a:r>
              <a:rPr lang="en-US" dirty="0" err="1"/>
              <a:t>dalam</a:t>
            </a:r>
            <a:r>
              <a:rPr lang="en-US" dirty="0"/>
              <a:t> </a:t>
            </a:r>
            <a:r>
              <a:rPr lang="en-US" dirty="0" err="1"/>
              <a:t>arti</a:t>
            </a:r>
            <a:r>
              <a:rPr lang="en-US" dirty="0"/>
              <a:t> bank </a:t>
            </a:r>
            <a:r>
              <a:rPr lang="en-US" dirty="0" err="1"/>
              <a:t>atau</a:t>
            </a:r>
            <a:r>
              <a:rPr lang="en-US" dirty="0"/>
              <a:t> </a:t>
            </a:r>
            <a:r>
              <a:rPr lang="en-US" dirty="0" err="1"/>
              <a:t>lembaga</a:t>
            </a:r>
            <a:r>
              <a:rPr lang="en-US" dirty="0"/>
              <a:t> </a:t>
            </a:r>
            <a:r>
              <a:rPr lang="en-US" dirty="0" err="1"/>
              <a:t>keuangan</a:t>
            </a:r>
            <a:r>
              <a:rPr lang="en-US" dirty="0"/>
              <a:t> nonbank </a:t>
            </a:r>
            <a:r>
              <a:rPr lang="en-US" dirty="0" err="1"/>
              <a:t>percaya</a:t>
            </a:r>
            <a:r>
              <a:rPr lang="en-US" dirty="0"/>
              <a:t> </a:t>
            </a:r>
            <a:r>
              <a:rPr lang="en-US" dirty="0" err="1"/>
              <a:t>bahwa</a:t>
            </a:r>
            <a:r>
              <a:rPr lang="en-US" dirty="0"/>
              <a:t> </a:t>
            </a:r>
            <a:r>
              <a:rPr lang="en-US" dirty="0" err="1"/>
              <a:t>debitur</a:t>
            </a:r>
            <a:r>
              <a:rPr lang="en-US" dirty="0"/>
              <a:t> </a:t>
            </a:r>
            <a:r>
              <a:rPr lang="en-US" dirty="0" err="1"/>
              <a:t>sanggup</a:t>
            </a:r>
            <a:r>
              <a:rPr lang="en-US" dirty="0"/>
              <a:t> </a:t>
            </a:r>
            <a:r>
              <a:rPr lang="en-US" dirty="0" err="1"/>
              <a:t>untuk</a:t>
            </a:r>
            <a:r>
              <a:rPr lang="en-US" dirty="0"/>
              <a:t> </a:t>
            </a:r>
            <a:r>
              <a:rPr lang="en-US" dirty="0" err="1"/>
              <a:t>mengembalikan</a:t>
            </a:r>
            <a:r>
              <a:rPr lang="en-US" dirty="0"/>
              <a:t> </a:t>
            </a:r>
            <a:r>
              <a:rPr lang="en-US" dirty="0" err="1"/>
              <a:t>pokok</a:t>
            </a:r>
            <a:r>
              <a:rPr lang="en-US" dirty="0"/>
              <a:t> </a:t>
            </a:r>
            <a:r>
              <a:rPr lang="en-US" dirty="0" err="1"/>
              <a:t>pinjaman</a:t>
            </a:r>
            <a:r>
              <a:rPr lang="en-US" dirty="0"/>
              <a:t> </a:t>
            </a:r>
            <a:r>
              <a:rPr lang="en-US" dirty="0" err="1"/>
              <a:t>dan</a:t>
            </a:r>
            <a:r>
              <a:rPr lang="en-US" dirty="0"/>
              <a:t> </a:t>
            </a:r>
            <a:r>
              <a:rPr lang="en-US" dirty="0" err="1"/>
              <a:t>bunganya</a:t>
            </a:r>
            <a:r>
              <a:rPr lang="en-US" dirty="0"/>
              <a:t>. </a:t>
            </a:r>
            <a:r>
              <a:rPr lang="en-US" dirty="0" err="1"/>
              <a:t>Begitu</a:t>
            </a:r>
            <a:r>
              <a:rPr lang="en-US" dirty="0"/>
              <a:t> </a:t>
            </a:r>
            <a:r>
              <a:rPr lang="en-US" dirty="0" err="1"/>
              <a:t>juga</a:t>
            </a:r>
            <a:r>
              <a:rPr lang="en-US" dirty="0"/>
              <a:t> </a:t>
            </a:r>
            <a:r>
              <a:rPr lang="en-US" dirty="0" err="1"/>
              <a:t>debitur</a:t>
            </a:r>
            <a:r>
              <a:rPr lang="en-US" dirty="0"/>
              <a:t> </a:t>
            </a:r>
            <a:r>
              <a:rPr lang="en-US" dirty="0" err="1"/>
              <a:t>percaya</a:t>
            </a:r>
            <a:r>
              <a:rPr lang="en-US" dirty="0"/>
              <a:t> </a:t>
            </a:r>
            <a:r>
              <a:rPr lang="en-US" dirty="0" err="1"/>
              <a:t>bahwa</a:t>
            </a:r>
            <a:r>
              <a:rPr lang="en-US" dirty="0"/>
              <a:t> bank </a:t>
            </a:r>
            <a:r>
              <a:rPr lang="en-US" dirty="0" err="1"/>
              <a:t>atau</a:t>
            </a:r>
            <a:r>
              <a:rPr lang="en-US" dirty="0"/>
              <a:t> </a:t>
            </a:r>
            <a:r>
              <a:rPr lang="en-US" dirty="0" err="1"/>
              <a:t>lembaga</a:t>
            </a:r>
            <a:r>
              <a:rPr lang="en-US" dirty="0"/>
              <a:t> </a:t>
            </a:r>
            <a:r>
              <a:rPr lang="en-US" dirty="0" err="1"/>
              <a:t>keuangan</a:t>
            </a:r>
            <a:r>
              <a:rPr lang="en-US" dirty="0"/>
              <a:t> nonbank </a:t>
            </a:r>
            <a:r>
              <a:rPr lang="en-US" dirty="0" err="1"/>
              <a:t>dapat</a:t>
            </a:r>
            <a:r>
              <a:rPr lang="en-US" dirty="0"/>
              <a:t> </a:t>
            </a:r>
            <a:r>
              <a:rPr lang="en-US" dirty="0" err="1"/>
              <a:t>memberikan</a:t>
            </a:r>
            <a:r>
              <a:rPr lang="en-US" dirty="0"/>
              <a:t> </a:t>
            </a:r>
            <a:r>
              <a:rPr lang="en-US" dirty="0" err="1"/>
              <a:t>kredit</a:t>
            </a:r>
            <a:r>
              <a:rPr lang="en-US" dirty="0"/>
              <a:t> </a:t>
            </a:r>
            <a:r>
              <a:rPr lang="en-US" dirty="0" err="1"/>
              <a:t>kepadanya</a:t>
            </a:r>
            <a:r>
              <a:rPr lang="en-US"/>
              <a:t>.</a:t>
            </a:r>
          </a:p>
        </p:txBody>
      </p:sp>
    </p:spTree>
    <p:extLst>
      <p:ext uri="{BB962C8B-B14F-4D97-AF65-F5344CB8AC3E}">
        <p14:creationId xmlns:p14="http://schemas.microsoft.com/office/powerpoint/2010/main" val="1494067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156</Words>
  <Application>Microsoft Office PowerPoint</Application>
  <PresentationFormat>Widescreen</PresentationFormat>
  <Paragraphs>36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Materi Semester Antara</vt:lpstr>
      <vt:lpstr>Pengertian Jaminan dan Hukum Jaminan </vt:lpstr>
      <vt:lpstr>KETENTUAN HUKUM JAMINAN</vt:lpstr>
      <vt:lpstr>UNSUR-UNSUR  HUKUM JAMINAN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 Semester Antara</dc:title>
  <dc:creator>ASUS</dc:creator>
  <cp:lastModifiedBy>ASUS</cp:lastModifiedBy>
  <cp:revision>4</cp:revision>
  <cp:lastPrinted>2019-08-02T03:51:18Z</cp:lastPrinted>
  <dcterms:created xsi:type="dcterms:W3CDTF">2019-08-02T03:47:04Z</dcterms:created>
  <dcterms:modified xsi:type="dcterms:W3CDTF">2019-08-02T03:53:19Z</dcterms:modified>
</cp:coreProperties>
</file>