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2" r:id="rId2"/>
  </p:sldMasterIdLst>
  <p:sldIdLst>
    <p:sldId id="275"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 id="273" r:id="rId17"/>
    <p:sldId id="274" r:id="rId18"/>
    <p:sldId id="268" r:id="rId19"/>
    <p:sldId id="27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99FF"/>
    <a:srgbClr val="FF99FF"/>
    <a:srgbClr val="66FF66"/>
    <a:srgbClr val="66FF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15" autoAdjust="0"/>
    <p:restoredTop sz="94660"/>
  </p:normalViewPr>
  <p:slideViewPr>
    <p:cSldViewPr>
      <p:cViewPr varScale="1">
        <p:scale>
          <a:sx n="50" d="100"/>
          <a:sy n="50" d="100"/>
        </p:scale>
        <p:origin x="-11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d-ID"/>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d-ID"/>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d-ID"/>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d-ID"/>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id-ID"/>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d-ID"/>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d-ID"/>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d-ID"/>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d-ID"/>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d-ID"/>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d-ID"/>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d-ID"/>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d-ID"/>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d-ID"/>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d-ID"/>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d-ID"/>
            </a:p>
          </p:txBody>
        </p:sp>
      </p:grpSp>
      <p:sp>
        <p:nvSpPr>
          <p:cNvPr id="307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07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9F57A70D-8A18-401F-99F8-0DBC0C63CFD6}"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00E8DF9-E636-4BBE-83FE-8044FFB570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87D6FBB-F33F-4691-B26C-6BBAF41ACD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2AAD9C3D-AEC8-46B9-AFB9-04F1110C3F7E}"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7D2D84-4BD5-4342-A97F-AF96FEA2DB9B}"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EA6C42-9A9C-4A05-94C8-32683C6AF15C}"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B98635-EF0C-45E9-A277-A2177D08E578}"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00C2D024-35BA-4A01-A24C-5D6F497AD84B}"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278F33B3-FE8F-4952-A6B2-0DE3369E1AE3}"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8D817F9-AC1C-4175-9BFB-719D333396AC}"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90BD15-5FFA-4F9E-BD63-DDECF033808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B100EEB-27A2-43B9-AF9B-B62939506DF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9E326-C6B5-4176-9A91-04CA20F410AA}"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2D365C-884B-4442-B6CC-B023AFA7535E}"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FBD2E-C63E-4174-AB41-5655724094F9}"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1FC674-5294-43BB-AFEC-FDFF6BDE9E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5381627-AACA-481A-9102-F9CB37D0CD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3A851EC-59D2-4CC1-B089-294A243B70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19C78658-E34C-4988-9930-472AF0325B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21DD5921-22CC-4E5E-9A40-BA1D5503D1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C989ED32-9852-4097-B5F0-ED6EA653FA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DC67282-6CB2-4EE1-B537-BCCF11C897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A0A0E0C-EB0C-412A-B7E2-8B2CFCC623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96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d-ID"/>
            </a:p>
          </p:txBody>
        </p:sp>
        <p:sp>
          <p:nvSpPr>
            <p:cNvPr id="297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d-ID"/>
            </a:p>
          </p:txBody>
        </p:sp>
      </p:grpSp>
      <p:sp>
        <p:nvSpPr>
          <p:cNvPr id="297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d-ID"/>
          </a:p>
        </p:txBody>
      </p:sp>
      <p:grpSp>
        <p:nvGrpSpPr>
          <p:cNvPr id="2052" name="Group 6"/>
          <p:cNvGrpSpPr>
            <a:grpSpLocks/>
          </p:cNvGrpSpPr>
          <p:nvPr/>
        </p:nvGrpSpPr>
        <p:grpSpPr bwMode="auto">
          <a:xfrm>
            <a:off x="0" y="6019800"/>
            <a:ext cx="7848600" cy="857250"/>
            <a:chOff x="0" y="3792"/>
            <a:chExt cx="4944" cy="540"/>
          </a:xfrm>
        </p:grpSpPr>
        <p:sp>
          <p:nvSpPr>
            <p:cNvPr id="297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d-ID"/>
            </a:p>
          </p:txBody>
        </p:sp>
        <p:grpSp>
          <p:nvGrpSpPr>
            <p:cNvPr id="2066" name="Group 8"/>
            <p:cNvGrpSpPr>
              <a:grpSpLocks/>
            </p:cNvGrpSpPr>
            <p:nvPr userDrawn="1"/>
          </p:nvGrpSpPr>
          <p:grpSpPr bwMode="auto">
            <a:xfrm>
              <a:off x="2486" y="3792"/>
              <a:ext cx="2458" cy="540"/>
              <a:chOff x="2486" y="3792"/>
              <a:chExt cx="2458" cy="540"/>
            </a:xfrm>
          </p:grpSpPr>
          <p:sp>
            <p:nvSpPr>
              <p:cNvPr id="297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id-ID"/>
              </a:p>
            </p:txBody>
          </p:sp>
          <p:sp>
            <p:nvSpPr>
              <p:cNvPr id="297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d-ID"/>
              </a:p>
            </p:txBody>
          </p:sp>
          <p:sp>
            <p:nvSpPr>
              <p:cNvPr id="297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d-ID"/>
              </a:p>
            </p:txBody>
          </p:sp>
          <p:sp>
            <p:nvSpPr>
              <p:cNvPr id="297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d-ID"/>
              </a:p>
            </p:txBody>
          </p:sp>
          <p:sp>
            <p:nvSpPr>
              <p:cNvPr id="297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d-ID"/>
              </a:p>
            </p:txBody>
          </p:sp>
        </p:grpSp>
        <p:sp>
          <p:nvSpPr>
            <p:cNvPr id="297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d-ID"/>
            </a:p>
          </p:txBody>
        </p:sp>
      </p:grpSp>
      <p:grpSp>
        <p:nvGrpSpPr>
          <p:cNvPr id="2053" name="Group 15"/>
          <p:cNvGrpSpPr>
            <a:grpSpLocks/>
          </p:cNvGrpSpPr>
          <p:nvPr/>
        </p:nvGrpSpPr>
        <p:grpSpPr bwMode="auto">
          <a:xfrm>
            <a:off x="627063" y="6021388"/>
            <a:ext cx="5684837" cy="849312"/>
            <a:chOff x="395" y="3793"/>
            <a:chExt cx="3581" cy="535"/>
          </a:xfrm>
        </p:grpSpPr>
        <p:sp>
          <p:nvSpPr>
            <p:cNvPr id="297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d-ID"/>
            </a:p>
          </p:txBody>
        </p:sp>
        <p:sp>
          <p:nvSpPr>
            <p:cNvPr id="297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d-ID"/>
            </a:p>
          </p:txBody>
        </p:sp>
        <p:sp>
          <p:nvSpPr>
            <p:cNvPr id="297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d-ID"/>
            </a:p>
          </p:txBody>
        </p:sp>
        <p:sp>
          <p:nvSpPr>
            <p:cNvPr id="297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d-ID"/>
            </a:p>
          </p:txBody>
        </p:sp>
        <p:sp>
          <p:nvSpPr>
            <p:cNvPr id="297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d-ID"/>
            </a:p>
          </p:txBody>
        </p:sp>
        <p:sp>
          <p:nvSpPr>
            <p:cNvPr id="297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d-ID"/>
            </a:p>
          </p:txBody>
        </p:sp>
      </p:grpSp>
      <p:sp>
        <p:nvSpPr>
          <p:cNvPr id="297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n-US"/>
          </a:p>
        </p:txBody>
      </p:sp>
      <p:sp>
        <p:nvSpPr>
          <p:cNvPr id="297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n-US"/>
          </a:p>
        </p:txBody>
      </p:sp>
      <p:sp>
        <p:nvSpPr>
          <p:cNvPr id="297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4F6559D8-7BCD-427C-8F8D-B27CFB17367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4F6559D8-7BCD-427C-8F8D-B27CFB17367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KOPERASI  DI INDONESIA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bg1"/>
                </a:solidFill>
              </a:rPr>
              <a:t>Perangkat Koperasi</a:t>
            </a:r>
          </a:p>
        </p:txBody>
      </p:sp>
      <p:sp>
        <p:nvSpPr>
          <p:cNvPr id="13315" name="Rectangle 3"/>
          <p:cNvSpPr>
            <a:spLocks noGrp="1" noChangeArrowheads="1"/>
          </p:cNvSpPr>
          <p:nvPr>
            <p:ph idx="1"/>
          </p:nvPr>
        </p:nvSpPr>
        <p:spPr>
          <a:xfrm>
            <a:off x="1476375" y="1916113"/>
            <a:ext cx="5975350" cy="3097212"/>
          </a:xfrm>
        </p:spPr>
        <p:txBody>
          <a:bodyPr/>
          <a:lstStyle/>
          <a:p>
            <a:pPr marL="609600" indent="-609600" eaLnBrk="1" hangingPunct="1"/>
            <a:r>
              <a:rPr lang="en-US" smtClean="0">
                <a:solidFill>
                  <a:schemeClr val="bg1"/>
                </a:solidFill>
              </a:rPr>
              <a:t>Pasal 21 UU No 25 tahun 1992</a:t>
            </a:r>
          </a:p>
          <a:p>
            <a:pPr marL="609600" indent="-609600" eaLnBrk="1" hangingPunct="1">
              <a:buFontTx/>
              <a:buAutoNum type="arabicPeriod"/>
            </a:pPr>
            <a:r>
              <a:rPr lang="en-US" smtClean="0">
                <a:solidFill>
                  <a:schemeClr val="bg1"/>
                </a:solidFill>
              </a:rPr>
              <a:t>Rapat Anggota</a:t>
            </a:r>
          </a:p>
          <a:p>
            <a:pPr marL="609600" indent="-609600" eaLnBrk="1" hangingPunct="1">
              <a:buFontTx/>
              <a:buAutoNum type="arabicPeriod"/>
            </a:pPr>
            <a:r>
              <a:rPr lang="en-US" smtClean="0">
                <a:solidFill>
                  <a:schemeClr val="bg1"/>
                </a:solidFill>
              </a:rPr>
              <a:t>Pengurus</a:t>
            </a:r>
          </a:p>
          <a:p>
            <a:pPr marL="609600" indent="-609600" eaLnBrk="1" hangingPunct="1">
              <a:buFontTx/>
              <a:buAutoNum type="arabicPeriod"/>
            </a:pPr>
            <a:r>
              <a:rPr lang="en-US" smtClean="0">
                <a:solidFill>
                  <a:schemeClr val="bg1"/>
                </a:solidFill>
              </a:rPr>
              <a:t>Pengawas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22337"/>
          </a:xfrm>
        </p:spPr>
        <p:txBody>
          <a:bodyPr/>
          <a:lstStyle/>
          <a:p>
            <a:pPr eaLnBrk="1" hangingPunct="1"/>
            <a:r>
              <a:rPr lang="en-US" smtClean="0"/>
              <a:t>Permodalan Koperasi</a:t>
            </a:r>
          </a:p>
        </p:txBody>
      </p:sp>
      <p:sp>
        <p:nvSpPr>
          <p:cNvPr id="14339" name="Rectangle 3"/>
          <p:cNvSpPr>
            <a:spLocks noGrp="1" noChangeArrowheads="1"/>
          </p:cNvSpPr>
          <p:nvPr>
            <p:ph idx="1"/>
          </p:nvPr>
        </p:nvSpPr>
        <p:spPr>
          <a:xfrm>
            <a:off x="457200" y="1600200"/>
            <a:ext cx="8218488" cy="4997450"/>
          </a:xfrm>
        </p:spPr>
        <p:txBody>
          <a:bodyPr>
            <a:normAutofit/>
          </a:bodyPr>
          <a:lstStyle/>
          <a:p>
            <a:pPr marL="609600" indent="-609600" eaLnBrk="1" hangingPunct="1">
              <a:lnSpc>
                <a:spcPct val="80000"/>
              </a:lnSpc>
            </a:pPr>
            <a:r>
              <a:rPr lang="en-US" sz="1600" smtClean="0"/>
              <a:t>Seperti halnya bentuk badan usaha yang lain, untuk menjalankan kegiatan usahanya koperasi memerlukan modal. Adapun modal koperasi terdiri atas </a:t>
            </a:r>
            <a:r>
              <a:rPr lang="en-US" sz="1600" b="1" smtClean="0"/>
              <a:t>modal sendiri</a:t>
            </a:r>
            <a:r>
              <a:rPr lang="en-US" sz="1600" smtClean="0"/>
              <a:t> dan </a:t>
            </a:r>
            <a:r>
              <a:rPr lang="en-US" sz="1600" b="1" smtClean="0"/>
              <a:t>modal pinjaman</a:t>
            </a:r>
            <a:r>
              <a:rPr lang="en-US" sz="1600" smtClean="0"/>
              <a:t>.</a:t>
            </a:r>
            <a:endParaRPr lang="en-US" sz="1600" b="1" smtClean="0"/>
          </a:p>
          <a:p>
            <a:pPr marL="609600" indent="-609600" eaLnBrk="1" hangingPunct="1">
              <a:lnSpc>
                <a:spcPct val="80000"/>
              </a:lnSpc>
            </a:pPr>
            <a:r>
              <a:rPr lang="en-US" sz="1600" b="1" smtClean="0"/>
              <a:t>Modal sendiri</a:t>
            </a:r>
            <a:r>
              <a:rPr lang="en-US" sz="1600" smtClean="0"/>
              <a:t> meliputi sumber modal sebagai berikut:</a:t>
            </a:r>
          </a:p>
          <a:p>
            <a:pPr marL="609600" indent="-609600" eaLnBrk="1" hangingPunct="1">
              <a:lnSpc>
                <a:spcPct val="80000"/>
              </a:lnSpc>
              <a:buFontTx/>
              <a:buNone/>
            </a:pPr>
            <a:endParaRPr lang="en-US" sz="1600" smtClean="0"/>
          </a:p>
          <a:p>
            <a:pPr marL="609600" indent="-609600" eaLnBrk="1" hangingPunct="1">
              <a:lnSpc>
                <a:spcPct val="80000"/>
              </a:lnSpc>
            </a:pPr>
            <a:r>
              <a:rPr lang="en-US" sz="1600" b="1" smtClean="0"/>
              <a:t>Simpanan Pokok</a:t>
            </a:r>
            <a:r>
              <a:rPr lang="en-US" sz="1600" smtClean="0"/>
              <a:t> </a:t>
            </a:r>
          </a:p>
          <a:p>
            <a:pPr marL="990600" lvl="1" indent="-533400" eaLnBrk="1" hangingPunct="1">
              <a:lnSpc>
                <a:spcPct val="80000"/>
              </a:lnSpc>
            </a:pPr>
            <a:r>
              <a:rPr lang="en-US" sz="1400" smtClean="0"/>
              <a:t>Simpanan pokok adalah sejumlah uang yang wajib dibayarkan oleh anggota kepada koperasi pada saat masuk menjadi anggota. Simpanan pokok tidak dapat diambil kembali selama yang bersangkutan masih menjadi anggota koperasi. Simpanan pokok jumlahnya sama untuk setiap anggota.</a:t>
            </a:r>
          </a:p>
          <a:p>
            <a:pPr marL="609600" indent="-609600" eaLnBrk="1" hangingPunct="1">
              <a:lnSpc>
                <a:spcPct val="80000"/>
              </a:lnSpc>
            </a:pPr>
            <a:r>
              <a:rPr lang="en-US" sz="1600" b="1" smtClean="0"/>
              <a:t>Simpanan Wajib</a:t>
            </a:r>
            <a:r>
              <a:rPr lang="en-US" sz="1600" smtClean="0"/>
              <a:t> </a:t>
            </a:r>
          </a:p>
          <a:p>
            <a:pPr marL="990600" lvl="1" indent="-533400" eaLnBrk="1" hangingPunct="1">
              <a:lnSpc>
                <a:spcPct val="80000"/>
              </a:lnSpc>
            </a:pPr>
            <a:r>
              <a:rPr lang="en-US" sz="1400" smtClean="0"/>
              <a:t>Simpanan wajib adalah jumlah simpanan tertentu yang harus dibayarkan oleh anggota kepada koperasi dalam waktu dan kesempatan tertentu, misalnya tiap bulan dengan jumlah simpanan yang sama untuk setiap bulannya. Simpanan wajib tidak dapat diambil kembali selama yang bersangkutan masih menjadi anggota koperasi.</a:t>
            </a:r>
          </a:p>
          <a:p>
            <a:pPr marL="609600" indent="-609600" eaLnBrk="1" hangingPunct="1">
              <a:lnSpc>
                <a:spcPct val="80000"/>
              </a:lnSpc>
            </a:pPr>
            <a:r>
              <a:rPr lang="en-US" sz="1600" b="1" smtClean="0"/>
              <a:t>Dana Cadangan</a:t>
            </a:r>
            <a:r>
              <a:rPr lang="en-US" sz="1600" smtClean="0"/>
              <a:t> </a:t>
            </a:r>
          </a:p>
          <a:p>
            <a:pPr marL="990600" lvl="1" indent="-533400" eaLnBrk="1" hangingPunct="1">
              <a:lnSpc>
                <a:spcPct val="80000"/>
              </a:lnSpc>
            </a:pPr>
            <a:r>
              <a:rPr lang="en-US" sz="1400" smtClean="0"/>
              <a:t>Dana cadangan adalah sejumlah uang yang diperoleh dari penyisihan Sisa Hasil usaha, yang dimaksudkan untuk </a:t>
            </a:r>
            <a:r>
              <a:rPr lang="en-US" sz="1400" i="1" smtClean="0"/>
              <a:t>pemupukan modal sendiri</a:t>
            </a:r>
            <a:r>
              <a:rPr lang="en-US" sz="1400" smtClean="0"/>
              <a:t>, </a:t>
            </a:r>
            <a:r>
              <a:rPr lang="en-US" sz="1400" i="1" smtClean="0"/>
              <a:t>pembagian kepada anggota yang keluar dari keanggotaan koperasi</a:t>
            </a:r>
            <a:r>
              <a:rPr lang="en-US" sz="1400" smtClean="0"/>
              <a:t>, dan untuk </a:t>
            </a:r>
            <a:r>
              <a:rPr lang="en-US" sz="1400" i="1" smtClean="0"/>
              <a:t>menutup kerugian koperasi bila diperlukan</a:t>
            </a:r>
            <a:r>
              <a:rPr lang="en-US" sz="1400" smtClean="0"/>
              <a:t>.</a:t>
            </a:r>
          </a:p>
          <a:p>
            <a:pPr marL="609600" indent="-609600" eaLnBrk="1" hangingPunct="1">
              <a:lnSpc>
                <a:spcPct val="80000"/>
              </a:lnSpc>
            </a:pPr>
            <a:r>
              <a:rPr lang="en-US" sz="1600" b="1" smtClean="0"/>
              <a:t>Hibah </a:t>
            </a:r>
          </a:p>
          <a:p>
            <a:pPr marL="990600" lvl="1" indent="-533400" eaLnBrk="1" hangingPunct="1">
              <a:lnSpc>
                <a:spcPct val="80000"/>
              </a:lnSpc>
            </a:pPr>
            <a:r>
              <a:rPr lang="en-US" sz="1400" smtClean="0"/>
              <a:t>Hibah adalah sejumlah uang atau barang modal yang dapat dinilai dengan uang yang diterima dari pihak lain yang bersifat hibah/pemberian dan tidak mengikat.</a:t>
            </a:r>
          </a:p>
          <a:p>
            <a:pPr marL="990600" lvl="1" indent="-533400" eaLnBrk="1" hangingPunct="1">
              <a:lnSpc>
                <a:spcPct val="80000"/>
              </a:lnSpc>
              <a:buFontTx/>
              <a:buAutoNum type="arabicPeriod"/>
            </a:pPr>
            <a:endParaRPr lang="en-US" sz="1400" smtClean="0"/>
          </a:p>
          <a:p>
            <a:pPr marL="609600" indent="-609600" eaLnBrk="1" hangingPunct="1">
              <a:lnSpc>
                <a:spcPct val="80000"/>
              </a:lnSpc>
              <a:buFontTx/>
              <a:buNone/>
            </a:pPr>
            <a:endParaRPr lang="en-US" sz="1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FF0066"/>
                </a:solidFill>
              </a:rPr>
              <a:t>Jenis-jenis Koperasi</a:t>
            </a:r>
          </a:p>
        </p:txBody>
      </p:sp>
      <p:sp>
        <p:nvSpPr>
          <p:cNvPr id="15363" name="Rectangle 3"/>
          <p:cNvSpPr>
            <a:spLocks noGrp="1" noChangeArrowheads="1"/>
          </p:cNvSpPr>
          <p:nvPr>
            <p:ph idx="1"/>
          </p:nvPr>
        </p:nvSpPr>
        <p:spPr>
          <a:xfrm>
            <a:off x="1619250" y="2205038"/>
            <a:ext cx="7067550" cy="3921125"/>
          </a:xfrm>
        </p:spPr>
        <p:txBody>
          <a:bodyPr/>
          <a:lstStyle/>
          <a:p>
            <a:pPr eaLnBrk="1" hangingPunct="1"/>
            <a:r>
              <a:rPr lang="en-US" b="1" smtClean="0">
                <a:solidFill>
                  <a:srgbClr val="FF0066"/>
                </a:solidFill>
              </a:rPr>
              <a:t>Koperasi simpan pinjam (Koperasi kredit)</a:t>
            </a:r>
          </a:p>
          <a:p>
            <a:pPr eaLnBrk="1" hangingPunct="1"/>
            <a:r>
              <a:rPr lang="en-US" b="1" smtClean="0">
                <a:solidFill>
                  <a:srgbClr val="FF0066"/>
                </a:solidFill>
              </a:rPr>
              <a:t>Koperasi Konsumsi</a:t>
            </a:r>
          </a:p>
          <a:p>
            <a:pPr eaLnBrk="1" hangingPunct="1"/>
            <a:r>
              <a:rPr lang="en-US" b="1" smtClean="0">
                <a:solidFill>
                  <a:srgbClr val="FF0066"/>
                </a:solidFill>
              </a:rPr>
              <a:t>Koperasi produksi</a:t>
            </a:r>
          </a:p>
          <a:p>
            <a:pPr eaLnBrk="1" hangingPunct="1"/>
            <a:r>
              <a:rPr lang="en-US" b="1" smtClean="0">
                <a:solidFill>
                  <a:srgbClr val="FF0066"/>
                </a:solidFill>
              </a:rPr>
              <a:t>Koperasi jasa</a:t>
            </a:r>
          </a:p>
          <a:p>
            <a:pPr eaLnBrk="1" hangingPunct="1"/>
            <a:r>
              <a:rPr lang="en-US" b="1" smtClean="0">
                <a:solidFill>
                  <a:srgbClr val="FF0066"/>
                </a:solidFill>
              </a:rPr>
              <a:t>Koperasi pemasaran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Jenis Usaha Koperasi</a:t>
            </a:r>
          </a:p>
        </p:txBody>
      </p:sp>
      <p:sp>
        <p:nvSpPr>
          <p:cNvPr id="16387" name="Rectangle 3"/>
          <p:cNvSpPr>
            <a:spLocks noGrp="1" noChangeArrowheads="1"/>
          </p:cNvSpPr>
          <p:nvPr>
            <p:ph idx="1"/>
          </p:nvPr>
        </p:nvSpPr>
        <p:spPr/>
        <p:txBody>
          <a:bodyPr/>
          <a:lstStyle/>
          <a:p>
            <a:pPr eaLnBrk="1" hangingPunct="1"/>
            <a:r>
              <a:rPr lang="en-US" b="1" smtClean="0"/>
              <a:t>Single Purpose</a:t>
            </a:r>
          </a:p>
          <a:p>
            <a:pPr eaLnBrk="1" hangingPunct="1">
              <a:buFontTx/>
              <a:buNone/>
            </a:pPr>
            <a:r>
              <a:rPr lang="en-US" b="1" smtClean="0"/>
              <a:t>(Jenis usaha koperasi yang hanya I jenis)</a:t>
            </a:r>
          </a:p>
          <a:p>
            <a:pPr eaLnBrk="1" hangingPunct="1">
              <a:buFontTx/>
              <a:buNone/>
            </a:pPr>
            <a:endParaRPr lang="en-US" b="1" smtClean="0"/>
          </a:p>
          <a:p>
            <a:pPr eaLnBrk="1" hangingPunct="1"/>
            <a:r>
              <a:rPr lang="en-US" b="1" smtClean="0"/>
              <a:t>Multi Purpose (Serba Usaha)</a:t>
            </a:r>
          </a:p>
          <a:p>
            <a:pPr eaLnBrk="1" hangingPunct="1">
              <a:buFontTx/>
              <a:buNone/>
            </a:pPr>
            <a:r>
              <a:rPr lang="en-US" b="1" smtClean="0"/>
              <a:t>(Jenis usaha koperasi lebih dari 1 jenis)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60">
          <a:fgClr>
            <a:srgbClr val="FFFFFF"/>
          </a:fgClr>
          <a:bgClr>
            <a:schemeClr val="accent2"/>
          </a:bgClr>
        </a:patt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Cara Mendirikan koperasi</a:t>
            </a:r>
          </a:p>
        </p:txBody>
      </p:sp>
      <p:sp>
        <p:nvSpPr>
          <p:cNvPr id="17411" name="Rectangle 3"/>
          <p:cNvSpPr>
            <a:spLocks noGrp="1" noChangeArrowheads="1"/>
          </p:cNvSpPr>
          <p:nvPr>
            <p:ph idx="1"/>
          </p:nvPr>
        </p:nvSpPr>
        <p:spPr/>
        <p:txBody>
          <a:bodyPr/>
          <a:lstStyle/>
          <a:p>
            <a:pPr eaLnBrk="1" hangingPunct="1"/>
            <a:r>
              <a:rPr lang="en-US" smtClean="0"/>
              <a:t>Minimal harus memiliki 20 orang anggota</a:t>
            </a:r>
          </a:p>
          <a:p>
            <a:pPr eaLnBrk="1" hangingPunct="1"/>
            <a:r>
              <a:rPr lang="en-US" smtClean="0"/>
              <a:t>Koperasi yang paling awal dan yang paling bawah adalah koperasi primer</a:t>
            </a:r>
          </a:p>
        </p:txBody>
      </p:sp>
      <p:sp>
        <p:nvSpPr>
          <p:cNvPr id="17412" name="Rectangle 4"/>
          <p:cNvSpPr>
            <a:spLocks noChangeArrowheads="1"/>
          </p:cNvSpPr>
          <p:nvPr/>
        </p:nvSpPr>
        <p:spPr bwMode="auto">
          <a:xfrm>
            <a:off x="827088" y="3292475"/>
            <a:ext cx="6624637" cy="2838450"/>
          </a:xfrm>
          <a:prstGeom prst="rect">
            <a:avLst/>
          </a:prstGeom>
          <a:noFill/>
          <a:ln w="9525">
            <a:noFill/>
            <a:miter lim="800000"/>
            <a:headEnd/>
            <a:tailEnd/>
          </a:ln>
        </p:spPr>
        <p:txBody>
          <a:bodyPr anchor="ctr">
            <a:spAutoFit/>
          </a:bodyPr>
          <a:lstStyle/>
          <a:p>
            <a:pPr marL="342900" indent="-342900"/>
            <a:r>
              <a:rPr lang="en-US"/>
              <a:t>Pendirian koperasi terdiri dari beberapa tahap. </a:t>
            </a:r>
          </a:p>
          <a:p>
            <a:pPr marL="342900" indent="-342900">
              <a:buFontTx/>
              <a:buAutoNum type="arabicPeriod"/>
            </a:pPr>
            <a:r>
              <a:rPr lang="en-US"/>
              <a:t>Pertama-tama adalah pengumpulan anggota, karena untuk menjalankan koperasi membutuhkan minimal 20 anggota. </a:t>
            </a:r>
          </a:p>
          <a:p>
            <a:pPr marL="342900" indent="-342900">
              <a:buFontTx/>
              <a:buAutoNum type="arabicPeriod"/>
            </a:pPr>
            <a:r>
              <a:rPr lang="en-US"/>
              <a:t>Kedua, Para anggota tersebut akan mengadakan rapat anggota, untuk melakukan pemilihan pengurus koperasi ( ketua, sekertaris, dan bendahara ). </a:t>
            </a:r>
          </a:p>
          <a:p>
            <a:pPr marL="342900" indent="-342900">
              <a:buFontTx/>
              <a:buAutoNum type="arabicPeriod"/>
            </a:pPr>
            <a:r>
              <a:rPr lang="en-US"/>
              <a:t>Setelah itu, koperasi tersebut harus merencanakan anggaran dasar dan rumah tangga koperasi itu. Lalu meminta perizinan dari negara. Barulah bisa menjalankan koperasi dengan baik dan benar.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solidFill>
                  <a:schemeClr val="bg1"/>
                </a:solidFill>
              </a:rPr>
              <a:t>Koperasi Sekunder</a:t>
            </a:r>
          </a:p>
        </p:txBody>
      </p:sp>
      <p:sp>
        <p:nvSpPr>
          <p:cNvPr id="45059" name="Rectangle 3"/>
          <p:cNvSpPr>
            <a:spLocks noGrp="1" noChangeArrowheads="1"/>
          </p:cNvSpPr>
          <p:nvPr>
            <p:ph idx="1"/>
          </p:nvPr>
        </p:nvSpPr>
        <p:spPr>
          <a:xfrm>
            <a:off x="4140200" y="2276475"/>
            <a:ext cx="3816350" cy="2447925"/>
          </a:xfrm>
          <a:solidFill>
            <a:schemeClr val="accent1"/>
          </a:solidFill>
        </p:spPr>
        <p:txBody>
          <a:bodyPr/>
          <a:lstStyle/>
          <a:p>
            <a:r>
              <a:rPr lang="en-US" smtClean="0"/>
              <a:t>Adalah koperasi yang terdiri dari beberapa koperasi Primer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66FF66"/>
            </a:gs>
            <a:gs pos="100000">
              <a:schemeClr val="bg1"/>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4000" smtClean="0"/>
              <a:t>KUD</a:t>
            </a:r>
            <a:br>
              <a:rPr lang="en-US" sz="4000" smtClean="0"/>
            </a:br>
            <a:r>
              <a:rPr lang="en-US" sz="4000" smtClean="0"/>
              <a:t>(Koperasi Unit Desa)</a:t>
            </a:r>
          </a:p>
        </p:txBody>
      </p:sp>
      <p:sp>
        <p:nvSpPr>
          <p:cNvPr id="47107" name="Rectangle 3"/>
          <p:cNvSpPr>
            <a:spLocks noGrp="1" noChangeArrowheads="1"/>
          </p:cNvSpPr>
          <p:nvPr>
            <p:ph idx="1"/>
          </p:nvPr>
        </p:nvSpPr>
        <p:spPr/>
        <p:txBody>
          <a:bodyPr/>
          <a:lstStyle/>
          <a:p>
            <a:pPr>
              <a:buFontTx/>
              <a:buNone/>
            </a:pPr>
            <a:r>
              <a:rPr lang="en-US" smtClean="0">
                <a:solidFill>
                  <a:srgbClr val="FF0066"/>
                </a:solidFill>
              </a:rPr>
              <a:t>Kegiatan utamanya</a:t>
            </a:r>
          </a:p>
          <a:p>
            <a:r>
              <a:rPr lang="en-US" smtClean="0"/>
              <a:t>Membantu menyediakan keperluan pertanian Mis : cangkul dan alat pertanian</a:t>
            </a:r>
          </a:p>
          <a:p>
            <a:r>
              <a:rPr lang="en-US" smtClean="0"/>
              <a:t>Melakukan pemasaran hasil produk pertanian</a:t>
            </a:r>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8434" name="Picture 4"/>
          <p:cNvPicPr>
            <a:picLocks noGrp="1" noChangeAspect="1" noChangeArrowheads="1"/>
          </p:cNvPicPr>
          <p:nvPr>
            <p:ph/>
          </p:nvPr>
        </p:nvPicPr>
        <p:blipFill>
          <a:blip r:embed="rId3"/>
          <a:srcRect/>
          <a:stretch>
            <a:fillRect/>
          </a:stretch>
        </p:blipFill>
        <p:spPr>
          <a:xfrm>
            <a:off x="395288" y="1125538"/>
            <a:ext cx="4114800" cy="4052887"/>
          </a:xfrm>
        </p:spPr>
      </p:pic>
      <p:sp>
        <p:nvSpPr>
          <p:cNvPr id="18435" name="Text Box 5"/>
          <p:cNvSpPr txBox="1">
            <a:spLocks noChangeArrowheads="1"/>
          </p:cNvSpPr>
          <p:nvPr/>
        </p:nvSpPr>
        <p:spPr bwMode="auto">
          <a:xfrm>
            <a:off x="4716463" y="188913"/>
            <a:ext cx="3959225" cy="6294437"/>
          </a:xfrm>
          <a:prstGeom prst="rect">
            <a:avLst/>
          </a:prstGeom>
          <a:noFill/>
          <a:ln w="9525">
            <a:noFill/>
            <a:miter lim="800000"/>
            <a:headEnd/>
            <a:tailEnd/>
          </a:ln>
        </p:spPr>
        <p:txBody>
          <a:bodyPr>
            <a:spAutoFit/>
          </a:bodyPr>
          <a:lstStyle/>
          <a:p>
            <a:r>
              <a:rPr lang="en-US" sz="1600" b="1"/>
              <a:t>Lambang gerakan koperasi Indonesia memiliki arti sebagai berikut :</a:t>
            </a:r>
            <a:br>
              <a:rPr lang="en-US" sz="1600" b="1"/>
            </a:br>
            <a:r>
              <a:rPr lang="en-US" sz="1600"/>
              <a:t/>
            </a:r>
            <a:br>
              <a:rPr lang="en-US" sz="1600"/>
            </a:br>
            <a:r>
              <a:rPr lang="en-US" sz="1600"/>
              <a:t>1. </a:t>
            </a:r>
            <a:r>
              <a:rPr lang="en-US" sz="1600" b="1"/>
              <a:t>Rantai</a:t>
            </a:r>
            <a:r>
              <a:rPr lang="en-US" sz="1600"/>
              <a:t> melambangkan persahabatan yang kokoh.</a:t>
            </a:r>
          </a:p>
          <a:p>
            <a:r>
              <a:rPr lang="en-US" sz="1600"/>
              <a:t>2. </a:t>
            </a:r>
            <a:r>
              <a:rPr lang="en-US" sz="1600" b="1"/>
              <a:t>Roda bergigi</a:t>
            </a:r>
            <a:r>
              <a:rPr lang="en-US" sz="1600"/>
              <a:t> menggambarkan upaya keras yang ditempuh secara terus menerus.</a:t>
            </a:r>
          </a:p>
          <a:p>
            <a:r>
              <a:rPr lang="en-US" sz="1600"/>
              <a:t>3. </a:t>
            </a:r>
            <a:r>
              <a:rPr lang="en-US" sz="1600" b="1"/>
              <a:t>Kapas dan padi</a:t>
            </a:r>
            <a:r>
              <a:rPr lang="en-US" sz="1600"/>
              <a:t> berarti menggambarkan kemakmuran rakyat yang diusahakan oleh koperasi.</a:t>
            </a:r>
          </a:p>
          <a:p>
            <a:r>
              <a:rPr lang="en-US" sz="1600"/>
              <a:t>4. </a:t>
            </a:r>
            <a:r>
              <a:rPr lang="en-US" sz="1600" b="1"/>
              <a:t>Timbangan</a:t>
            </a:r>
            <a:r>
              <a:rPr lang="en-US" sz="1600"/>
              <a:t> berarti keadilan sosial sebagai salah satu dasar koperasi.</a:t>
            </a:r>
          </a:p>
          <a:p>
            <a:r>
              <a:rPr lang="en-US" sz="1600"/>
              <a:t>5. </a:t>
            </a:r>
            <a:r>
              <a:rPr lang="en-US" sz="1600" b="1"/>
              <a:t>Bintang dalam perisai</a:t>
            </a:r>
            <a:r>
              <a:rPr lang="en-US" sz="1600"/>
              <a:t> artinya Pancasila, merupakan landasan ideal koperasi.</a:t>
            </a:r>
          </a:p>
          <a:p>
            <a:r>
              <a:rPr lang="en-US" sz="1600"/>
              <a:t>6. </a:t>
            </a:r>
            <a:r>
              <a:rPr lang="en-US" sz="1600" b="1"/>
              <a:t>Pohon beringin</a:t>
            </a:r>
            <a:r>
              <a:rPr lang="en-US" sz="1600"/>
              <a:t> menggambarkan sifat kemasyarakatan dan kepribadian Indonesia yang kokoh berakar.</a:t>
            </a:r>
          </a:p>
          <a:p>
            <a:r>
              <a:rPr lang="en-US" sz="1600"/>
              <a:t>7. </a:t>
            </a:r>
            <a:r>
              <a:rPr lang="en-US" sz="1600" b="1"/>
              <a:t>Koperasi Indonesia</a:t>
            </a:r>
            <a:r>
              <a:rPr lang="en-US" sz="1600"/>
              <a:t> menandakan lambang kepribadian koperasi rakyat Indonesia.</a:t>
            </a:r>
          </a:p>
          <a:p>
            <a:r>
              <a:rPr lang="en-US"/>
              <a:t>8. </a:t>
            </a:r>
            <a:r>
              <a:rPr lang="en-US" b="1"/>
              <a:t>Warna merah dan putih</a:t>
            </a:r>
            <a:r>
              <a:rPr lang="en-US"/>
              <a:t> menggambarkan sifat nasional Indonesia.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1116013" y="476250"/>
            <a:ext cx="6840537"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SEJARAH KOPERASI</a:t>
            </a:r>
          </a:p>
        </p:txBody>
      </p:sp>
      <p:sp>
        <p:nvSpPr>
          <p:cNvPr id="5123" name="Rectangle 3"/>
          <p:cNvSpPr>
            <a:spLocks noGrp="1" noChangeArrowheads="1"/>
          </p:cNvSpPr>
          <p:nvPr>
            <p:ph idx="1"/>
          </p:nvPr>
        </p:nvSpPr>
        <p:spPr/>
        <p:txBody>
          <a:bodyPr/>
          <a:lstStyle/>
          <a:p>
            <a:pPr eaLnBrk="1" hangingPunct="1">
              <a:lnSpc>
                <a:spcPct val="90000"/>
              </a:lnSpc>
            </a:pPr>
            <a:r>
              <a:rPr lang="en-US" smtClean="0"/>
              <a:t>Bermula dari terjadinya Revolusi Inggris yang mengakibatkan banyak orang yang kehilangan pekerjaannya akibat banyak ditemukan mesin-mesin baru.</a:t>
            </a:r>
          </a:p>
          <a:p>
            <a:pPr eaLnBrk="1" hangingPunct="1">
              <a:lnSpc>
                <a:spcPct val="90000"/>
              </a:lnSpc>
            </a:pPr>
            <a:r>
              <a:rPr lang="en-US" smtClean="0"/>
              <a:t>Untuk mengurangi beban kehidupan karena beratnya kebutuhan sehari-hari maka beberapa orang di Rochdale berusaha untuk membuat usaha untuk kepentingan bersama.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Oval 4"/>
          <p:cNvSpPr>
            <a:spLocks noChangeArrowheads="1"/>
          </p:cNvSpPr>
          <p:nvPr/>
        </p:nvSpPr>
        <p:spPr bwMode="auto">
          <a:xfrm>
            <a:off x="2843213" y="260350"/>
            <a:ext cx="3313112" cy="1008063"/>
          </a:xfrm>
          <a:prstGeom prst="ellipse">
            <a:avLst/>
          </a:prstGeom>
          <a:solidFill>
            <a:schemeClr val="accent1"/>
          </a:solidFill>
          <a:ln w="9525">
            <a:solidFill>
              <a:schemeClr val="tx1"/>
            </a:solidFill>
            <a:round/>
            <a:headEnd/>
            <a:tailEnd/>
          </a:ln>
        </p:spPr>
        <p:txBody>
          <a:bodyPr wrap="none" anchor="ctr"/>
          <a:lstStyle/>
          <a:p>
            <a:pPr algn="ctr"/>
            <a:r>
              <a:rPr lang="en-US"/>
              <a:t>Revolusi Inggris</a:t>
            </a:r>
          </a:p>
        </p:txBody>
      </p:sp>
      <p:sp>
        <p:nvSpPr>
          <p:cNvPr id="6147" name="Line 7"/>
          <p:cNvSpPr>
            <a:spLocks noChangeShapeType="1"/>
          </p:cNvSpPr>
          <p:nvPr/>
        </p:nvSpPr>
        <p:spPr bwMode="auto">
          <a:xfrm flipV="1">
            <a:off x="5003800" y="2492375"/>
            <a:ext cx="433388" cy="1588"/>
          </a:xfrm>
          <a:prstGeom prst="line">
            <a:avLst/>
          </a:prstGeom>
          <a:noFill/>
          <a:ln w="9525">
            <a:solidFill>
              <a:schemeClr val="tx1"/>
            </a:solidFill>
            <a:round/>
            <a:headEnd/>
            <a:tailEnd type="triangle" w="med" len="med"/>
          </a:ln>
        </p:spPr>
        <p:txBody>
          <a:bodyPr/>
          <a:lstStyle/>
          <a:p>
            <a:endParaRPr lang="en-US"/>
          </a:p>
        </p:txBody>
      </p:sp>
      <p:sp>
        <p:nvSpPr>
          <p:cNvPr id="6148" name="Line 8"/>
          <p:cNvSpPr>
            <a:spLocks noChangeShapeType="1"/>
          </p:cNvSpPr>
          <p:nvPr/>
        </p:nvSpPr>
        <p:spPr bwMode="auto">
          <a:xfrm>
            <a:off x="5003800" y="2924175"/>
            <a:ext cx="936625" cy="0"/>
          </a:xfrm>
          <a:prstGeom prst="line">
            <a:avLst/>
          </a:prstGeom>
          <a:noFill/>
          <a:ln w="9525">
            <a:solidFill>
              <a:schemeClr val="tx1"/>
            </a:solidFill>
            <a:round/>
            <a:headEnd/>
            <a:tailEnd type="triangle" w="med" len="med"/>
          </a:ln>
        </p:spPr>
        <p:txBody>
          <a:bodyPr/>
          <a:lstStyle/>
          <a:p>
            <a:endParaRPr lang="en-US"/>
          </a:p>
        </p:txBody>
      </p:sp>
      <p:sp>
        <p:nvSpPr>
          <p:cNvPr id="6149" name="Line 9"/>
          <p:cNvSpPr>
            <a:spLocks noChangeShapeType="1"/>
          </p:cNvSpPr>
          <p:nvPr/>
        </p:nvSpPr>
        <p:spPr bwMode="auto">
          <a:xfrm>
            <a:off x="5076825" y="3789363"/>
            <a:ext cx="1008063" cy="0"/>
          </a:xfrm>
          <a:prstGeom prst="line">
            <a:avLst/>
          </a:prstGeom>
          <a:noFill/>
          <a:ln w="9525">
            <a:solidFill>
              <a:schemeClr val="tx1"/>
            </a:solidFill>
            <a:round/>
            <a:headEnd/>
            <a:tailEnd type="triangle" w="med" len="med"/>
          </a:ln>
        </p:spPr>
        <p:txBody>
          <a:bodyPr/>
          <a:lstStyle/>
          <a:p>
            <a:endParaRPr lang="en-US"/>
          </a:p>
        </p:txBody>
      </p:sp>
      <p:sp>
        <p:nvSpPr>
          <p:cNvPr id="6150" name="Rectangle 10"/>
          <p:cNvSpPr>
            <a:spLocks noChangeArrowheads="1"/>
          </p:cNvSpPr>
          <p:nvPr/>
        </p:nvSpPr>
        <p:spPr bwMode="auto">
          <a:xfrm>
            <a:off x="755650" y="2349500"/>
            <a:ext cx="4032250" cy="1511300"/>
          </a:xfrm>
          <a:prstGeom prst="rect">
            <a:avLst/>
          </a:prstGeom>
          <a:solidFill>
            <a:schemeClr val="accent1"/>
          </a:solidFill>
          <a:ln w="9525">
            <a:solidFill>
              <a:schemeClr val="tx1"/>
            </a:solidFill>
            <a:miter lim="800000"/>
            <a:headEnd/>
            <a:tailEnd/>
          </a:ln>
        </p:spPr>
        <p:txBody>
          <a:bodyPr wrap="none" anchor="ctr"/>
          <a:lstStyle/>
          <a:p>
            <a:pPr algn="ctr"/>
            <a:r>
              <a:rPr lang="en-US"/>
              <a:t>    Banyak ditemukan mesin-mesin</a:t>
            </a:r>
          </a:p>
          <a:p>
            <a:pPr algn="ctr"/>
            <a:r>
              <a:rPr lang="en-US"/>
              <a:t>Baru pengganti </a:t>
            </a:r>
          </a:p>
          <a:p>
            <a:pPr algn="ctr"/>
            <a:r>
              <a:rPr lang="en-US"/>
              <a:t>tenaga manusia mesin-mesin </a:t>
            </a:r>
          </a:p>
        </p:txBody>
      </p:sp>
      <p:sp>
        <p:nvSpPr>
          <p:cNvPr id="6151" name="Rectangle 12"/>
          <p:cNvSpPr>
            <a:spLocks noChangeArrowheads="1"/>
          </p:cNvSpPr>
          <p:nvPr/>
        </p:nvSpPr>
        <p:spPr bwMode="auto">
          <a:xfrm>
            <a:off x="6361113" y="1909763"/>
            <a:ext cx="184150" cy="366712"/>
          </a:xfrm>
          <a:prstGeom prst="rect">
            <a:avLst/>
          </a:prstGeom>
          <a:noFill/>
          <a:ln w="9525">
            <a:noFill/>
            <a:miter lim="800000"/>
            <a:headEnd/>
            <a:tailEnd/>
          </a:ln>
        </p:spPr>
        <p:txBody>
          <a:bodyPr wrap="none">
            <a:spAutoFit/>
          </a:bodyPr>
          <a:lstStyle/>
          <a:p>
            <a:endParaRPr lang="id-ID"/>
          </a:p>
        </p:txBody>
      </p:sp>
      <p:sp>
        <p:nvSpPr>
          <p:cNvPr id="6152" name="Text Box 13"/>
          <p:cNvSpPr txBox="1">
            <a:spLocks noChangeArrowheads="1"/>
          </p:cNvSpPr>
          <p:nvPr/>
        </p:nvSpPr>
        <p:spPr bwMode="auto">
          <a:xfrm>
            <a:off x="5559425" y="2297113"/>
            <a:ext cx="1682750" cy="366712"/>
          </a:xfrm>
          <a:prstGeom prst="rect">
            <a:avLst/>
          </a:prstGeom>
          <a:noFill/>
          <a:ln w="9525">
            <a:noFill/>
            <a:miter lim="800000"/>
            <a:headEnd/>
            <a:tailEnd/>
          </a:ln>
        </p:spPr>
        <p:txBody>
          <a:bodyPr wrap="none">
            <a:spAutoFit/>
          </a:bodyPr>
          <a:lstStyle/>
          <a:p>
            <a:r>
              <a:rPr lang="en-US"/>
              <a:t>Pengangguran</a:t>
            </a:r>
          </a:p>
        </p:txBody>
      </p:sp>
      <p:sp>
        <p:nvSpPr>
          <p:cNvPr id="6153" name="Text Box 14"/>
          <p:cNvSpPr txBox="1">
            <a:spLocks noChangeArrowheads="1"/>
          </p:cNvSpPr>
          <p:nvPr/>
        </p:nvSpPr>
        <p:spPr bwMode="auto">
          <a:xfrm>
            <a:off x="6011863" y="2420938"/>
            <a:ext cx="2759075" cy="1190625"/>
          </a:xfrm>
          <a:prstGeom prst="rect">
            <a:avLst/>
          </a:prstGeom>
          <a:noFill/>
          <a:ln w="9525">
            <a:noFill/>
            <a:miter lim="800000"/>
            <a:headEnd/>
            <a:tailEnd/>
          </a:ln>
        </p:spPr>
        <p:txBody>
          <a:bodyPr>
            <a:spAutoFit/>
          </a:bodyPr>
          <a:lstStyle/>
          <a:p>
            <a:r>
              <a:rPr lang="en-US"/>
              <a:t> </a:t>
            </a:r>
          </a:p>
          <a:p>
            <a:r>
              <a:rPr lang="en-US"/>
              <a:t>semakin susah  memenuhi kebutuhan sehari-hari</a:t>
            </a:r>
          </a:p>
        </p:txBody>
      </p:sp>
      <p:sp>
        <p:nvSpPr>
          <p:cNvPr id="6154" name="AutoShape 15"/>
          <p:cNvSpPr>
            <a:spLocks noChangeArrowheads="1"/>
          </p:cNvSpPr>
          <p:nvPr/>
        </p:nvSpPr>
        <p:spPr bwMode="auto">
          <a:xfrm rot="-3142310">
            <a:off x="2603500" y="1365250"/>
            <a:ext cx="1128713" cy="792163"/>
          </a:xfrm>
          <a:prstGeom prst="leftArrow">
            <a:avLst>
              <a:gd name="adj1" fmla="val 50000"/>
              <a:gd name="adj2" fmla="val 35621"/>
            </a:avLst>
          </a:prstGeom>
          <a:solidFill>
            <a:schemeClr val="accent1"/>
          </a:solidFill>
          <a:ln w="9525">
            <a:solidFill>
              <a:schemeClr val="tx1"/>
            </a:solidFill>
            <a:miter lim="800000"/>
            <a:headEnd/>
            <a:tailEnd/>
          </a:ln>
        </p:spPr>
        <p:txBody>
          <a:bodyPr wrap="none" anchor="ctr"/>
          <a:lstStyle/>
          <a:p>
            <a:endParaRPr lang="id-ID"/>
          </a:p>
        </p:txBody>
      </p:sp>
      <p:sp>
        <p:nvSpPr>
          <p:cNvPr id="6155" name="Text Box 16"/>
          <p:cNvSpPr txBox="1">
            <a:spLocks noChangeArrowheads="1"/>
          </p:cNvSpPr>
          <p:nvPr/>
        </p:nvSpPr>
        <p:spPr bwMode="auto">
          <a:xfrm>
            <a:off x="6135688" y="3592513"/>
            <a:ext cx="2254250" cy="366712"/>
          </a:xfrm>
          <a:prstGeom prst="rect">
            <a:avLst/>
          </a:prstGeom>
          <a:noFill/>
          <a:ln w="9525">
            <a:noFill/>
            <a:miter lim="800000"/>
            <a:headEnd/>
            <a:tailEnd/>
          </a:ln>
        </p:spPr>
        <p:txBody>
          <a:bodyPr wrap="none">
            <a:spAutoFit/>
          </a:bodyPr>
          <a:lstStyle/>
          <a:p>
            <a:r>
              <a:rPr lang="en-US"/>
              <a:t>Jeratan Lintah Darat</a:t>
            </a:r>
          </a:p>
        </p:txBody>
      </p:sp>
      <p:sp>
        <p:nvSpPr>
          <p:cNvPr id="6156" name="AutoShape 17"/>
          <p:cNvSpPr>
            <a:spLocks noChangeArrowheads="1"/>
          </p:cNvSpPr>
          <p:nvPr/>
        </p:nvSpPr>
        <p:spPr bwMode="auto">
          <a:xfrm>
            <a:off x="4356100" y="4652963"/>
            <a:ext cx="3313113" cy="865187"/>
          </a:xfrm>
          <a:prstGeom prst="cloudCallout">
            <a:avLst>
              <a:gd name="adj1" fmla="val -28727"/>
              <a:gd name="adj2" fmla="val 59542"/>
            </a:avLst>
          </a:prstGeom>
          <a:solidFill>
            <a:schemeClr val="accent1"/>
          </a:solidFill>
          <a:ln w="9525">
            <a:solidFill>
              <a:schemeClr val="tx1"/>
            </a:solidFill>
            <a:round/>
            <a:headEnd/>
            <a:tailEnd/>
          </a:ln>
        </p:spPr>
        <p:txBody>
          <a:bodyPr/>
          <a:lstStyle/>
          <a:p>
            <a:pPr algn="ctr"/>
            <a:endParaRPr lang="id-ID"/>
          </a:p>
        </p:txBody>
      </p:sp>
      <p:sp>
        <p:nvSpPr>
          <p:cNvPr id="6157" name="Text Box 18"/>
          <p:cNvSpPr txBox="1">
            <a:spLocks noChangeArrowheads="1"/>
          </p:cNvSpPr>
          <p:nvPr/>
        </p:nvSpPr>
        <p:spPr bwMode="auto">
          <a:xfrm>
            <a:off x="5076825" y="4724400"/>
            <a:ext cx="2000250" cy="641350"/>
          </a:xfrm>
          <a:prstGeom prst="rect">
            <a:avLst/>
          </a:prstGeom>
          <a:noFill/>
          <a:ln w="9525">
            <a:noFill/>
            <a:miter lim="800000"/>
            <a:headEnd/>
            <a:tailEnd/>
          </a:ln>
        </p:spPr>
        <p:txBody>
          <a:bodyPr>
            <a:spAutoFit/>
          </a:bodyPr>
          <a:lstStyle/>
          <a:p>
            <a:r>
              <a:rPr lang="en-US"/>
              <a:t>Buat Usaha yang </a:t>
            </a:r>
          </a:p>
          <a:p>
            <a:r>
              <a:rPr lang="en-US"/>
              <a:t>Dapat membantu</a:t>
            </a:r>
          </a:p>
        </p:txBody>
      </p:sp>
      <p:sp>
        <p:nvSpPr>
          <p:cNvPr id="6158" name="Text Box 19"/>
          <p:cNvSpPr txBox="1">
            <a:spLocks noChangeArrowheads="1"/>
          </p:cNvSpPr>
          <p:nvPr/>
        </p:nvSpPr>
        <p:spPr bwMode="auto">
          <a:xfrm>
            <a:off x="5343525" y="5867400"/>
            <a:ext cx="184150" cy="1190625"/>
          </a:xfrm>
          <a:prstGeom prst="rect">
            <a:avLst/>
          </a:prstGeom>
          <a:noFill/>
          <a:ln w="9525">
            <a:noFill/>
            <a:miter lim="800000"/>
            <a:headEnd/>
            <a:tailEnd/>
          </a:ln>
        </p:spPr>
        <p:txBody>
          <a:bodyPr>
            <a:spAutoFit/>
          </a:bodyPr>
          <a:lstStyle/>
          <a:p>
            <a:pPr>
              <a:spcBef>
                <a:spcPct val="50000"/>
              </a:spcBef>
            </a:pPr>
            <a:r>
              <a:rPr lang="en-US"/>
              <a:t>Will</a:t>
            </a:r>
          </a:p>
        </p:txBody>
      </p:sp>
      <p:sp>
        <p:nvSpPr>
          <p:cNvPr id="6159" name="Text Box 20"/>
          <p:cNvSpPr txBox="1">
            <a:spLocks noChangeArrowheads="1"/>
          </p:cNvSpPr>
          <p:nvPr/>
        </p:nvSpPr>
        <p:spPr bwMode="auto">
          <a:xfrm>
            <a:off x="4500563" y="5589588"/>
            <a:ext cx="3816350" cy="1054100"/>
          </a:xfrm>
          <a:prstGeom prst="rect">
            <a:avLst/>
          </a:prstGeom>
          <a:noFill/>
          <a:ln w="9525">
            <a:noFill/>
            <a:miter lim="800000"/>
            <a:headEnd/>
            <a:tailEnd/>
          </a:ln>
        </p:spPr>
        <p:txBody>
          <a:bodyPr>
            <a:spAutoFit/>
          </a:bodyPr>
          <a:lstStyle/>
          <a:p>
            <a:pPr>
              <a:spcBef>
                <a:spcPct val="50000"/>
              </a:spcBef>
            </a:pPr>
            <a:r>
              <a:rPr lang="en-US"/>
              <a:t>Charles Howart, William King, Robert Owen + 28 orang temannya</a:t>
            </a:r>
          </a:p>
          <a:p>
            <a:pPr>
              <a:spcBef>
                <a:spcPct val="50000"/>
              </a:spcBef>
            </a:pPr>
            <a:r>
              <a:rPr lang="en-US" b="1"/>
              <a:t>Equitable Pionner of Rochdale</a:t>
            </a:r>
          </a:p>
        </p:txBody>
      </p:sp>
      <p:sp>
        <p:nvSpPr>
          <p:cNvPr id="6160" name="AutoShape 21"/>
          <p:cNvSpPr>
            <a:spLocks noChangeArrowheads="1"/>
          </p:cNvSpPr>
          <p:nvPr/>
        </p:nvSpPr>
        <p:spPr bwMode="auto">
          <a:xfrm>
            <a:off x="1331913" y="4076700"/>
            <a:ext cx="647700" cy="1008063"/>
          </a:xfrm>
          <a:prstGeom prst="downArrow">
            <a:avLst>
              <a:gd name="adj1" fmla="val 50000"/>
              <a:gd name="adj2" fmla="val 38909"/>
            </a:avLst>
          </a:prstGeom>
          <a:solidFill>
            <a:schemeClr val="accent1"/>
          </a:solidFill>
          <a:ln w="9525">
            <a:solidFill>
              <a:schemeClr val="tx1"/>
            </a:solidFill>
            <a:miter lim="800000"/>
            <a:headEnd/>
            <a:tailEnd/>
          </a:ln>
        </p:spPr>
        <p:txBody>
          <a:bodyPr wrap="none" anchor="ctr"/>
          <a:lstStyle/>
          <a:p>
            <a:endParaRPr lang="id-ID"/>
          </a:p>
        </p:txBody>
      </p:sp>
      <p:sp>
        <p:nvSpPr>
          <p:cNvPr id="6161" name="Text Box 22"/>
          <p:cNvSpPr txBox="1">
            <a:spLocks noChangeArrowheads="1"/>
          </p:cNvSpPr>
          <p:nvPr/>
        </p:nvSpPr>
        <p:spPr bwMode="auto">
          <a:xfrm>
            <a:off x="1023938" y="5032375"/>
            <a:ext cx="2178050" cy="641350"/>
          </a:xfrm>
          <a:prstGeom prst="rect">
            <a:avLst/>
          </a:prstGeom>
          <a:noFill/>
          <a:ln w="9525">
            <a:noFill/>
            <a:miter lim="800000"/>
            <a:headEnd/>
            <a:tailEnd/>
          </a:ln>
        </p:spPr>
        <p:txBody>
          <a:bodyPr wrap="none">
            <a:spAutoFit/>
          </a:bodyPr>
          <a:lstStyle/>
          <a:p>
            <a:r>
              <a:rPr lang="en-US"/>
              <a:t>Di Kota </a:t>
            </a:r>
            <a:r>
              <a:rPr lang="en-US" b="1"/>
              <a:t>Rochdale</a:t>
            </a:r>
          </a:p>
          <a:p>
            <a:r>
              <a:rPr lang="en-US" b="1"/>
              <a:t>21 Desember 1844</a:t>
            </a:r>
          </a:p>
        </p:txBody>
      </p:sp>
      <p:sp>
        <p:nvSpPr>
          <p:cNvPr id="6162" name="Line 23"/>
          <p:cNvSpPr>
            <a:spLocks noChangeShapeType="1"/>
          </p:cNvSpPr>
          <p:nvPr/>
        </p:nvSpPr>
        <p:spPr bwMode="auto">
          <a:xfrm flipV="1">
            <a:off x="3132138" y="5229225"/>
            <a:ext cx="1008062"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Indonesia</a:t>
            </a:r>
          </a:p>
        </p:txBody>
      </p:sp>
      <p:sp>
        <p:nvSpPr>
          <p:cNvPr id="7171" name="Rectangle 4"/>
          <p:cNvSpPr>
            <a:spLocks noChangeArrowheads="1"/>
          </p:cNvSpPr>
          <p:nvPr/>
        </p:nvSpPr>
        <p:spPr bwMode="auto">
          <a:xfrm>
            <a:off x="755650" y="1844675"/>
            <a:ext cx="3455988" cy="863600"/>
          </a:xfrm>
          <a:prstGeom prst="rect">
            <a:avLst/>
          </a:prstGeom>
          <a:solidFill>
            <a:schemeClr val="accent1"/>
          </a:solidFill>
          <a:ln w="9525">
            <a:solidFill>
              <a:schemeClr val="tx1"/>
            </a:solidFill>
            <a:miter lim="800000"/>
            <a:headEnd/>
            <a:tailEnd/>
          </a:ln>
        </p:spPr>
        <p:txBody>
          <a:bodyPr wrap="none" anchor="ctr"/>
          <a:lstStyle/>
          <a:p>
            <a:pPr algn="ctr"/>
            <a:r>
              <a:rPr lang="en-US"/>
              <a:t>1896</a:t>
            </a:r>
          </a:p>
          <a:p>
            <a:pPr algn="ctr"/>
            <a:r>
              <a:rPr lang="en-US"/>
              <a:t>Patih Purwokerto bernama</a:t>
            </a:r>
          </a:p>
          <a:p>
            <a:pPr algn="ctr"/>
            <a:r>
              <a:rPr lang="en-US"/>
              <a:t> R.Arya Wiriaatmadja</a:t>
            </a:r>
          </a:p>
        </p:txBody>
      </p:sp>
      <p:sp>
        <p:nvSpPr>
          <p:cNvPr id="7172" name="Line 6"/>
          <p:cNvSpPr>
            <a:spLocks noChangeShapeType="1"/>
          </p:cNvSpPr>
          <p:nvPr/>
        </p:nvSpPr>
        <p:spPr bwMode="auto">
          <a:xfrm>
            <a:off x="4572000" y="2420938"/>
            <a:ext cx="1008063" cy="0"/>
          </a:xfrm>
          <a:prstGeom prst="line">
            <a:avLst/>
          </a:prstGeom>
          <a:noFill/>
          <a:ln w="9525">
            <a:solidFill>
              <a:schemeClr val="tx1"/>
            </a:solidFill>
            <a:round/>
            <a:headEnd/>
            <a:tailEnd type="triangle" w="med" len="med"/>
          </a:ln>
        </p:spPr>
        <p:txBody>
          <a:bodyPr/>
          <a:lstStyle/>
          <a:p>
            <a:endParaRPr lang="en-US"/>
          </a:p>
        </p:txBody>
      </p:sp>
      <p:sp>
        <p:nvSpPr>
          <p:cNvPr id="7173" name="Rectangle 7"/>
          <p:cNvSpPr>
            <a:spLocks noChangeArrowheads="1"/>
          </p:cNvSpPr>
          <p:nvPr/>
        </p:nvSpPr>
        <p:spPr bwMode="auto">
          <a:xfrm>
            <a:off x="5795963" y="1412875"/>
            <a:ext cx="2447925" cy="1295400"/>
          </a:xfrm>
          <a:prstGeom prst="rect">
            <a:avLst/>
          </a:prstGeom>
          <a:solidFill>
            <a:schemeClr val="accent1"/>
          </a:solidFill>
          <a:ln w="9525">
            <a:solidFill>
              <a:schemeClr val="tx1"/>
            </a:solidFill>
            <a:miter lim="800000"/>
            <a:headEnd/>
            <a:tailEnd/>
          </a:ln>
        </p:spPr>
        <p:txBody>
          <a:bodyPr wrap="none" anchor="ctr"/>
          <a:lstStyle/>
          <a:p>
            <a:pPr algn="ctr"/>
            <a:r>
              <a:rPr lang="en-US"/>
              <a:t>Hulp En Spaarbank</a:t>
            </a:r>
          </a:p>
          <a:p>
            <a:pPr algn="ctr"/>
            <a:r>
              <a:rPr lang="en-US"/>
              <a:t>Bank Pertolongan </a:t>
            </a:r>
          </a:p>
          <a:p>
            <a:pPr algn="ctr"/>
            <a:r>
              <a:rPr lang="en-US"/>
              <a:t>dan simpanan</a:t>
            </a:r>
          </a:p>
          <a:p>
            <a:pPr algn="ctr"/>
            <a:endParaRPr lang="en-US"/>
          </a:p>
        </p:txBody>
      </p:sp>
      <p:sp>
        <p:nvSpPr>
          <p:cNvPr id="7174" name="Text Box 9"/>
          <p:cNvSpPr txBox="1">
            <a:spLocks noChangeArrowheads="1"/>
          </p:cNvSpPr>
          <p:nvPr/>
        </p:nvSpPr>
        <p:spPr bwMode="auto">
          <a:xfrm>
            <a:off x="4356100" y="1557338"/>
            <a:ext cx="1225550" cy="641350"/>
          </a:xfrm>
          <a:prstGeom prst="rect">
            <a:avLst/>
          </a:prstGeom>
          <a:noFill/>
          <a:ln w="9525">
            <a:noFill/>
            <a:miter lim="800000"/>
            <a:headEnd/>
            <a:tailEnd/>
          </a:ln>
        </p:spPr>
        <p:txBody>
          <a:bodyPr wrap="none">
            <a:spAutoFit/>
          </a:bodyPr>
          <a:lstStyle/>
          <a:p>
            <a:r>
              <a:rPr lang="en-US"/>
              <a:t>Koperasi</a:t>
            </a:r>
          </a:p>
          <a:p>
            <a:r>
              <a:rPr lang="en-US"/>
              <a:t>Itu dikenal</a:t>
            </a:r>
          </a:p>
        </p:txBody>
      </p:sp>
      <p:sp>
        <p:nvSpPr>
          <p:cNvPr id="7175" name="Oval 10"/>
          <p:cNvSpPr>
            <a:spLocks noChangeArrowheads="1"/>
          </p:cNvSpPr>
          <p:nvPr/>
        </p:nvSpPr>
        <p:spPr bwMode="auto">
          <a:xfrm>
            <a:off x="684213" y="3716338"/>
            <a:ext cx="3240087" cy="1008062"/>
          </a:xfrm>
          <a:prstGeom prst="ellipse">
            <a:avLst/>
          </a:prstGeom>
          <a:solidFill>
            <a:schemeClr val="accent1"/>
          </a:solidFill>
          <a:ln w="9525">
            <a:solidFill>
              <a:schemeClr val="tx1"/>
            </a:solidFill>
            <a:round/>
            <a:headEnd/>
            <a:tailEnd/>
          </a:ln>
        </p:spPr>
        <p:txBody>
          <a:bodyPr wrap="none" anchor="ctr"/>
          <a:lstStyle/>
          <a:p>
            <a:pPr algn="ctr"/>
            <a:r>
              <a:rPr lang="en-US"/>
              <a:t>12 Juli 1947</a:t>
            </a:r>
          </a:p>
          <a:p>
            <a:pPr algn="ctr"/>
            <a:r>
              <a:rPr lang="en-US"/>
              <a:t>Kongres Koperasi I </a:t>
            </a:r>
          </a:p>
          <a:p>
            <a:pPr algn="ctr"/>
            <a:r>
              <a:rPr lang="en-US"/>
              <a:t>Di Tasikmalaya</a:t>
            </a:r>
          </a:p>
        </p:txBody>
      </p:sp>
      <p:sp>
        <p:nvSpPr>
          <p:cNvPr id="7176" name="AutoShape 11"/>
          <p:cNvSpPr>
            <a:spLocks noChangeArrowheads="1"/>
          </p:cNvSpPr>
          <p:nvPr/>
        </p:nvSpPr>
        <p:spPr bwMode="auto">
          <a:xfrm>
            <a:off x="4067175" y="4076700"/>
            <a:ext cx="1441450" cy="287338"/>
          </a:xfrm>
          <a:prstGeom prst="leftRightArrow">
            <a:avLst>
              <a:gd name="adj1" fmla="val 50000"/>
              <a:gd name="adj2" fmla="val 100331"/>
            </a:avLst>
          </a:prstGeom>
          <a:solidFill>
            <a:schemeClr val="accent1"/>
          </a:solidFill>
          <a:ln w="9525">
            <a:solidFill>
              <a:schemeClr val="tx1"/>
            </a:solidFill>
            <a:miter lim="800000"/>
            <a:headEnd/>
            <a:tailEnd/>
          </a:ln>
        </p:spPr>
        <p:txBody>
          <a:bodyPr wrap="none" anchor="ctr"/>
          <a:lstStyle/>
          <a:p>
            <a:endParaRPr lang="id-ID"/>
          </a:p>
        </p:txBody>
      </p:sp>
      <p:sp>
        <p:nvSpPr>
          <p:cNvPr id="7177" name="Text Box 12"/>
          <p:cNvSpPr txBox="1">
            <a:spLocks noChangeArrowheads="1"/>
          </p:cNvSpPr>
          <p:nvPr/>
        </p:nvSpPr>
        <p:spPr bwMode="auto">
          <a:xfrm>
            <a:off x="4624388" y="3592513"/>
            <a:ext cx="1060450" cy="366712"/>
          </a:xfrm>
          <a:prstGeom prst="rect">
            <a:avLst/>
          </a:prstGeom>
          <a:noFill/>
          <a:ln w="9525">
            <a:noFill/>
            <a:miter lim="800000"/>
            <a:headEnd/>
            <a:tailEnd/>
          </a:ln>
        </p:spPr>
        <p:txBody>
          <a:bodyPr wrap="none">
            <a:spAutoFit/>
          </a:bodyPr>
          <a:lstStyle/>
          <a:p>
            <a:r>
              <a:rPr lang="en-US"/>
              <a:t>Hasilnya</a:t>
            </a:r>
          </a:p>
        </p:txBody>
      </p:sp>
      <p:sp>
        <p:nvSpPr>
          <p:cNvPr id="7178" name="Text Box 13"/>
          <p:cNvSpPr txBox="1">
            <a:spLocks noChangeArrowheads="1"/>
          </p:cNvSpPr>
          <p:nvPr/>
        </p:nvSpPr>
        <p:spPr bwMode="auto">
          <a:xfrm>
            <a:off x="5651500" y="3429000"/>
            <a:ext cx="3168650" cy="2290763"/>
          </a:xfrm>
          <a:prstGeom prst="rect">
            <a:avLst/>
          </a:prstGeom>
          <a:noFill/>
          <a:ln w="9525">
            <a:noFill/>
            <a:miter lim="800000"/>
            <a:headEnd/>
            <a:tailEnd/>
          </a:ln>
        </p:spPr>
        <p:txBody>
          <a:bodyPr>
            <a:spAutoFit/>
          </a:bodyPr>
          <a:lstStyle/>
          <a:p>
            <a:pPr>
              <a:spcBef>
                <a:spcPct val="50000"/>
              </a:spcBef>
            </a:pPr>
            <a:r>
              <a:rPr lang="en-US"/>
              <a:t>1.Tanggal 12 Juli ditetapkan sebagai hari kopersi</a:t>
            </a:r>
          </a:p>
          <a:p>
            <a:pPr>
              <a:spcBef>
                <a:spcPct val="50000"/>
              </a:spcBef>
            </a:pPr>
            <a:r>
              <a:rPr lang="en-US"/>
              <a:t>2. Gotong royong dan kekeluargaan disetujui sebagai asas koperasi</a:t>
            </a:r>
          </a:p>
          <a:p>
            <a:pPr>
              <a:spcBef>
                <a:spcPct val="50000"/>
              </a:spcBef>
            </a:pPr>
            <a:r>
              <a:rPr lang="en-US"/>
              <a:t>3. Mendorong tumbuhnya koperasi didesa-desa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chemeClr val="bg1"/>
                </a:solidFill>
              </a:rPr>
              <a:t>Koperasi Indonesia</a:t>
            </a:r>
          </a:p>
        </p:txBody>
      </p:sp>
      <p:sp>
        <p:nvSpPr>
          <p:cNvPr id="8195" name="Rectangle 3"/>
          <p:cNvSpPr>
            <a:spLocks noGrp="1" noChangeArrowheads="1"/>
          </p:cNvSpPr>
          <p:nvPr>
            <p:ph idx="1"/>
          </p:nvPr>
        </p:nvSpPr>
        <p:spPr/>
        <p:txBody>
          <a:bodyPr/>
          <a:lstStyle/>
          <a:p>
            <a:pPr eaLnBrk="1" hangingPunct="1"/>
            <a:r>
              <a:rPr lang="en-US" smtClean="0"/>
              <a:t>Pengertian koperasi secara Etimologi</a:t>
            </a:r>
          </a:p>
        </p:txBody>
      </p:sp>
      <p:sp>
        <p:nvSpPr>
          <p:cNvPr id="8196" name="Oval 4"/>
          <p:cNvSpPr>
            <a:spLocks noChangeArrowheads="1"/>
          </p:cNvSpPr>
          <p:nvPr/>
        </p:nvSpPr>
        <p:spPr bwMode="auto">
          <a:xfrm>
            <a:off x="755650" y="2420938"/>
            <a:ext cx="3024188" cy="792162"/>
          </a:xfrm>
          <a:prstGeom prst="ellipse">
            <a:avLst/>
          </a:prstGeom>
          <a:solidFill>
            <a:schemeClr val="accent1"/>
          </a:solidFill>
          <a:ln w="9525">
            <a:solidFill>
              <a:schemeClr val="tx1"/>
            </a:solidFill>
            <a:round/>
            <a:headEnd/>
            <a:tailEnd/>
          </a:ln>
        </p:spPr>
        <p:txBody>
          <a:bodyPr wrap="none" anchor="ctr"/>
          <a:lstStyle/>
          <a:p>
            <a:pPr algn="ctr"/>
            <a:r>
              <a:rPr lang="en-US" sz="2000" b="1"/>
              <a:t>Cooperation</a:t>
            </a:r>
          </a:p>
        </p:txBody>
      </p:sp>
      <p:sp>
        <p:nvSpPr>
          <p:cNvPr id="8197" name="Line 8"/>
          <p:cNvSpPr>
            <a:spLocks noChangeShapeType="1"/>
          </p:cNvSpPr>
          <p:nvPr/>
        </p:nvSpPr>
        <p:spPr bwMode="auto">
          <a:xfrm flipV="1">
            <a:off x="3779838" y="2565400"/>
            <a:ext cx="935037" cy="142875"/>
          </a:xfrm>
          <a:prstGeom prst="line">
            <a:avLst/>
          </a:prstGeom>
          <a:noFill/>
          <a:ln w="9525">
            <a:solidFill>
              <a:schemeClr val="tx1"/>
            </a:solidFill>
            <a:round/>
            <a:headEnd/>
            <a:tailEnd type="triangle" w="med" len="med"/>
          </a:ln>
        </p:spPr>
        <p:txBody>
          <a:bodyPr/>
          <a:lstStyle/>
          <a:p>
            <a:endParaRPr lang="en-US"/>
          </a:p>
        </p:txBody>
      </p:sp>
      <p:sp>
        <p:nvSpPr>
          <p:cNvPr id="8198" name="Line 9"/>
          <p:cNvSpPr>
            <a:spLocks noChangeShapeType="1"/>
          </p:cNvSpPr>
          <p:nvPr/>
        </p:nvSpPr>
        <p:spPr bwMode="auto">
          <a:xfrm>
            <a:off x="3779838" y="2924175"/>
            <a:ext cx="863600" cy="144463"/>
          </a:xfrm>
          <a:prstGeom prst="line">
            <a:avLst/>
          </a:prstGeom>
          <a:noFill/>
          <a:ln w="9525">
            <a:solidFill>
              <a:schemeClr val="tx1"/>
            </a:solidFill>
            <a:round/>
            <a:headEnd/>
            <a:tailEnd type="triangle" w="med" len="med"/>
          </a:ln>
        </p:spPr>
        <p:txBody>
          <a:bodyPr/>
          <a:lstStyle/>
          <a:p>
            <a:endParaRPr lang="en-US"/>
          </a:p>
        </p:txBody>
      </p:sp>
      <p:sp>
        <p:nvSpPr>
          <p:cNvPr id="8199" name="Text Box 10"/>
          <p:cNvSpPr txBox="1">
            <a:spLocks noChangeArrowheads="1"/>
          </p:cNvSpPr>
          <p:nvPr/>
        </p:nvSpPr>
        <p:spPr bwMode="auto">
          <a:xfrm>
            <a:off x="5003800" y="2349500"/>
            <a:ext cx="1663700" cy="366713"/>
          </a:xfrm>
          <a:prstGeom prst="rect">
            <a:avLst/>
          </a:prstGeom>
          <a:noFill/>
          <a:ln w="9525">
            <a:noFill/>
            <a:miter lim="800000"/>
            <a:headEnd/>
            <a:tailEnd/>
          </a:ln>
        </p:spPr>
        <p:txBody>
          <a:bodyPr wrap="none">
            <a:spAutoFit/>
          </a:bodyPr>
          <a:lstStyle/>
          <a:p>
            <a:r>
              <a:rPr lang="en-US" b="1"/>
              <a:t>Co</a:t>
            </a:r>
            <a:r>
              <a:rPr lang="en-US"/>
              <a:t> = Bersama</a:t>
            </a:r>
          </a:p>
        </p:txBody>
      </p:sp>
      <p:sp>
        <p:nvSpPr>
          <p:cNvPr id="8200" name="Text Box 11"/>
          <p:cNvSpPr txBox="1">
            <a:spLocks noChangeArrowheads="1"/>
          </p:cNvSpPr>
          <p:nvPr/>
        </p:nvSpPr>
        <p:spPr bwMode="auto">
          <a:xfrm>
            <a:off x="4984750" y="2873375"/>
            <a:ext cx="3352800" cy="366713"/>
          </a:xfrm>
          <a:prstGeom prst="rect">
            <a:avLst/>
          </a:prstGeom>
          <a:noFill/>
          <a:ln w="9525">
            <a:noFill/>
            <a:miter lim="800000"/>
            <a:headEnd/>
            <a:tailEnd/>
          </a:ln>
        </p:spPr>
        <p:txBody>
          <a:bodyPr wrap="none">
            <a:spAutoFit/>
          </a:bodyPr>
          <a:lstStyle/>
          <a:p>
            <a:r>
              <a:rPr lang="en-US" b="1"/>
              <a:t>Operation</a:t>
            </a:r>
            <a:r>
              <a:rPr lang="en-US"/>
              <a:t> = bekerja/ berusaha</a:t>
            </a:r>
          </a:p>
        </p:txBody>
      </p:sp>
      <p:sp>
        <p:nvSpPr>
          <p:cNvPr id="8201" name="Line 12"/>
          <p:cNvSpPr>
            <a:spLocks noChangeShapeType="1"/>
          </p:cNvSpPr>
          <p:nvPr/>
        </p:nvSpPr>
        <p:spPr bwMode="auto">
          <a:xfrm>
            <a:off x="2195513" y="3213100"/>
            <a:ext cx="0" cy="504825"/>
          </a:xfrm>
          <a:prstGeom prst="line">
            <a:avLst/>
          </a:prstGeom>
          <a:noFill/>
          <a:ln w="9525">
            <a:solidFill>
              <a:schemeClr val="tx1"/>
            </a:solidFill>
            <a:round/>
            <a:headEnd/>
            <a:tailEnd type="triangle" w="med" len="med"/>
          </a:ln>
        </p:spPr>
        <p:txBody>
          <a:bodyPr/>
          <a:lstStyle/>
          <a:p>
            <a:endParaRPr lang="en-US"/>
          </a:p>
        </p:txBody>
      </p:sp>
      <p:sp>
        <p:nvSpPr>
          <p:cNvPr id="8202" name="Text Box 13"/>
          <p:cNvSpPr txBox="1">
            <a:spLocks noChangeArrowheads="1"/>
          </p:cNvSpPr>
          <p:nvPr/>
        </p:nvSpPr>
        <p:spPr bwMode="auto">
          <a:xfrm>
            <a:off x="250825" y="3789363"/>
            <a:ext cx="4641850" cy="641350"/>
          </a:xfrm>
          <a:prstGeom prst="rect">
            <a:avLst/>
          </a:prstGeom>
          <a:noFill/>
          <a:ln w="9525">
            <a:noFill/>
            <a:miter lim="800000"/>
            <a:headEnd/>
            <a:tailEnd/>
          </a:ln>
        </p:spPr>
        <p:txBody>
          <a:bodyPr wrap="none">
            <a:spAutoFit/>
          </a:bodyPr>
          <a:lstStyle/>
          <a:p>
            <a:r>
              <a:rPr lang="en-US"/>
              <a:t>Bekerja bersama-sama atau </a:t>
            </a:r>
          </a:p>
          <a:p>
            <a:r>
              <a:rPr lang="en-US"/>
              <a:t>usaha bersama untuk kepentingan bersama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4000" smtClean="0">
                <a:solidFill>
                  <a:schemeClr val="bg1"/>
                </a:solidFill>
              </a:rPr>
              <a:t>Koperasi menurut </a:t>
            </a:r>
            <a:br>
              <a:rPr lang="en-US" sz="4000" smtClean="0">
                <a:solidFill>
                  <a:schemeClr val="bg1"/>
                </a:solidFill>
              </a:rPr>
            </a:br>
            <a:r>
              <a:rPr lang="en-US" sz="4000" smtClean="0">
                <a:solidFill>
                  <a:schemeClr val="bg1"/>
                </a:solidFill>
              </a:rPr>
              <a:t>UU no 25 tahun 1992</a:t>
            </a:r>
          </a:p>
        </p:txBody>
      </p:sp>
      <p:sp>
        <p:nvSpPr>
          <p:cNvPr id="9219" name="Rectangle 3"/>
          <p:cNvSpPr>
            <a:spLocks noGrp="1" noChangeArrowheads="1"/>
          </p:cNvSpPr>
          <p:nvPr>
            <p:ph idx="1"/>
          </p:nvPr>
        </p:nvSpPr>
        <p:spPr>
          <a:xfrm>
            <a:off x="179388" y="1557338"/>
            <a:ext cx="4835525" cy="4608512"/>
          </a:xfrm>
        </p:spPr>
        <p:txBody>
          <a:bodyPr>
            <a:normAutofit/>
          </a:bodyPr>
          <a:lstStyle/>
          <a:p>
            <a:pPr eaLnBrk="1" hangingPunct="1">
              <a:lnSpc>
                <a:spcPct val="90000"/>
              </a:lnSpc>
            </a:pPr>
            <a:r>
              <a:rPr lang="en-US" sz="2800" smtClean="0">
                <a:solidFill>
                  <a:schemeClr val="bg1"/>
                </a:solidFill>
              </a:rPr>
              <a:t>Koperasi adalah badan usaha yang beranggotakan orang seorang atau  badan hukum  dengan berlandaskan kegiatannya berdasarkan prinsip koperasi sekaligus sebagai gerakkan ekonomi rakyat yang berdasarkan atas asas kekeluargaan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accent2"/>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bg1"/>
                </a:solidFill>
              </a:rPr>
              <a:t>Tujuan Koperasi</a:t>
            </a:r>
          </a:p>
        </p:txBody>
      </p:sp>
      <p:sp>
        <p:nvSpPr>
          <p:cNvPr id="10243" name="Rectangle 3"/>
          <p:cNvSpPr>
            <a:spLocks noGrp="1" noChangeArrowheads="1"/>
          </p:cNvSpPr>
          <p:nvPr>
            <p:ph idx="1"/>
          </p:nvPr>
        </p:nvSpPr>
        <p:spPr/>
        <p:txBody>
          <a:bodyPr/>
          <a:lstStyle/>
          <a:p>
            <a:pPr marL="609600" indent="-609600" eaLnBrk="1" hangingPunct="1">
              <a:buFontTx/>
              <a:buAutoNum type="arabicPeriod"/>
            </a:pPr>
            <a:r>
              <a:rPr lang="en-US" smtClean="0">
                <a:solidFill>
                  <a:schemeClr val="bg1"/>
                </a:solidFill>
              </a:rPr>
              <a:t>Memajukan kesejahteraan anggota</a:t>
            </a:r>
          </a:p>
          <a:p>
            <a:pPr marL="609600" indent="-609600" eaLnBrk="1" hangingPunct="1">
              <a:buFontTx/>
              <a:buAutoNum type="arabicPeriod"/>
            </a:pPr>
            <a:r>
              <a:rPr lang="en-US" smtClean="0">
                <a:solidFill>
                  <a:schemeClr val="bg1"/>
                </a:solidFill>
              </a:rPr>
              <a:t>Menyejahterakan dan mencapai kemakmuran masyarakat pada umum</a:t>
            </a:r>
          </a:p>
          <a:p>
            <a:pPr marL="609600" indent="-609600" eaLnBrk="1" hangingPunct="1">
              <a:buFontTx/>
              <a:buAutoNum type="arabicPeriod"/>
            </a:pPr>
            <a:r>
              <a:rPr lang="en-US" smtClean="0">
                <a:solidFill>
                  <a:schemeClr val="bg1"/>
                </a:solidFill>
              </a:rPr>
              <a:t>Ikut membangun tatanan perekonomian nasionaldalam rangka mewujudkan masyarakat yang maju,adil dan makmur berlandaskan pancasila dan UUD 45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accent2"/>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chemeClr val="bg1"/>
                </a:solidFill>
              </a:rPr>
              <a:t>Landasan Koperasi</a:t>
            </a:r>
          </a:p>
        </p:txBody>
      </p:sp>
      <p:sp>
        <p:nvSpPr>
          <p:cNvPr id="11267" name="Rectangle 3"/>
          <p:cNvSpPr>
            <a:spLocks noGrp="1" noChangeArrowheads="1"/>
          </p:cNvSpPr>
          <p:nvPr>
            <p:ph idx="1"/>
          </p:nvPr>
        </p:nvSpPr>
        <p:spPr>
          <a:xfrm>
            <a:off x="1835150" y="2060575"/>
            <a:ext cx="5616575" cy="2447925"/>
          </a:xfrm>
        </p:spPr>
        <p:txBody>
          <a:bodyPr>
            <a:normAutofit fontScale="85000" lnSpcReduction="20000"/>
          </a:bodyPr>
          <a:lstStyle/>
          <a:p>
            <a:pPr eaLnBrk="1" hangingPunct="1"/>
            <a:r>
              <a:rPr lang="en-US" sz="3600" smtClean="0">
                <a:solidFill>
                  <a:schemeClr val="bg1"/>
                </a:solidFill>
              </a:rPr>
              <a:t>Landasan Idiil adalah pancasila</a:t>
            </a:r>
          </a:p>
          <a:p>
            <a:pPr eaLnBrk="1" hangingPunct="1"/>
            <a:r>
              <a:rPr lang="en-US" sz="3600" smtClean="0">
                <a:solidFill>
                  <a:schemeClr val="bg1"/>
                </a:solidFill>
              </a:rPr>
              <a:t>Landasan Struktural adalah UUD 45 Pasal 33 ayat 1</a:t>
            </a:r>
          </a:p>
          <a:p>
            <a:pPr eaLnBrk="1" hangingPunct="1"/>
            <a:r>
              <a:rPr lang="en-US" sz="3600" smtClean="0">
                <a:solidFill>
                  <a:schemeClr val="bg1"/>
                </a:solidFill>
              </a:rPr>
              <a:t>Landasan operasional UU no 25 th 1992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Prinsip Koperasi</a:t>
            </a:r>
          </a:p>
        </p:txBody>
      </p:sp>
      <p:sp>
        <p:nvSpPr>
          <p:cNvPr id="12291" name="Rectangle 3"/>
          <p:cNvSpPr>
            <a:spLocks noGrp="1" noChangeArrowheads="1"/>
          </p:cNvSpPr>
          <p:nvPr>
            <p:ph type="body" idx="1"/>
          </p:nvPr>
        </p:nvSpPr>
        <p:spPr/>
        <p:txBody>
          <a:bodyPr/>
          <a:lstStyle/>
          <a:p>
            <a:pPr eaLnBrk="1" hangingPunct="1">
              <a:lnSpc>
                <a:spcPct val="90000"/>
              </a:lnSpc>
            </a:pPr>
            <a:r>
              <a:rPr lang="en-US" sz="2400" smtClean="0"/>
              <a:t>Keanggotaan Koperasi bersifat sukarela dan terbuka</a:t>
            </a:r>
          </a:p>
          <a:p>
            <a:pPr eaLnBrk="1" hangingPunct="1">
              <a:lnSpc>
                <a:spcPct val="90000"/>
              </a:lnSpc>
            </a:pPr>
            <a:r>
              <a:rPr lang="en-US" sz="2400" smtClean="0"/>
              <a:t>Pengelolaan koperasi dilakukan secara demokratis</a:t>
            </a:r>
          </a:p>
          <a:p>
            <a:pPr eaLnBrk="1" hangingPunct="1">
              <a:lnSpc>
                <a:spcPct val="90000"/>
              </a:lnSpc>
            </a:pPr>
            <a:r>
              <a:rPr lang="en-US" sz="2400" smtClean="0"/>
              <a:t>Pembagian sisa hasil usaha dilakukan secara adil sebanding dengan besarnya jasa masing-masing anggota</a:t>
            </a:r>
          </a:p>
          <a:p>
            <a:pPr eaLnBrk="1" hangingPunct="1">
              <a:lnSpc>
                <a:spcPct val="90000"/>
              </a:lnSpc>
            </a:pPr>
            <a:r>
              <a:rPr lang="en-US" sz="2400" smtClean="0"/>
              <a:t>Pemberian balas jasa yang terbatas terhadap modal</a:t>
            </a:r>
          </a:p>
          <a:p>
            <a:pPr eaLnBrk="1" hangingPunct="1">
              <a:lnSpc>
                <a:spcPct val="90000"/>
              </a:lnSpc>
            </a:pPr>
            <a:r>
              <a:rPr lang="en-US" sz="2400" smtClean="0"/>
              <a:t>Kemandirian</a:t>
            </a:r>
          </a:p>
          <a:p>
            <a:pPr eaLnBrk="1" hangingPunct="1">
              <a:lnSpc>
                <a:spcPct val="90000"/>
              </a:lnSpc>
            </a:pPr>
            <a:r>
              <a:rPr lang="en-US" sz="2400" smtClean="0"/>
              <a:t>Pendidikan perkoperasian</a:t>
            </a:r>
          </a:p>
          <a:p>
            <a:pPr eaLnBrk="1" hangingPunct="1">
              <a:lnSpc>
                <a:spcPct val="90000"/>
              </a:lnSpc>
            </a:pPr>
            <a:r>
              <a:rPr lang="en-US" sz="2400" smtClean="0"/>
              <a:t>Kerjasama antar koperasi</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666</TotalTime>
  <Words>664</Words>
  <Application>Microsoft Office PowerPoint</Application>
  <PresentationFormat>On-screen Show (4:3)</PresentationFormat>
  <Paragraphs>110</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Mountain Top</vt:lpstr>
      <vt:lpstr>Urban</vt:lpstr>
      <vt:lpstr>KOPERASI  DI INDONESIA</vt:lpstr>
      <vt:lpstr>SEJARAH KOPERASI</vt:lpstr>
      <vt:lpstr>Slide 3</vt:lpstr>
      <vt:lpstr>Indonesia</vt:lpstr>
      <vt:lpstr>Koperasi Indonesia</vt:lpstr>
      <vt:lpstr>Koperasi menurut  UU no 25 tahun 1992</vt:lpstr>
      <vt:lpstr>Tujuan Koperasi</vt:lpstr>
      <vt:lpstr>Landasan Koperasi</vt:lpstr>
      <vt:lpstr>Prinsip Koperasi</vt:lpstr>
      <vt:lpstr>Perangkat Koperasi</vt:lpstr>
      <vt:lpstr>Permodalan Koperasi</vt:lpstr>
      <vt:lpstr>Jenis-jenis Koperasi</vt:lpstr>
      <vt:lpstr>Jenis Usaha Koperasi</vt:lpstr>
      <vt:lpstr>Cara Mendirikan koperasi</vt:lpstr>
      <vt:lpstr>Koperasi Sekunder</vt:lpstr>
      <vt:lpstr>KUD (Koperasi Unit Desa)</vt:lpstr>
      <vt:lpstr>Slide 17</vt:lpstr>
      <vt:lpstr>Slide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KOPERASI INDONESIA</dc:title>
  <dc:creator>Fenny Firstyanti</dc:creator>
  <cp:lastModifiedBy>ZAINI</cp:lastModifiedBy>
  <cp:revision>20</cp:revision>
  <dcterms:created xsi:type="dcterms:W3CDTF">2009-02-20T00:53:18Z</dcterms:created>
  <dcterms:modified xsi:type="dcterms:W3CDTF">2018-08-24T03:08:08Z</dcterms:modified>
</cp:coreProperties>
</file>