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35"/>
  </p:notesMasterIdLst>
  <p:sldIdLst>
    <p:sldId id="256" r:id="rId2"/>
    <p:sldId id="257" r:id="rId3"/>
    <p:sldId id="258" r:id="rId4"/>
    <p:sldId id="280" r:id="rId5"/>
    <p:sldId id="259" r:id="rId6"/>
    <p:sldId id="291" r:id="rId7"/>
    <p:sldId id="290" r:id="rId8"/>
    <p:sldId id="260" r:id="rId9"/>
    <p:sldId id="262" r:id="rId10"/>
    <p:sldId id="263" r:id="rId11"/>
    <p:sldId id="264" r:id="rId12"/>
    <p:sldId id="281" r:id="rId13"/>
    <p:sldId id="266" r:id="rId14"/>
    <p:sldId id="267" r:id="rId15"/>
    <p:sldId id="268" r:id="rId16"/>
    <p:sldId id="282" r:id="rId17"/>
    <p:sldId id="269" r:id="rId18"/>
    <p:sldId id="270" r:id="rId19"/>
    <p:sldId id="271" r:id="rId20"/>
    <p:sldId id="272" r:id="rId21"/>
    <p:sldId id="273" r:id="rId22"/>
    <p:sldId id="283" r:id="rId23"/>
    <p:sldId id="275" r:id="rId24"/>
    <p:sldId id="277" r:id="rId25"/>
    <p:sldId id="276" r:id="rId26"/>
    <p:sldId id="278" r:id="rId27"/>
    <p:sldId id="279" r:id="rId28"/>
    <p:sldId id="284" r:id="rId29"/>
    <p:sldId id="285" r:id="rId30"/>
    <p:sldId id="286" r:id="rId31"/>
    <p:sldId id="287" r:id="rId32"/>
    <p:sldId id="288" r:id="rId33"/>
    <p:sldId id="289" r:id="rId3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7782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778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782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783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7783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773D0E5E-C3C4-4363-9B13-E89B19EA8B09}"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1B9C6B-AD70-4534-A67E-47783F8120B7}" type="slidenum">
              <a:rPr lang="en-US"/>
              <a:pPr/>
              <a:t>1</a:t>
            </a:fld>
            <a:endParaRPr lang="en-US"/>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50D788-CA2E-443B-93A3-7F7083680471}" type="slidenum">
              <a:rPr lang="en-US"/>
              <a:pPr/>
              <a:t>10</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BEA28D-858E-4A1E-86EF-A36059FC2032}" type="slidenum">
              <a:rPr lang="en-US"/>
              <a:pPr/>
              <a:t>11</a:t>
            </a:fld>
            <a:endParaRPr lang="en-US"/>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70C5CE-A333-4842-AC25-ED0BC00CA506}" type="slidenum">
              <a:rPr lang="en-US"/>
              <a:pPr/>
              <a:t>12</a:t>
            </a:fld>
            <a:endParaRPr lang="en-US"/>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E85072-6F7F-4DC6-83FD-BF5C6FEF99D7}" type="slidenum">
              <a:rPr lang="en-US"/>
              <a:pPr/>
              <a:t>13</a:t>
            </a:fld>
            <a:endParaRPr lang="en-US"/>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D37B26-88F5-40A9-9F2D-8D79095BECE1}" type="slidenum">
              <a:rPr lang="en-US"/>
              <a:pPr/>
              <a:t>14</a:t>
            </a:fld>
            <a:endParaRPr lang="en-US"/>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1C912EE-CC99-4F86-9A3F-90B7105EDD54}" type="slidenum">
              <a:rPr lang="en-US"/>
              <a:pPr/>
              <a:t>15</a:t>
            </a:fld>
            <a:endParaRPr lang="en-US"/>
          </a:p>
        </p:txBody>
      </p:sp>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B549E5-BDC2-4A2B-9686-C4D3798C89D0}" type="slidenum">
              <a:rPr lang="en-US"/>
              <a:pPr/>
              <a:t>16</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2AF8DA-E2B5-4B86-A101-97FD5893F0C7}" type="slidenum">
              <a:rPr lang="en-US"/>
              <a:pPr/>
              <a:t>17</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D8E3D2-B0C5-4013-9A89-C3CD8D6CC75F}" type="slidenum">
              <a:rPr lang="en-US"/>
              <a:pPr/>
              <a:t>18</a:t>
            </a:fld>
            <a:endParaRPr lang="en-US"/>
          </a:p>
        </p:txBody>
      </p:sp>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EB6734-77C2-4A10-B899-95744D798380}" type="slidenum">
              <a:rPr lang="en-US"/>
              <a:pPr/>
              <a:t>19</a:t>
            </a:fld>
            <a:endParaRPr lang="en-US"/>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D01E15-7988-4847-AA1B-21FFC2681997}" type="slidenum">
              <a:rPr lang="en-US"/>
              <a:pPr/>
              <a:t>2</a:t>
            </a:fld>
            <a:endParaRPr lang="en-US"/>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F8B233-E54E-49AA-A8AB-2CD1213753B3}" type="slidenum">
              <a:rPr lang="en-US"/>
              <a:pPr/>
              <a:t>20</a:t>
            </a:fld>
            <a:endParaRPr 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03FE9C-144A-4E46-BEC0-BA5D85240BB4}" type="slidenum">
              <a:rPr lang="en-US"/>
              <a:pPr/>
              <a:t>21</a:t>
            </a:fld>
            <a:endParaRPr lang="en-US"/>
          </a:p>
        </p:txBody>
      </p:sp>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F86320-890B-4D19-A6C9-8F333BFE6621}" type="slidenum">
              <a:rPr lang="en-US"/>
              <a:pPr/>
              <a:t>22</a:t>
            </a:fld>
            <a:endParaRPr lang="en-US"/>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1F09D9-D0B5-4530-AFB9-263448CCAF78}" type="slidenum">
              <a:rPr lang="en-US"/>
              <a:pPr/>
              <a:t>23</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155422-15FD-4E78-BFB8-D4D6B8CC301E}" type="slidenum">
              <a:rPr lang="en-US"/>
              <a:pPr/>
              <a:t>24</a:t>
            </a:fld>
            <a:endParaRPr lang="en-US"/>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1117C3-99EE-4E3F-A0CD-1067BAE39F46}" type="slidenum">
              <a:rPr lang="en-US"/>
              <a:pPr/>
              <a:t>25</a:t>
            </a:fld>
            <a:endParaRPr lang="en-US"/>
          </a:p>
        </p:txBody>
      </p:sp>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0CFF21-D22A-4CEF-884A-16D9A7D2DF93}" type="slidenum">
              <a:rPr lang="en-US"/>
              <a:pPr/>
              <a:t>26</a:t>
            </a:fld>
            <a:endParaRPr lang="en-US"/>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A78F7F-5B26-41E9-8C02-4B3B2659A1ED}" type="slidenum">
              <a:rPr lang="en-US"/>
              <a:pPr/>
              <a:t>27</a:t>
            </a:fld>
            <a:endParaRPr lang="en-US"/>
          </a:p>
        </p:txBody>
      </p:sp>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D0438D-D19B-4B2F-AF24-1B9F7832F317}" type="slidenum">
              <a:rPr lang="en-US"/>
              <a:pPr/>
              <a:t>28</a:t>
            </a:fld>
            <a:endParaRPr lang="en-US"/>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9BFD8D-F22E-4C1F-ADF5-7A3952500E27}" type="slidenum">
              <a:rPr lang="en-US"/>
              <a:pPr/>
              <a:t>29</a:t>
            </a:fld>
            <a:endParaRPr lang="en-US"/>
          </a:p>
        </p:txBody>
      </p:sp>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63B18C-AC5C-4866-8E23-2C03D68FEA49}" type="slidenum">
              <a:rPr lang="en-US"/>
              <a:pPr/>
              <a:t>3</a:t>
            </a:fld>
            <a:endParaRPr lang="en-US"/>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9322E4-008C-41B4-A617-1BC086A1E5BD}" type="slidenum">
              <a:rPr lang="en-US"/>
              <a:pPr/>
              <a:t>30</a:t>
            </a:fld>
            <a:endParaRPr lang="en-US"/>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8CF69C-43F3-4F24-AA4D-F51AAD9128E0}" type="slidenum">
              <a:rPr lang="en-US"/>
              <a:pPr/>
              <a:t>31</a:t>
            </a:fld>
            <a:endParaRPr lang="en-US"/>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42C043-C7A5-4F74-9674-756466AC505C}" type="slidenum">
              <a:rPr lang="en-US"/>
              <a:pPr/>
              <a:t>32</a:t>
            </a:fld>
            <a:endParaRPr lang="en-US"/>
          </a:p>
        </p:txBody>
      </p:sp>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119E00-6895-40E6-9C22-EC1087A6D247}" type="slidenum">
              <a:rPr lang="en-US"/>
              <a:pPr/>
              <a:t>33</a:t>
            </a:fld>
            <a:endParaRPr lang="en-US"/>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922136-3DAA-4045-B59B-D110486DC47E}" type="slidenum">
              <a:rPr lang="en-US"/>
              <a:pPr/>
              <a:t>4</a:t>
            </a:fld>
            <a:endParaRPr 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1FAC2A-26F2-47A3-BC87-46AA476F0CA1}" type="slidenum">
              <a:rPr lang="en-US"/>
              <a:pPr/>
              <a:t>5</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D1C423-4579-4D84-97E2-52D1CC1F9394}" type="slidenum">
              <a:rPr lang="en-US"/>
              <a:pPr/>
              <a:t>6</a:t>
            </a:fld>
            <a:endParaRPr lang="en-US"/>
          </a:p>
        </p:txBody>
      </p:sp>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4917ED-9719-4A35-AF38-F29A7A2A1332}" type="slidenum">
              <a:rPr lang="en-US"/>
              <a:pPr/>
              <a:t>7</a:t>
            </a:fld>
            <a:endParaRPr lang="en-US"/>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C70D7B-6911-4056-B64E-B0F7D81D5BE6}" type="slidenum">
              <a:rPr lang="en-US"/>
              <a:pPr/>
              <a:t>8</a:t>
            </a:fld>
            <a:endParaRPr lang="en-US"/>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A2C8FB-E63A-41E8-9070-F08028261746}" type="slidenum">
              <a:rPr lang="en-US"/>
              <a:pPr/>
              <a:t>9</a:t>
            </a:fld>
            <a:endParaRPr lang="en-US"/>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339380BB-ADA1-4A99-ABAA-567DD8690A6D}"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EE58431-C6F0-418C-B826-ED95238570A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A1F48EA-4A87-4CD3-8CC4-76809A3154A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50249C1-C3A3-453B-9E6C-2ACD30CAADC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54C20F9-6046-4CF7-928E-1EB853E822FF}"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C13AADF-FA36-44D3-B568-F7BFD0E7E42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8EF99E6-9681-439B-A289-CA3B7E2E16C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AECDD3D-4CC8-458C-BDC1-2E86E01AB10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2B000CB-66E8-4A10-9977-748C01322F58}"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CADA491-824A-4DD8-953D-BE57C59C5C5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05D6FCB-C4B3-48BA-9DB8-4557E2BBE19E}"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B5BB306-E346-4FD8-82D5-94A7978E46D2}"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Rot="1" noChangeArrowheads="1"/>
          </p:cNvSpPr>
          <p:nvPr>
            <p:ph type="title"/>
          </p:nvPr>
        </p:nvSpPr>
        <p:spPr>
          <a:xfrm>
            <a:off x="304800" y="274638"/>
            <a:ext cx="8610600" cy="6354762"/>
          </a:xfrm>
        </p:spPr>
        <p:txBody>
          <a:bodyPr/>
          <a:lstStyle/>
          <a:p>
            <a:r>
              <a:rPr lang="id-ID" dirty="0">
                <a:effectLst/>
              </a:rPr>
              <a:t>YAYASAN </a:t>
            </a:r>
            <a:br>
              <a:rPr lang="id-ID" dirty="0">
                <a:effectLst/>
              </a:rPr>
            </a:br>
            <a:r>
              <a:rPr lang="id-ID" sz="2800" dirty="0">
                <a:effectLst/>
              </a:rPr>
              <a:t>(Undang-Undang Nomor 28 Tahun 2004 tentang Perubahan Atas Undang-Undang Nomor 16 Tahun 2001 tentang Yayasan)</a:t>
            </a:r>
            <a:br>
              <a:rPr lang="id-ID" sz="2800" dirty="0">
                <a:effectLst/>
              </a:rPr>
            </a:br>
            <a:r>
              <a:rPr lang="id-ID" sz="2800" dirty="0">
                <a:effectLst/>
              </a:rPr>
              <a:t/>
            </a:r>
            <a:br>
              <a:rPr lang="id-ID" sz="2800" dirty="0">
                <a:effectLst/>
              </a:rPr>
            </a:br>
            <a:endParaRPr lang="id-ID" sz="2800" dirty="0">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4"/>
          <p:cNvSpPr>
            <a:spLocks noGrp="1" noRot="1" noChangeArrowheads="1"/>
          </p:cNvSpPr>
          <p:nvPr>
            <p:ph type="title"/>
          </p:nvPr>
        </p:nvSpPr>
        <p:spPr>
          <a:xfrm>
            <a:off x="381000" y="274638"/>
            <a:ext cx="8458200" cy="6278562"/>
          </a:xfrm>
        </p:spPr>
        <p:txBody>
          <a:bodyPr/>
          <a:lstStyle/>
          <a:p>
            <a:pPr algn="l"/>
            <a:r>
              <a:rPr lang="id-ID" sz="2400">
                <a:effectLst/>
              </a:rPr>
              <a:t>Pasal 5 ayat (1): 	</a:t>
            </a:r>
            <a:br>
              <a:rPr lang="id-ID" sz="2400">
                <a:effectLst/>
              </a:rPr>
            </a:br>
            <a:r>
              <a:rPr lang="id-ID" sz="2400">
                <a:effectLst/>
              </a:rPr>
              <a:t>Kekayaan Yayasan baik berupa uang, barang, maupun kekyaan lain yang diperoleh Yayasan dilarang dialihkan atau dibagikan secara langsung atau tidak langsung, baik dalam bentuk gaji, upah, maupun honoharium, atau bentuk lain yang dapat dinilai dengan uang kepada Pembina, Pengurus, dan Pengawas</a:t>
            </a:r>
            <a:r>
              <a:rPr lang="es-ES_tradnl" sz="2400">
                <a:effectLst/>
              </a:rPr>
              <a:t/>
            </a:r>
            <a:br>
              <a:rPr lang="es-ES_tradnl" sz="2400">
                <a:effectLst/>
              </a:rPr>
            </a:br>
            <a:r>
              <a:rPr lang="es-ES_tradnl" sz="2400">
                <a:effectLst/>
              </a:rPr>
              <a:t/>
            </a:r>
            <a:br>
              <a:rPr lang="es-ES_tradnl" sz="2400">
                <a:effectLst/>
              </a:rPr>
            </a:br>
            <a:r>
              <a:rPr lang="es-ES_tradnl" sz="2400">
                <a:effectLst/>
              </a:rPr>
              <a:t>Ada pengecualian dalam Pasal 5 ayat (2):</a:t>
            </a:r>
            <a:r>
              <a:rPr lang="sv-SE" sz="2400">
                <a:effectLst/>
              </a:rPr>
              <a:t/>
            </a:r>
            <a:br>
              <a:rPr lang="sv-SE" sz="2400">
                <a:effectLst/>
              </a:rPr>
            </a:br>
            <a:r>
              <a:rPr lang="sv-SE" sz="2400">
                <a:effectLst/>
              </a:rPr>
              <a:t>Dapat ditentukan dalam Anggaran Dasar bahwa Pengurus menerima gaji, upah, maupun honoharium dalam hal:</a:t>
            </a:r>
            <a:r>
              <a:rPr lang="es-ES_tradnl" sz="2400">
                <a:effectLst/>
              </a:rPr>
              <a:t/>
            </a:r>
            <a:br>
              <a:rPr lang="es-ES_tradnl" sz="2400">
                <a:effectLst/>
              </a:rPr>
            </a:br>
            <a:r>
              <a:rPr lang="es-ES_tradnl" sz="2400">
                <a:effectLst/>
              </a:rPr>
              <a:t>       a.	Bukan pendiri Yayasan dan tidak terafiliasi dengan 	Pendiri, Pembina, dan Pengawas</a:t>
            </a:r>
            <a:r>
              <a:rPr lang="sv-SE" sz="2400">
                <a:effectLst/>
              </a:rPr>
              <a:t/>
            </a:r>
            <a:br>
              <a:rPr lang="sv-SE" sz="2400">
                <a:effectLst/>
              </a:rPr>
            </a:br>
            <a:r>
              <a:rPr lang="sv-SE" sz="2400">
                <a:effectLst/>
              </a:rPr>
              <a:t>       b.	Melaksanakan kepengurusan secara langsung dan 	penuh </a:t>
            </a:r>
            <a:endParaRPr lang="en-US" sz="2400">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4"/>
          <p:cNvSpPr>
            <a:spLocks noGrp="1" noRot="1" noChangeArrowheads="1"/>
          </p:cNvSpPr>
          <p:nvPr>
            <p:ph type="title"/>
          </p:nvPr>
        </p:nvSpPr>
        <p:spPr>
          <a:xfrm>
            <a:off x="304800" y="274638"/>
            <a:ext cx="8534400" cy="6278562"/>
          </a:xfrm>
        </p:spPr>
        <p:txBody>
          <a:bodyPr/>
          <a:lstStyle/>
          <a:p>
            <a:pPr algn="l"/>
            <a:r>
              <a:rPr lang="es-ES_tradnl" sz="2400" u="sng">
                <a:effectLst/>
              </a:rPr>
              <a:t>Mencapai tujuan tertentu dibidang sosial, keagamaan, dan kemanusiaan</a:t>
            </a:r>
            <a:r>
              <a:rPr lang="en-US" sz="2400">
                <a:effectLst/>
              </a:rPr>
              <a:t/>
            </a:r>
            <a:br>
              <a:rPr lang="en-US" sz="2400">
                <a:effectLst/>
              </a:rPr>
            </a:br>
            <a:r>
              <a:rPr lang="es-ES_tradnl" sz="2400">
                <a:effectLst/>
              </a:rPr>
              <a:t>Kegiatan Yayasan hanya bertujuan untuk kegiatan-kegiatan yang bersifat Nirlaba/Non Profit (Tidak menumpuk keuntungan) dibidang sosial, keagamaan, dan kemanusiaan.</a:t>
            </a:r>
            <a:r>
              <a:rPr lang="en-US" sz="2400">
                <a:effectLst/>
              </a:rPr>
              <a:t/>
            </a:r>
            <a:br>
              <a:rPr lang="en-US" sz="2400">
                <a:effectLst/>
              </a:rPr>
            </a:br>
            <a:r>
              <a:rPr lang="en-US" sz="2400">
                <a:effectLst/>
              </a:rPr>
              <a:t/>
            </a:r>
            <a:br>
              <a:rPr lang="en-US" sz="2400">
                <a:effectLst/>
              </a:rPr>
            </a:br>
            <a:r>
              <a:rPr lang="id-ID" sz="2400" u="sng">
                <a:effectLst/>
              </a:rPr>
              <a:t>Tidak mempunyai anggota</a:t>
            </a:r>
            <a:r>
              <a:rPr lang="id-ID" sz="2400">
                <a:effectLst/>
              </a:rPr>
              <a:t/>
            </a:r>
            <a:br>
              <a:rPr lang="id-ID" sz="2400">
                <a:effectLst/>
              </a:rPr>
            </a:br>
            <a:r>
              <a:rPr lang="sv-SE" sz="2400">
                <a:effectLst/>
              </a:rPr>
              <a:t>Yayasan pada dasarnya tidak memiliki anggota, dalam hal ini satruktur organisasi Yayasan hanya dalam bentuk:</a:t>
            </a:r>
            <a:r>
              <a:rPr lang="en-US" sz="2400">
                <a:effectLst/>
              </a:rPr>
              <a:t/>
            </a:r>
            <a:br>
              <a:rPr lang="en-US" sz="2400">
                <a:effectLst/>
              </a:rPr>
            </a:br>
            <a:r>
              <a:rPr lang="en-US" sz="2400">
                <a:effectLst/>
              </a:rPr>
              <a:t>a. Pembina</a:t>
            </a:r>
            <a:br>
              <a:rPr lang="en-US" sz="2400">
                <a:effectLst/>
              </a:rPr>
            </a:br>
            <a:r>
              <a:rPr lang="en-US" sz="2400">
                <a:effectLst/>
              </a:rPr>
              <a:t>b. </a:t>
            </a:r>
            <a:r>
              <a:rPr lang="id-ID" sz="2400">
                <a:effectLst/>
              </a:rPr>
              <a:t>Pengurus </a:t>
            </a:r>
            <a:br>
              <a:rPr lang="id-ID" sz="2400">
                <a:effectLst/>
              </a:rPr>
            </a:br>
            <a:r>
              <a:rPr lang="id-ID" sz="2400">
                <a:effectLst/>
              </a:rPr>
              <a:t>c. Pengawas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4"/>
          <p:cNvSpPr>
            <a:spLocks noGrp="1" noRot="1" noChangeArrowheads="1"/>
          </p:cNvSpPr>
          <p:nvPr>
            <p:ph type="title"/>
          </p:nvPr>
        </p:nvSpPr>
        <p:spPr>
          <a:xfrm>
            <a:off x="304800" y="274638"/>
            <a:ext cx="8534400" cy="6278562"/>
          </a:xfrm>
        </p:spPr>
        <p:txBody>
          <a:bodyPr/>
          <a:lstStyle/>
          <a:p>
            <a:r>
              <a:rPr lang="id-ID" sz="4000">
                <a:effectLst/>
              </a:rPr>
              <a:t>PENDIRIAN BADAN USAHA OLEH YAYASAN</a:t>
            </a:r>
            <a:r>
              <a:rPr lang="id-ID" sz="2800">
                <a:effectLst/>
              </a:rPr>
              <a:t/>
            </a:r>
            <a:br>
              <a:rPr lang="id-ID" sz="2800">
                <a:effectLst/>
              </a:rPr>
            </a:br>
            <a:endParaRPr lang="en-US" sz="2800">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4"/>
          <p:cNvSpPr>
            <a:spLocks noGrp="1" noRot="1" noChangeArrowheads="1"/>
          </p:cNvSpPr>
          <p:nvPr>
            <p:ph type="title"/>
          </p:nvPr>
        </p:nvSpPr>
        <p:spPr>
          <a:xfrm>
            <a:off x="228600" y="274638"/>
            <a:ext cx="8686800" cy="6354762"/>
          </a:xfrm>
        </p:spPr>
        <p:txBody>
          <a:bodyPr/>
          <a:lstStyle/>
          <a:p>
            <a:pPr algn="l"/>
            <a:r>
              <a:rPr lang="en-US" sz="2400" u="sng">
                <a:effectLst/>
              </a:rPr>
              <a:t/>
            </a:r>
            <a:br>
              <a:rPr lang="en-US" sz="2400" u="sng">
                <a:effectLst/>
              </a:rPr>
            </a:br>
            <a:r>
              <a:rPr lang="en-US" sz="2400" u="sng">
                <a:effectLst/>
              </a:rPr>
              <a:t/>
            </a:r>
            <a:br>
              <a:rPr lang="en-US" sz="2400" u="sng">
                <a:effectLst/>
              </a:rPr>
            </a:br>
            <a:r>
              <a:rPr lang="en-US" sz="2400" u="sng">
                <a:effectLst/>
              </a:rPr>
              <a:t/>
            </a:r>
            <a:br>
              <a:rPr lang="en-US" sz="2400" u="sng">
                <a:effectLst/>
              </a:rPr>
            </a:br>
            <a:r>
              <a:rPr lang="id-ID" sz="2400">
                <a:effectLst/>
              </a:rPr>
              <a:t/>
            </a:r>
            <a:br>
              <a:rPr lang="id-ID" sz="2400">
                <a:effectLst/>
              </a:rPr>
            </a:br>
            <a:r>
              <a:rPr lang="id-ID" sz="2400">
                <a:effectLst/>
              </a:rPr>
              <a:t>Pasal 3 ayat</a:t>
            </a:r>
            <a:r>
              <a:rPr lang="en-US" sz="2400">
                <a:effectLst/>
              </a:rPr>
              <a:t> (1):</a:t>
            </a:r>
            <a:r>
              <a:rPr lang="sv-SE" sz="2400">
                <a:effectLst/>
              </a:rPr>
              <a:t/>
            </a:r>
            <a:br>
              <a:rPr lang="sv-SE" sz="2400">
                <a:effectLst/>
              </a:rPr>
            </a:br>
            <a:r>
              <a:rPr lang="sv-SE" sz="2400">
                <a:effectLst/>
              </a:rPr>
              <a:t>Yayasan dapat melakukan kegiatan usaha untuk menunjang pencapaian maksud dan tujuannya dengan cara mendirikan badan usaha dan/atau ikut serta dalam suatu badan usaha.</a:t>
            </a:r>
            <a:br>
              <a:rPr lang="sv-SE" sz="2400">
                <a:effectLst/>
              </a:rPr>
            </a:br>
            <a:r>
              <a:rPr lang="sv-SE" sz="2400">
                <a:effectLst/>
              </a:rPr>
              <a:t/>
            </a:r>
            <a:br>
              <a:rPr lang="sv-SE" sz="2400">
                <a:effectLst/>
              </a:rPr>
            </a:br>
            <a:r>
              <a:rPr lang="sv-SE" sz="2400">
                <a:effectLst/>
              </a:rPr>
              <a:t>Penjelasannya:</a:t>
            </a:r>
            <a:br>
              <a:rPr lang="sv-SE" sz="2400">
                <a:effectLst/>
              </a:rPr>
            </a:br>
            <a:r>
              <a:rPr lang="sv-SE" sz="2400">
                <a:effectLst/>
              </a:rPr>
              <a:t>Ketentuan dari Pasal 3 ayat (1) tersebut dimaksudkan untuk menegaskan bahwa Yayasan tidak digunakan sebagai wadah usaha dan Yayasan tidak dapat melakukan kegiatan usaha secara langsung tetapi harus melalui badan usaha yang didirikannya atau melalui badan usaha lain dimana Yayasan menyertakan kekayaannya.</a:t>
            </a:r>
            <a:r>
              <a:rPr lang="en-US" sz="2400">
                <a:effectLst/>
              </a:rPr>
              <a:t/>
            </a:r>
            <a:br>
              <a:rPr lang="en-US" sz="2400">
                <a:effectLst/>
              </a:rPr>
            </a:br>
            <a:r>
              <a:rPr lang="en-US" sz="2400">
                <a:effectLst/>
              </a:rPr>
              <a:t/>
            </a:r>
            <a:br>
              <a:rPr lang="en-US" sz="2400">
                <a:effectLst/>
              </a:rPr>
            </a:br>
            <a:r>
              <a:rPr lang="sv-SE" sz="2400">
                <a:effectLst/>
              </a:rPr>
              <a:t/>
            </a:r>
            <a:br>
              <a:rPr lang="sv-SE" sz="2400">
                <a:effectLst/>
              </a:rPr>
            </a:br>
            <a:endParaRPr lang="en-US" sz="2400">
              <a:effectLs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4"/>
          <p:cNvSpPr>
            <a:spLocks noGrp="1" noRot="1" noChangeArrowheads="1"/>
          </p:cNvSpPr>
          <p:nvPr>
            <p:ph type="title"/>
          </p:nvPr>
        </p:nvSpPr>
        <p:spPr>
          <a:xfrm>
            <a:off x="228600" y="274638"/>
            <a:ext cx="8686800" cy="6354762"/>
          </a:xfrm>
        </p:spPr>
        <p:txBody>
          <a:bodyPr/>
          <a:lstStyle/>
          <a:p>
            <a:pPr algn="l"/>
            <a:r>
              <a:rPr lang="id-ID" sz="2400"/>
              <a:t>Pasal 7 ayat</a:t>
            </a:r>
            <a:r>
              <a:rPr lang="en-US" sz="2400"/>
              <a:t> (1):	</a:t>
            </a:r>
            <a:r>
              <a:rPr lang="sv-SE" sz="2400"/>
              <a:t/>
            </a:r>
            <a:br>
              <a:rPr lang="sv-SE" sz="2400"/>
            </a:br>
            <a:r>
              <a:rPr lang="sv-SE" sz="2400"/>
              <a:t>Yayasan dapat mendirikan badan usaha yang kegiatannya sesuai dengan maksud dan tujuan Yayasan</a:t>
            </a:r>
            <a:br>
              <a:rPr lang="sv-SE" sz="2400"/>
            </a:br>
            <a:r>
              <a:rPr lang="sv-SE" sz="2400"/>
              <a:t/>
            </a:r>
            <a:br>
              <a:rPr lang="sv-SE" sz="2400"/>
            </a:br>
            <a:r>
              <a:rPr lang="sv-SE" sz="2400"/>
              <a:t>Pasal 7 ayat (2):</a:t>
            </a:r>
            <a:br>
              <a:rPr lang="sv-SE" sz="2400"/>
            </a:br>
            <a:r>
              <a:rPr lang="sv-SE" sz="2400"/>
              <a:t>Yayasan dapat melakukan penyertaan dalam berbagai bentuk usaha yang bersifat prospektif dengan ketentuan seluruh penyertaan tersebut paling banyak 25 % dari seluruh nilai kekayaan</a:t>
            </a:r>
            <a:br>
              <a:rPr lang="sv-SE" sz="2400"/>
            </a:br>
            <a:r>
              <a:rPr lang="sv-SE" sz="2400"/>
              <a:t/>
            </a:r>
            <a:br>
              <a:rPr lang="sv-SE" sz="2400"/>
            </a:br>
            <a:r>
              <a:rPr lang="sv-SE" sz="2400"/>
              <a:t>Pasal 7 ayat (3):</a:t>
            </a:r>
            <a:br>
              <a:rPr lang="sv-SE" sz="2400"/>
            </a:br>
            <a:r>
              <a:rPr lang="sv-SE" sz="2400"/>
              <a:t>Anggota Pembina, Pengurus, dan Pengawas dilarang merangkap sebagai anggota direksi atau pengurus dan anggota dewan komisaris atau pengawas dari badan usaha sebagai mana dimaksud Pasal 7 ayat (2)</a:t>
            </a:r>
            <a:endParaRPr lang="en-US" sz="2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4"/>
          <p:cNvSpPr>
            <a:spLocks noGrp="1" noRot="1" noChangeArrowheads="1"/>
          </p:cNvSpPr>
          <p:nvPr>
            <p:ph type="title"/>
          </p:nvPr>
        </p:nvSpPr>
        <p:spPr>
          <a:xfrm>
            <a:off x="228600" y="274638"/>
            <a:ext cx="8686800" cy="6354762"/>
          </a:xfrm>
        </p:spPr>
        <p:txBody>
          <a:bodyPr/>
          <a:lstStyle/>
          <a:p>
            <a:pPr algn="l"/>
            <a:r>
              <a:rPr lang="sv-SE" sz="2400"/>
              <a:t>Pasal 8:</a:t>
            </a:r>
            <a:br>
              <a:rPr lang="sv-SE" sz="2400"/>
            </a:br>
            <a:r>
              <a:rPr lang="sv-SE" sz="2400"/>
              <a:t>Kegiatan usaha dari badan usaha sebagaimana dimaksud dalam Pasal 7 ayat (1) harus sesuai dengan maksud dan tujuan Yayasan serta tidak bertentangan dengan ketertiban umum, kesusilaan, dan/atau peraturan perundang-undangan yang berlaku </a:t>
            </a:r>
            <a:br>
              <a:rPr lang="sv-SE" sz="2400"/>
            </a:br>
            <a:r>
              <a:rPr lang="sv-SE" sz="2400"/>
              <a:t/>
            </a:r>
            <a:br>
              <a:rPr lang="sv-SE" sz="2400"/>
            </a:br>
            <a:r>
              <a:rPr lang="sv-SE" sz="2400"/>
              <a:t>Penjelasannya:	</a:t>
            </a:r>
            <a:br>
              <a:rPr lang="sv-SE" sz="2400"/>
            </a:br>
            <a:r>
              <a:rPr lang="sv-SE" sz="2400"/>
              <a:t>Kegiatan usaha tersebut tidak bertentangan dengan ketertiban umum, kesusilaan, dan/atau peraturan perundang-undangan. Dengan cakupan dalam bidang: HAM, Kesenian, Olah Raga, Perlindungan Konsumen, Pendidikan, Lingkungan Hidup, Kesehatan, dan Ilmu Pengetahuan</a:t>
            </a:r>
            <a:endParaRPr lang="en-US" sz="2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4" name="Rectangle 4"/>
          <p:cNvSpPr>
            <a:spLocks noGrp="1" noRot="1" noChangeArrowheads="1"/>
          </p:cNvSpPr>
          <p:nvPr>
            <p:ph type="title"/>
          </p:nvPr>
        </p:nvSpPr>
        <p:spPr>
          <a:xfrm>
            <a:off x="304800" y="274638"/>
            <a:ext cx="8534400" cy="6278562"/>
          </a:xfrm>
        </p:spPr>
        <p:txBody>
          <a:bodyPr/>
          <a:lstStyle/>
          <a:p>
            <a:r>
              <a:rPr lang="id-ID" sz="4000">
                <a:effectLst/>
              </a:rPr>
              <a:t>KEPENGURUSAN DALAM YAYASAN</a:t>
            </a:r>
            <a:endParaRPr lang="en-US" sz="4000">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4"/>
          <p:cNvSpPr>
            <a:spLocks noGrp="1" noRot="1" noChangeArrowheads="1"/>
          </p:cNvSpPr>
          <p:nvPr>
            <p:ph type="title"/>
          </p:nvPr>
        </p:nvSpPr>
        <p:spPr>
          <a:xfrm>
            <a:off x="228600" y="274638"/>
            <a:ext cx="8686800" cy="6354762"/>
          </a:xfrm>
        </p:spPr>
        <p:txBody>
          <a:bodyPr/>
          <a:lstStyle/>
          <a:p>
            <a:pPr algn="l"/>
            <a:r>
              <a:rPr lang="id-ID" sz="3200">
                <a:effectLst/>
              </a:rPr>
              <a:t>Pasal</a:t>
            </a:r>
            <a:r>
              <a:rPr lang="en-US" sz="3200">
                <a:effectLst/>
              </a:rPr>
              <a:t> 2:</a:t>
            </a:r>
            <a:r>
              <a:rPr lang="sv-SE" sz="3200">
                <a:effectLst/>
              </a:rPr>
              <a:t/>
            </a:r>
            <a:br>
              <a:rPr lang="sv-SE" sz="3200">
                <a:effectLst/>
              </a:rPr>
            </a:br>
            <a:r>
              <a:rPr lang="sv-SE" sz="3200">
                <a:effectLst/>
              </a:rPr>
              <a:t>Perangkat organisasi didalam Yayasan terdiri dari :</a:t>
            </a:r>
            <a:r>
              <a:rPr lang="en-US" sz="3200">
                <a:effectLst/>
              </a:rPr>
              <a:t/>
            </a:r>
            <a:br>
              <a:rPr lang="en-US" sz="3200">
                <a:effectLst/>
              </a:rPr>
            </a:br>
            <a:r>
              <a:rPr lang="en-US" sz="3200">
                <a:effectLst/>
              </a:rPr>
              <a:t>a. Pembina</a:t>
            </a:r>
            <a:br>
              <a:rPr lang="en-US" sz="3200">
                <a:effectLst/>
              </a:rPr>
            </a:br>
            <a:r>
              <a:rPr lang="en-US" sz="3200">
                <a:effectLst/>
              </a:rPr>
              <a:t>b. </a:t>
            </a:r>
            <a:r>
              <a:rPr lang="id-ID" sz="3200">
                <a:effectLst/>
              </a:rPr>
              <a:t>Pengurus</a:t>
            </a:r>
            <a:br>
              <a:rPr lang="id-ID" sz="3200">
                <a:effectLst/>
              </a:rPr>
            </a:br>
            <a:r>
              <a:rPr lang="id-ID" sz="3200">
                <a:effectLst/>
              </a:rPr>
              <a:t>c. Pengawas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4"/>
          <p:cNvSpPr>
            <a:spLocks noGrp="1" noRot="1" noChangeArrowheads="1"/>
          </p:cNvSpPr>
          <p:nvPr>
            <p:ph type="title"/>
          </p:nvPr>
        </p:nvSpPr>
        <p:spPr>
          <a:xfrm>
            <a:off x="228600" y="274638"/>
            <a:ext cx="8686800" cy="6354762"/>
          </a:xfrm>
        </p:spPr>
        <p:txBody>
          <a:bodyPr/>
          <a:lstStyle/>
          <a:p>
            <a:pPr algn="l"/>
            <a:r>
              <a:rPr lang="en-US" sz="2400" u="sng">
                <a:effectLst/>
              </a:rPr>
              <a:t>Pembina:</a:t>
            </a:r>
            <a:r>
              <a:rPr lang="en-US" sz="2400">
                <a:effectLst/>
              </a:rPr>
              <a:t/>
            </a:r>
            <a:br>
              <a:rPr lang="en-US" sz="2400">
                <a:effectLst/>
              </a:rPr>
            </a:br>
            <a:r>
              <a:rPr lang="en-US" sz="2400">
                <a:effectLst/>
              </a:rPr>
              <a:t/>
            </a:r>
            <a:br>
              <a:rPr lang="en-US" sz="2400">
                <a:effectLst/>
              </a:rPr>
            </a:br>
            <a:r>
              <a:rPr lang="id-ID" sz="2400">
                <a:effectLst/>
              </a:rPr>
              <a:t>Pasal 28 ayat (1):	</a:t>
            </a:r>
            <a:br>
              <a:rPr lang="id-ID" sz="2400">
                <a:effectLst/>
              </a:rPr>
            </a:br>
            <a:r>
              <a:rPr lang="id-ID" sz="2400">
                <a:effectLst/>
              </a:rPr>
              <a:t>Pembina adalah organ Yayasan yang mempunyai kewenangan yang tidak diserahkan kepada Pengurus atau Pengawas</a:t>
            </a:r>
            <a:br>
              <a:rPr lang="id-ID" sz="2400">
                <a:effectLst/>
              </a:rPr>
            </a:br>
            <a:r>
              <a:rPr lang="id-ID" sz="2400">
                <a:effectLst/>
              </a:rPr>
              <a:t/>
            </a:r>
            <a:br>
              <a:rPr lang="id-ID" sz="2400">
                <a:effectLst/>
              </a:rPr>
            </a:br>
            <a:r>
              <a:rPr lang="id-ID" sz="2400">
                <a:effectLst/>
              </a:rPr>
              <a:t>Pasal 28 ayat (2):	</a:t>
            </a:r>
            <a:br>
              <a:rPr lang="id-ID" sz="2400">
                <a:effectLst/>
              </a:rPr>
            </a:br>
            <a:r>
              <a:rPr lang="id-ID" sz="2400">
                <a:effectLst/>
              </a:rPr>
              <a:t>Yang dapat diangkat menjadi Pembina adalah orang perseorangan sebagai pendiri Yayasan dan/atau mereka yang berdasarkan keputusan rapat anggota Pembina mempunyai dedikasi tinggi untuk mencapai maksud dan tujuan Yayasan</a:t>
            </a:r>
            <a:r>
              <a:rPr lang="sv-SE" sz="2400">
                <a:effectLst/>
              </a:rPr>
              <a:t/>
            </a:r>
            <a:br>
              <a:rPr lang="sv-SE" sz="2400">
                <a:effectLst/>
              </a:rPr>
            </a:br>
            <a:r>
              <a:rPr lang="sv-SE" sz="2400">
                <a:effectLst/>
              </a:rPr>
              <a:t/>
            </a:r>
            <a:br>
              <a:rPr lang="sv-SE" sz="2400">
                <a:effectLst/>
              </a:rPr>
            </a:br>
            <a:r>
              <a:rPr lang="sv-SE" sz="2400">
                <a:effectLst/>
              </a:rPr>
              <a:t>Pasal 29:</a:t>
            </a:r>
            <a:br>
              <a:rPr lang="sv-SE" sz="2400">
                <a:effectLst/>
              </a:rPr>
            </a:br>
            <a:r>
              <a:rPr lang="sv-SE" sz="2400">
                <a:effectLst/>
              </a:rPr>
              <a:t>Anggota Pembina tidak boleh merangkap sebagai anggota Pengurus dan/atau anggota Pengawas</a:t>
            </a:r>
            <a:endParaRPr lang="en-US" sz="2400">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4"/>
          <p:cNvSpPr>
            <a:spLocks noGrp="1" noRot="1" noChangeArrowheads="1"/>
          </p:cNvSpPr>
          <p:nvPr>
            <p:ph type="title"/>
          </p:nvPr>
        </p:nvSpPr>
        <p:spPr>
          <a:xfrm>
            <a:off x="228600" y="274638"/>
            <a:ext cx="8686800" cy="6354762"/>
          </a:xfrm>
        </p:spPr>
        <p:txBody>
          <a:bodyPr/>
          <a:lstStyle/>
          <a:p>
            <a:pPr algn="l"/>
            <a:r>
              <a:rPr lang="en-US" sz="2400" u="sng">
                <a:effectLst/>
              </a:rPr>
              <a:t/>
            </a:r>
            <a:br>
              <a:rPr lang="en-US" sz="2400" u="sng">
                <a:effectLst/>
              </a:rPr>
            </a:br>
            <a:r>
              <a:rPr lang="id-ID" sz="2400" u="sng">
                <a:effectLst/>
              </a:rPr>
              <a:t>Pengurus:</a:t>
            </a:r>
            <a:r>
              <a:rPr lang="id-ID" sz="2400">
                <a:effectLst/>
              </a:rPr>
              <a:t/>
            </a:r>
            <a:br>
              <a:rPr lang="id-ID" sz="2400">
                <a:effectLst/>
              </a:rPr>
            </a:br>
            <a:r>
              <a:rPr lang="id-ID" sz="2400">
                <a:effectLst/>
              </a:rPr>
              <a:t/>
            </a:r>
            <a:br>
              <a:rPr lang="id-ID" sz="2400">
                <a:effectLst/>
              </a:rPr>
            </a:br>
            <a:r>
              <a:rPr lang="id-ID" sz="2400">
                <a:effectLst/>
              </a:rPr>
              <a:t>Pasal 31 ayat (1):</a:t>
            </a:r>
            <a:r>
              <a:rPr lang="en-US" sz="2400">
                <a:effectLst/>
              </a:rPr>
              <a:t>	</a:t>
            </a:r>
            <a:r>
              <a:rPr lang="sv-SE" sz="2400">
                <a:effectLst/>
              </a:rPr>
              <a:t/>
            </a:r>
            <a:br>
              <a:rPr lang="sv-SE" sz="2400">
                <a:effectLst/>
              </a:rPr>
            </a:br>
            <a:r>
              <a:rPr lang="sv-SE" sz="2400">
                <a:effectLst/>
              </a:rPr>
              <a:t>Pengurus adalah organ Yayasan yang melaksanakan kepengurusan Yayasan</a:t>
            </a:r>
            <a:br>
              <a:rPr lang="sv-SE" sz="2400">
                <a:effectLst/>
              </a:rPr>
            </a:br>
            <a:r>
              <a:rPr lang="sv-SE" sz="2400">
                <a:effectLst/>
              </a:rPr>
              <a:t/>
            </a:r>
            <a:br>
              <a:rPr lang="sv-SE" sz="2400">
                <a:effectLst/>
              </a:rPr>
            </a:br>
            <a:r>
              <a:rPr lang="sv-SE" sz="2400">
                <a:effectLst/>
              </a:rPr>
              <a:t>ayat (2):</a:t>
            </a:r>
            <a:br>
              <a:rPr lang="sv-SE" sz="2400">
                <a:effectLst/>
              </a:rPr>
            </a:br>
            <a:r>
              <a:rPr lang="sv-SE" sz="2400">
                <a:effectLst/>
              </a:rPr>
              <a:t>Yang dapat diangkat menjadi Pengurus adalah orang perseorangan yang mampu melakukan perbuatan hukum</a:t>
            </a:r>
            <a:br>
              <a:rPr lang="sv-SE" sz="2400">
                <a:effectLst/>
              </a:rPr>
            </a:br>
            <a:r>
              <a:rPr lang="sv-SE" sz="2400">
                <a:effectLst/>
              </a:rPr>
              <a:t/>
            </a:r>
            <a:br>
              <a:rPr lang="sv-SE" sz="2400">
                <a:effectLst/>
              </a:rPr>
            </a:br>
            <a:r>
              <a:rPr lang="sv-SE" sz="2400">
                <a:effectLst/>
              </a:rPr>
              <a:t>ayat (3):</a:t>
            </a:r>
            <a:br>
              <a:rPr lang="sv-SE" sz="2400">
                <a:effectLst/>
              </a:rPr>
            </a:br>
            <a:r>
              <a:rPr lang="sv-SE" sz="2400">
                <a:effectLst/>
              </a:rPr>
              <a:t>Pengurus tidak boleh merangkap sebagai Pembina atau Pengawas</a:t>
            </a:r>
            <a:br>
              <a:rPr lang="sv-SE" sz="2400">
                <a:effectLst/>
              </a:rPr>
            </a:br>
            <a:r>
              <a:rPr lang="sv-SE" sz="2400">
                <a:effectLst/>
              </a:rPr>
              <a:t/>
            </a:r>
            <a:br>
              <a:rPr lang="sv-SE" sz="2400">
                <a:effectLst/>
              </a:rPr>
            </a:br>
            <a:endParaRPr lang="en-US"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Grp="1" noRot="1" noChangeArrowheads="1"/>
          </p:cNvSpPr>
          <p:nvPr>
            <p:ph type="title"/>
          </p:nvPr>
        </p:nvSpPr>
        <p:spPr>
          <a:xfrm>
            <a:off x="304800" y="274638"/>
            <a:ext cx="8534400" cy="6278562"/>
          </a:xfrm>
        </p:spPr>
        <p:txBody>
          <a:bodyPr/>
          <a:lstStyle/>
          <a:p>
            <a:pPr algn="l"/>
            <a:r>
              <a:rPr lang="id-ID" sz="2800">
                <a:effectLst/>
              </a:rPr>
              <a:t>Pendirian Yayasan di Indonesia hingga sebelum diterbitkan undang-undang tersebut hanya berdasarkan atas kebiasaan dalam masyarakat dan yurisprudensi Mahkamah Agung, karena belum adanya peraturan perundang-undangan yang mengatur</a:t>
            </a:r>
            <a:br>
              <a:rPr lang="id-ID" sz="2800">
                <a:effectLst/>
              </a:rPr>
            </a:br>
            <a:r>
              <a:rPr lang="id-ID" sz="2800">
                <a:effectLst/>
              </a:rPr>
              <a:t/>
            </a:r>
            <a:br>
              <a:rPr lang="id-ID" sz="2800">
                <a:effectLst/>
              </a:rPr>
            </a:br>
            <a:r>
              <a:rPr lang="id-ID" sz="2800">
                <a:effectLst/>
              </a:rPr>
              <a:t>Fakta menunjukan kecenderungan masyarakat mendirikan Yayasan dengan maksud untuk berlindung di balik status badan hukum Yayasan, juga adakalanya bertujuan untuk memperkaya diri para Pendiri dan Pengurus</a:t>
            </a:r>
            <a:r>
              <a:rPr lang="id-ID" sz="2800"/>
              <a:t> </a:t>
            </a:r>
            <a:r>
              <a:rPr lang="id-ID" sz="2800">
                <a:effectLst/>
              </a:rPr>
              <a:t> </a:t>
            </a:r>
            <a:br>
              <a:rPr lang="id-ID" sz="2800">
                <a:effectLst/>
              </a:rPr>
            </a:br>
            <a:r>
              <a:rPr lang="en-US" sz="2800">
                <a:effectLst/>
              </a:rPr>
              <a:t/>
            </a:r>
            <a:br>
              <a:rPr lang="en-US" sz="2800">
                <a:effectLst/>
              </a:rPr>
            </a:br>
            <a:endParaRPr lang="en-US" sz="2800">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4"/>
          <p:cNvSpPr>
            <a:spLocks noGrp="1" noRot="1" noChangeArrowheads="1"/>
          </p:cNvSpPr>
          <p:nvPr>
            <p:ph type="title"/>
          </p:nvPr>
        </p:nvSpPr>
        <p:spPr>
          <a:xfrm>
            <a:off x="228600" y="274638"/>
            <a:ext cx="8686800" cy="6354762"/>
          </a:xfrm>
        </p:spPr>
        <p:txBody>
          <a:bodyPr/>
          <a:lstStyle/>
          <a:p>
            <a:pPr algn="l"/>
            <a:r>
              <a:rPr lang="sv-SE" sz="2400">
                <a:effectLst/>
              </a:rPr>
              <a:t>Pasal 32:	</a:t>
            </a:r>
            <a:br>
              <a:rPr lang="sv-SE" sz="2400">
                <a:effectLst/>
              </a:rPr>
            </a:br>
            <a:r>
              <a:rPr lang="sv-SE" sz="2400">
                <a:effectLst/>
              </a:rPr>
              <a:t>Pengurus Yayasan diangkat oleh Pembina berdasarkan keputusan rapat Pembina untuk jangka waktu 5 tahun dan dapat diangkat kembali</a:t>
            </a:r>
            <a:r>
              <a:rPr lang="sv-SE" sz="2400"/>
              <a:t> </a:t>
            </a:r>
            <a:br>
              <a:rPr lang="sv-SE" sz="2400"/>
            </a:br>
            <a:r>
              <a:rPr lang="sv-SE" sz="2400">
                <a:effectLst/>
              </a:rPr>
              <a:t/>
            </a:r>
            <a:br>
              <a:rPr lang="sv-SE" sz="2400">
                <a:effectLst/>
              </a:rPr>
            </a:br>
            <a:r>
              <a:rPr lang="sv-SE" sz="2400">
                <a:effectLst/>
              </a:rPr>
              <a:t>Pasal 32 ayat (3): 	</a:t>
            </a:r>
            <a:br>
              <a:rPr lang="sv-SE" sz="2400">
                <a:effectLst/>
              </a:rPr>
            </a:br>
            <a:r>
              <a:rPr lang="sv-SE" sz="2400">
                <a:effectLst/>
              </a:rPr>
              <a:t>Susunan pengurus sekurang-kurangnya terdiri atas:</a:t>
            </a:r>
            <a:r>
              <a:rPr lang="en-US" sz="2400">
                <a:effectLst/>
              </a:rPr>
              <a:t/>
            </a:r>
            <a:br>
              <a:rPr lang="en-US" sz="2400">
                <a:effectLst/>
              </a:rPr>
            </a:br>
            <a:r>
              <a:rPr lang="en-US" sz="2400">
                <a:effectLst/>
              </a:rPr>
              <a:t>a. </a:t>
            </a:r>
            <a:r>
              <a:rPr lang="id-ID" sz="2400">
                <a:effectLst/>
              </a:rPr>
              <a:t>Seorang Ketua </a:t>
            </a:r>
            <a:br>
              <a:rPr lang="id-ID" sz="2400">
                <a:effectLst/>
              </a:rPr>
            </a:br>
            <a:r>
              <a:rPr lang="id-ID" sz="2400">
                <a:effectLst/>
              </a:rPr>
              <a:t>b. Seorang Sekretaris</a:t>
            </a:r>
            <a:br>
              <a:rPr lang="id-ID" sz="2400">
                <a:effectLst/>
              </a:rPr>
            </a:br>
            <a:r>
              <a:rPr lang="id-ID" sz="2400">
                <a:effectLst/>
              </a:rPr>
              <a:t>c. Seorang Bendahara</a:t>
            </a:r>
            <a:br>
              <a:rPr lang="id-ID" sz="2400">
                <a:effectLst/>
              </a:rPr>
            </a:br>
            <a:r>
              <a:rPr lang="id-ID" sz="2400">
                <a:effectLst/>
              </a:rPr>
              <a:t/>
            </a:r>
            <a:br>
              <a:rPr lang="id-ID" sz="2400">
                <a:effectLst/>
              </a:rPr>
            </a:br>
            <a:r>
              <a:rPr lang="id-ID" sz="2400">
                <a:effectLst/>
              </a:rPr>
              <a:t>Pasal 35 ayat (1):	</a:t>
            </a:r>
            <a:br>
              <a:rPr lang="id-ID" sz="2400">
                <a:effectLst/>
              </a:rPr>
            </a:br>
            <a:r>
              <a:rPr lang="id-ID" sz="2400">
                <a:effectLst/>
              </a:rPr>
              <a:t>Pengurus Yayasan bertanggung jawab penuh atas kepengurusan Yayasan untuk kepentingan dan tujuan Yayasan serta berhak mewakili Yayasan baik didalam maupun diluar Pengadilan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4"/>
          <p:cNvSpPr>
            <a:spLocks noGrp="1" noRot="1" noChangeArrowheads="1"/>
          </p:cNvSpPr>
          <p:nvPr>
            <p:ph type="title"/>
          </p:nvPr>
        </p:nvSpPr>
        <p:spPr>
          <a:xfrm>
            <a:off x="228600" y="274638"/>
            <a:ext cx="8686800" cy="6278562"/>
          </a:xfrm>
        </p:spPr>
        <p:txBody>
          <a:bodyPr/>
          <a:lstStyle/>
          <a:p>
            <a:pPr algn="l"/>
            <a:r>
              <a:rPr lang="id-ID" sz="2400" u="sng">
                <a:effectLst/>
              </a:rPr>
              <a:t>Pengawas:</a:t>
            </a:r>
            <a:br>
              <a:rPr lang="id-ID" sz="2400" u="sng">
                <a:effectLst/>
              </a:rPr>
            </a:br>
            <a:r>
              <a:rPr lang="id-ID" sz="2400">
                <a:effectLst/>
              </a:rPr>
              <a:t/>
            </a:r>
            <a:br>
              <a:rPr lang="id-ID" sz="2400">
                <a:effectLst/>
              </a:rPr>
            </a:br>
            <a:r>
              <a:rPr lang="id-ID" sz="2400">
                <a:effectLst/>
              </a:rPr>
              <a:t>Pasal 40 ayat (1):</a:t>
            </a:r>
            <a:r>
              <a:rPr lang="en-US" sz="2400">
                <a:effectLst/>
              </a:rPr>
              <a:t>	</a:t>
            </a:r>
            <a:r>
              <a:rPr lang="sv-SE" sz="2400">
                <a:effectLst/>
              </a:rPr>
              <a:t/>
            </a:r>
            <a:br>
              <a:rPr lang="sv-SE" sz="2400">
                <a:effectLst/>
              </a:rPr>
            </a:br>
            <a:r>
              <a:rPr lang="sv-SE" sz="2400">
                <a:effectLst/>
              </a:rPr>
              <a:t>Pengawas adalah organ Yayasan yang bertugas melakukan pengawasan serta memberi nasehat kepada pengurus dalam menjalankan kegiatan Yayasan</a:t>
            </a:r>
            <a:br>
              <a:rPr lang="sv-SE" sz="2400">
                <a:effectLst/>
              </a:rPr>
            </a:br>
            <a:r>
              <a:rPr lang="sv-SE" sz="2400">
                <a:effectLst/>
              </a:rPr>
              <a:t/>
            </a:r>
            <a:br>
              <a:rPr lang="sv-SE" sz="2400">
                <a:effectLst/>
              </a:rPr>
            </a:br>
            <a:r>
              <a:rPr lang="sv-SE" sz="2400">
                <a:effectLst/>
              </a:rPr>
              <a:t>ayat (3):</a:t>
            </a:r>
            <a:br>
              <a:rPr lang="sv-SE" sz="2400">
                <a:effectLst/>
              </a:rPr>
            </a:br>
            <a:r>
              <a:rPr lang="sv-SE" sz="2400">
                <a:effectLst/>
              </a:rPr>
              <a:t>Yang dapat diangkat menjadi Pengawas adalah orang perseorangan yang mampu melakukan perbuatan hukum</a:t>
            </a:r>
            <a:br>
              <a:rPr lang="sv-SE" sz="2400">
                <a:effectLst/>
              </a:rPr>
            </a:br>
            <a:r>
              <a:rPr lang="sv-SE" sz="2400">
                <a:effectLst/>
              </a:rPr>
              <a:t/>
            </a:r>
            <a:br>
              <a:rPr lang="sv-SE" sz="2400">
                <a:effectLst/>
              </a:rPr>
            </a:br>
            <a:r>
              <a:rPr lang="sv-SE" sz="2400">
                <a:effectLst/>
              </a:rPr>
              <a:t>ayat (4):</a:t>
            </a:r>
            <a:br>
              <a:rPr lang="sv-SE" sz="2400">
                <a:effectLst/>
              </a:rPr>
            </a:br>
            <a:r>
              <a:rPr lang="sv-SE" sz="2400">
                <a:effectLst/>
              </a:rPr>
              <a:t>Pengawas tidak boleh merangkap sebagai Pembina atau Pengurus</a:t>
            </a:r>
            <a:endParaRPr lang="en-US" sz="2400">
              <a:effectLs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2" name="Rectangle 4"/>
          <p:cNvSpPr>
            <a:spLocks noGrp="1" noRot="1" noChangeArrowheads="1"/>
          </p:cNvSpPr>
          <p:nvPr>
            <p:ph type="title"/>
          </p:nvPr>
        </p:nvSpPr>
        <p:spPr>
          <a:xfrm>
            <a:off x="304800" y="274638"/>
            <a:ext cx="8534400" cy="6278562"/>
          </a:xfrm>
        </p:spPr>
        <p:txBody>
          <a:bodyPr/>
          <a:lstStyle/>
          <a:p>
            <a:r>
              <a:rPr lang="id-ID" sz="4000">
                <a:effectLst/>
              </a:rPr>
              <a:t>PENDIRIAN</a:t>
            </a:r>
            <a:r>
              <a:rPr lang="en-US" sz="4000">
                <a:effectLst/>
              </a:rPr>
              <a:t> </a:t>
            </a:r>
            <a:r>
              <a:rPr lang="id-ID" sz="4000">
                <a:effectLst/>
              </a:rPr>
              <a:t>YAYASAN</a:t>
            </a:r>
            <a:endParaRPr lang="en-US" sz="4000">
              <a:effectLs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rrowheads="1"/>
          </p:cNvSpPr>
          <p:nvPr>
            <p:ph type="title"/>
          </p:nvPr>
        </p:nvSpPr>
        <p:spPr>
          <a:xfrm>
            <a:off x="304800" y="274638"/>
            <a:ext cx="8534400" cy="6278562"/>
          </a:xfrm>
        </p:spPr>
        <p:txBody>
          <a:bodyPr/>
          <a:lstStyle/>
          <a:p>
            <a:pPr algn="l"/>
            <a:r>
              <a:rPr lang="id-ID" sz="2400">
                <a:effectLst/>
              </a:rPr>
              <a:t/>
            </a:r>
            <a:br>
              <a:rPr lang="id-ID" sz="2400">
                <a:effectLst/>
              </a:rPr>
            </a:br>
            <a:r>
              <a:rPr lang="id-ID" sz="2400">
                <a:effectLst/>
              </a:rPr>
              <a:t>Pasal 9 ayat (1):</a:t>
            </a:r>
            <a:br>
              <a:rPr lang="id-ID" sz="2400">
                <a:effectLst/>
              </a:rPr>
            </a:br>
            <a:r>
              <a:rPr lang="id-ID" sz="2400">
                <a:effectLst/>
              </a:rPr>
              <a:t>Yayasan didirikan oleh satu orang atau lebih dengan</a:t>
            </a:r>
            <a:r>
              <a:rPr lang="en-US" sz="2400">
                <a:effectLst/>
              </a:rPr>
              <a:t> </a:t>
            </a:r>
            <a:r>
              <a:rPr lang="id-ID" sz="2400">
                <a:effectLst/>
              </a:rPr>
              <a:t>memisahkan sebagian harta kekayaan pendirinya sebagai kekayaan awal</a:t>
            </a:r>
            <a:r>
              <a:rPr lang="en-US" sz="2400">
                <a:effectLst/>
              </a:rPr>
              <a:t> </a:t>
            </a:r>
            <a:r>
              <a:rPr lang="sv-SE" sz="2400">
                <a:effectLst/>
              </a:rPr>
              <a:t/>
            </a:r>
            <a:br>
              <a:rPr lang="sv-SE" sz="2400">
                <a:effectLst/>
              </a:rPr>
            </a:br>
            <a:r>
              <a:rPr lang="sv-SE" sz="2400">
                <a:effectLst/>
              </a:rPr>
              <a:t/>
            </a:r>
            <a:br>
              <a:rPr lang="sv-SE" sz="2400">
                <a:effectLst/>
              </a:rPr>
            </a:br>
            <a:r>
              <a:rPr lang="sv-SE" sz="2400">
                <a:effectLst/>
              </a:rPr>
              <a:t>Keterangan:</a:t>
            </a:r>
            <a:br>
              <a:rPr lang="sv-SE" sz="2400">
                <a:effectLst/>
              </a:rPr>
            </a:br>
            <a:r>
              <a:rPr lang="sv-SE" sz="2400">
                <a:effectLst/>
              </a:rPr>
              <a:t>       -	Dari penjelasan diatas menunjukan bahwa pendiri 	bukanlah pemilik Yayasan karena sudah sejak semula 	telah memisahkan harta kekayaannya menjadi milik 	Yayasan</a:t>
            </a:r>
            <a:br>
              <a:rPr lang="sv-SE" sz="2400">
                <a:effectLst/>
              </a:rPr>
            </a:br>
            <a:r>
              <a:rPr lang="sv-SE" sz="2400">
                <a:effectLst/>
              </a:rPr>
              <a:t>       -	Dari penjelasan diatas yang dimaksud orang adalah 	orang perseorangan atau badan hukum</a:t>
            </a:r>
            <a:br>
              <a:rPr lang="sv-SE" sz="2400">
                <a:effectLst/>
              </a:rPr>
            </a:br>
            <a:r>
              <a:rPr lang="sv-SE" sz="2400">
                <a:effectLst/>
              </a:rPr>
              <a:t/>
            </a:r>
            <a:br>
              <a:rPr lang="sv-SE" sz="2400">
                <a:effectLst/>
              </a:rPr>
            </a:br>
            <a:endParaRPr lang="id-ID" sz="2400">
              <a:effectLs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4"/>
          <p:cNvSpPr>
            <a:spLocks noGrp="1" noRot="1" noChangeArrowheads="1"/>
          </p:cNvSpPr>
          <p:nvPr>
            <p:ph type="title"/>
          </p:nvPr>
        </p:nvSpPr>
        <p:spPr>
          <a:xfrm>
            <a:off x="304800" y="274638"/>
            <a:ext cx="8534400" cy="6278562"/>
          </a:xfrm>
        </p:spPr>
        <p:txBody>
          <a:bodyPr/>
          <a:lstStyle/>
          <a:p>
            <a:pPr algn="l"/>
            <a:r>
              <a:rPr lang="sv-SE" sz="2800">
                <a:effectLst/>
              </a:rPr>
              <a:t>Pasal 9 ayat (2): 	</a:t>
            </a:r>
            <a:br>
              <a:rPr lang="sv-SE" sz="2800">
                <a:effectLst/>
              </a:rPr>
            </a:br>
            <a:r>
              <a:rPr lang="sv-SE" sz="2800">
                <a:effectLst/>
              </a:rPr>
              <a:t>Pendirian Yayasan dengan akta notaris dan dibuat dalam bahasa Indonesia</a:t>
            </a:r>
            <a:r>
              <a:rPr lang="en-US" sz="2800">
                <a:effectLst/>
              </a:rPr>
              <a:t/>
            </a:r>
            <a:br>
              <a:rPr lang="en-US" sz="2800">
                <a:effectLst/>
              </a:rPr>
            </a:br>
            <a:endParaRPr lang="en-US" sz="2800">
              <a:effectLs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4"/>
          <p:cNvSpPr>
            <a:spLocks noGrp="1" noRot="1" noChangeArrowheads="1"/>
          </p:cNvSpPr>
          <p:nvPr>
            <p:ph type="title"/>
          </p:nvPr>
        </p:nvSpPr>
        <p:spPr>
          <a:xfrm>
            <a:off x="304800" y="274638"/>
            <a:ext cx="8610600" cy="6278562"/>
          </a:xfrm>
        </p:spPr>
        <p:txBody>
          <a:bodyPr/>
          <a:lstStyle/>
          <a:p>
            <a:pPr algn="l"/>
            <a:r>
              <a:rPr lang="en-US" sz="2400">
                <a:effectLst/>
              </a:rPr>
              <a:t/>
            </a:r>
            <a:br>
              <a:rPr lang="en-US" sz="2400">
                <a:effectLst/>
              </a:rPr>
            </a:br>
            <a:r>
              <a:rPr lang="id-ID" sz="2400">
                <a:effectLst/>
              </a:rPr>
              <a:t>Pasal 9 ayat (3):	</a:t>
            </a:r>
            <a:br>
              <a:rPr lang="id-ID" sz="2400">
                <a:effectLst/>
              </a:rPr>
            </a:br>
            <a:r>
              <a:rPr lang="id-ID" sz="2400">
                <a:effectLst/>
              </a:rPr>
              <a:t>Yayasan dapat didirikan berdasarkan surat wasiat</a:t>
            </a:r>
            <a:r>
              <a:rPr lang="en-US" sz="2400">
                <a:effectLst/>
              </a:rPr>
              <a:t/>
            </a:r>
            <a:br>
              <a:rPr lang="en-US" sz="2400">
                <a:effectLst/>
              </a:rPr>
            </a:br>
            <a:r>
              <a:rPr lang="en-US" sz="2400">
                <a:effectLst/>
              </a:rPr>
              <a:t/>
            </a:r>
            <a:br>
              <a:rPr lang="en-US" sz="2400">
                <a:effectLst/>
              </a:rPr>
            </a:br>
            <a:r>
              <a:rPr lang="id-ID" sz="2400">
                <a:effectLst/>
              </a:rPr>
              <a:t>Pasal 10 ayat (2):</a:t>
            </a:r>
            <a:br>
              <a:rPr lang="id-ID" sz="2400">
                <a:effectLst/>
              </a:rPr>
            </a:br>
            <a:r>
              <a:rPr lang="id-ID" sz="2400">
                <a:effectLst/>
              </a:rPr>
              <a:t>Dalam hal pendirian Yayasan berdasarkan surat wasiat, penerima wasiat bertindak mewakili pemberi wasiat</a:t>
            </a:r>
            <a:br>
              <a:rPr lang="id-ID" sz="2400">
                <a:effectLst/>
              </a:rPr>
            </a:br>
            <a:r>
              <a:rPr lang="id-ID" sz="2400">
                <a:effectLst/>
              </a:rPr>
              <a:t/>
            </a:r>
            <a:br>
              <a:rPr lang="id-ID" sz="2400">
                <a:effectLst/>
              </a:rPr>
            </a:br>
            <a:r>
              <a:rPr lang="id-ID" sz="2400">
                <a:effectLst/>
              </a:rPr>
              <a:t>Penjelasan:</a:t>
            </a:r>
            <a:br>
              <a:rPr lang="id-ID" sz="2400">
                <a:effectLst/>
              </a:rPr>
            </a:br>
            <a:r>
              <a:rPr lang="id-ID" sz="2400">
                <a:effectLst/>
              </a:rPr>
              <a:t>Apabila</a:t>
            </a:r>
            <a:r>
              <a:rPr lang="en-US" sz="2400">
                <a:effectLst/>
              </a:rPr>
              <a:t> </a:t>
            </a:r>
            <a:r>
              <a:rPr lang="id-ID" sz="2400">
                <a:effectLst/>
              </a:rPr>
              <a:t>terdapat surat wasiat yang berisi pesan untuk mendirikan Yayasan, maka hal tersebut dianggap sebagai kewajiban yang ditujukan kepada mereka yang ditunjuk dalam surat wasiat selaku penerima wasiat untuk melaksanakan wasiat</a:t>
            </a:r>
            <a:r>
              <a:rPr lang="en-US" sz="2400">
                <a:effectLst/>
              </a:rPr>
              <a:t>.</a:t>
            </a:r>
            <a:br>
              <a:rPr lang="en-US" sz="2400">
                <a:effectLst/>
              </a:rPr>
            </a:br>
            <a:r>
              <a:rPr lang="en-US" sz="2400">
                <a:effectLst/>
              </a:rPr>
              <a:t/>
            </a:r>
            <a:br>
              <a:rPr lang="en-US" sz="2400">
                <a:effectLst/>
              </a:rPr>
            </a:br>
            <a:endParaRPr lang="en-US" sz="2400">
              <a:effectLs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4"/>
          <p:cNvSpPr>
            <a:spLocks noGrp="1" noRot="1" noChangeArrowheads="1"/>
          </p:cNvSpPr>
          <p:nvPr>
            <p:ph type="title"/>
          </p:nvPr>
        </p:nvSpPr>
        <p:spPr>
          <a:xfrm>
            <a:off x="304800" y="274638"/>
            <a:ext cx="8534400" cy="6354762"/>
          </a:xfrm>
        </p:spPr>
        <p:txBody>
          <a:bodyPr/>
          <a:lstStyle/>
          <a:p>
            <a:pPr algn="l"/>
            <a:r>
              <a:rPr lang="id-ID" sz="2800">
                <a:effectLst/>
              </a:rPr>
              <a:t>Pasal 10 ayat (3):</a:t>
            </a:r>
            <a:br>
              <a:rPr lang="id-ID" sz="2800">
                <a:effectLst/>
              </a:rPr>
            </a:br>
            <a:r>
              <a:rPr lang="id-ID" sz="2800">
                <a:effectLst/>
              </a:rPr>
              <a:t>Dalam hal surat wasiat sebagaimana di maksud dalam ayat (2) tidak dilaksanakan, maka atas permintaan pihak yang berkepentingan, Pengadilan dapat memerintahkan penerima wasiat/ahli waris yang bersangkutan untuk melaksanakan wasiat tersebut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Rectangle 4"/>
          <p:cNvSpPr>
            <a:spLocks noGrp="1" noRot="1" noChangeArrowheads="1"/>
          </p:cNvSpPr>
          <p:nvPr>
            <p:ph type="title"/>
          </p:nvPr>
        </p:nvSpPr>
        <p:spPr>
          <a:xfrm>
            <a:off x="304800" y="274638"/>
            <a:ext cx="8534400" cy="6278562"/>
          </a:xfrm>
        </p:spPr>
        <p:txBody>
          <a:bodyPr/>
          <a:lstStyle/>
          <a:p>
            <a:pPr algn="l"/>
            <a:r>
              <a:rPr lang="id-ID" sz="2800">
                <a:effectLst/>
              </a:rPr>
              <a:t>Pasal 11 ayat (1):</a:t>
            </a:r>
            <a:br>
              <a:rPr lang="id-ID" sz="2800">
                <a:effectLst/>
              </a:rPr>
            </a:br>
            <a:r>
              <a:rPr lang="id-ID" sz="2800">
                <a:effectLst/>
              </a:rPr>
              <a:t>Yayasan memperoleh status badan hukum setelah akta pendirian Yayasan sebagaimana dimaksud dalam Pasal 9 ayat (2) memperoleh pengesahan dari Menteri</a:t>
            </a:r>
            <a:br>
              <a:rPr lang="id-ID" sz="2800">
                <a:effectLst/>
              </a:rPr>
            </a:br>
            <a:r>
              <a:rPr lang="id-ID" sz="2800">
                <a:effectLst/>
              </a:rPr>
              <a:t/>
            </a:r>
            <a:br>
              <a:rPr lang="id-ID" sz="2800">
                <a:effectLst/>
              </a:rPr>
            </a:br>
            <a:r>
              <a:rPr lang="id-ID" sz="2800">
                <a:effectLst/>
              </a:rPr>
              <a:t>Pasal 13A:</a:t>
            </a:r>
            <a:br>
              <a:rPr lang="id-ID" sz="2800">
                <a:effectLst/>
              </a:rPr>
            </a:br>
            <a:r>
              <a:rPr lang="id-ID" sz="2800">
                <a:effectLst/>
              </a:rPr>
              <a:t>Perbuatan hukum yang dilakukan oleh Pengurus atas nama Yayasan sebelum Yayasan memperoleh status badan hukum menjadi tanggung jawab Pengurus secara tanggung renteng</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0" name="Rectangle 4"/>
          <p:cNvSpPr>
            <a:spLocks noGrp="1" noRot="1" noChangeArrowheads="1"/>
          </p:cNvSpPr>
          <p:nvPr>
            <p:ph type="title"/>
          </p:nvPr>
        </p:nvSpPr>
        <p:spPr>
          <a:xfrm>
            <a:off x="304800" y="274638"/>
            <a:ext cx="8610600" cy="6278562"/>
          </a:xfrm>
        </p:spPr>
        <p:txBody>
          <a:bodyPr/>
          <a:lstStyle/>
          <a:p>
            <a:pPr algn="l"/>
            <a:r>
              <a:rPr lang="id-ID" sz="2800">
                <a:effectLst/>
              </a:rPr>
              <a:t>Pasal 15 ayat (1):</a:t>
            </a:r>
            <a:br>
              <a:rPr lang="id-ID" sz="2800">
                <a:effectLst/>
              </a:rPr>
            </a:br>
            <a:r>
              <a:rPr lang="id-ID" sz="2800">
                <a:effectLst/>
              </a:rPr>
              <a:t>Yayasan tidak boleh memakai nama yang:</a:t>
            </a:r>
            <a:br>
              <a:rPr lang="id-ID" sz="2800">
                <a:effectLst/>
              </a:rPr>
            </a:br>
            <a:r>
              <a:rPr lang="id-ID" sz="2800">
                <a:effectLst/>
              </a:rPr>
              <a:t>a. Telah dipakai secara sah oleh Yayasan lain;</a:t>
            </a:r>
            <a:br>
              <a:rPr lang="id-ID" sz="2800">
                <a:effectLst/>
              </a:rPr>
            </a:br>
            <a:r>
              <a:rPr lang="id-ID" sz="2800">
                <a:effectLst/>
              </a:rPr>
              <a:t>b. Bertentangan dengan ketertiban umum dan/atau</a:t>
            </a:r>
            <a:br>
              <a:rPr lang="id-ID" sz="2800">
                <a:effectLst/>
              </a:rPr>
            </a:br>
            <a:r>
              <a:rPr lang="id-ID" sz="2800">
                <a:effectLst/>
              </a:rPr>
              <a:t>    kesusilaan</a:t>
            </a:r>
            <a:br>
              <a:rPr lang="id-ID" sz="2800">
                <a:effectLst/>
              </a:rPr>
            </a:br>
            <a:r>
              <a:rPr lang="id-ID" sz="2800">
                <a:effectLst/>
              </a:rPr>
              <a:t/>
            </a:r>
            <a:br>
              <a:rPr lang="id-ID" sz="2800">
                <a:effectLst/>
              </a:rPr>
            </a:br>
            <a:r>
              <a:rPr lang="id-ID" sz="2800">
                <a:effectLst/>
              </a:rPr>
              <a:t>ayat (2):</a:t>
            </a:r>
            <a:br>
              <a:rPr lang="id-ID" sz="2800">
                <a:effectLst/>
              </a:rPr>
            </a:br>
            <a:r>
              <a:rPr lang="id-ID" sz="2800">
                <a:effectLst/>
              </a:rPr>
              <a:t>Nama Yayasan harus didahului dengan kata “Yayasan”</a:t>
            </a:r>
            <a:br>
              <a:rPr lang="id-ID" sz="2800">
                <a:effectLst/>
              </a:rPr>
            </a:br>
            <a:r>
              <a:rPr lang="id-ID" sz="2800">
                <a:effectLst/>
              </a:rPr>
              <a:t/>
            </a:r>
            <a:br>
              <a:rPr lang="id-ID" sz="2800">
                <a:effectLst/>
              </a:rPr>
            </a:br>
            <a:r>
              <a:rPr lang="id-ID" sz="2800">
                <a:effectLst/>
              </a:rPr>
              <a:t>ayat (3):</a:t>
            </a:r>
            <a:br>
              <a:rPr lang="id-ID" sz="2800">
                <a:effectLst/>
              </a:rPr>
            </a:br>
            <a:r>
              <a:rPr lang="id-ID" sz="2800">
                <a:effectLst/>
              </a:rPr>
              <a:t>Dalam hal kekayaan Yayasan berasal dari wakaf, kata “wakaf” dapat ditambahkan setelah kata “Yayasan</a:t>
            </a:r>
            <a:r>
              <a:rPr lang="en-US" sz="2800">
                <a:effectLst/>
              </a:rPr>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4"/>
          <p:cNvSpPr>
            <a:spLocks noGrp="1" noRot="1" noChangeArrowheads="1"/>
          </p:cNvSpPr>
          <p:nvPr>
            <p:ph type="title"/>
          </p:nvPr>
        </p:nvSpPr>
        <p:spPr>
          <a:xfrm>
            <a:off x="304800" y="274638"/>
            <a:ext cx="8534400" cy="6278562"/>
          </a:xfrm>
        </p:spPr>
        <p:txBody>
          <a:bodyPr/>
          <a:lstStyle/>
          <a:p>
            <a:r>
              <a:rPr lang="en-US" sz="4000">
                <a:effectLst/>
              </a:rPr>
              <a:t>PERUBAHAN ANGGARAN DASAR YAYASAN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Grp="1" noRot="1" noChangeArrowheads="1"/>
          </p:cNvSpPr>
          <p:nvPr>
            <p:ph type="title"/>
          </p:nvPr>
        </p:nvSpPr>
        <p:spPr>
          <a:xfrm>
            <a:off x="304800" y="274638"/>
            <a:ext cx="8534400" cy="6278562"/>
          </a:xfrm>
        </p:spPr>
        <p:txBody>
          <a:bodyPr/>
          <a:lstStyle/>
          <a:p>
            <a:pPr algn="l"/>
            <a:r>
              <a:rPr lang="id-ID" sz="2800">
                <a:effectLst/>
              </a:rPr>
              <a:t>Sejalan dengan kecenderungan tersebut timbul berbagai masalah, baik masalah yang berkaitan dengan kegiatan Yayasan yang tidak sesuai dengan maksud dan tujuan yang tercantum dalam Anggaran Dasar, sengketa dengan Pengurus dengan Pendiri atau pihak lain, maupun adanya dugaan bahwa Yayasan digunakan untuk menampung kekayaan yang berasal dari para pendiri atau pihak lain yang diperoleh dengan cara melawan hukum</a:t>
            </a:r>
            <a:r>
              <a:rPr lang="en-US" sz="2800">
                <a:effectLst/>
              </a:rPr>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6" name="Rectangle 4"/>
          <p:cNvSpPr>
            <a:spLocks noGrp="1" noRot="1" noChangeArrowheads="1"/>
          </p:cNvSpPr>
          <p:nvPr>
            <p:ph type="title"/>
          </p:nvPr>
        </p:nvSpPr>
        <p:spPr>
          <a:xfrm>
            <a:off x="304800" y="274638"/>
            <a:ext cx="8534400" cy="6278562"/>
          </a:xfrm>
        </p:spPr>
        <p:txBody>
          <a:bodyPr/>
          <a:lstStyle/>
          <a:p>
            <a:pPr algn="l"/>
            <a:r>
              <a:rPr lang="en-US" sz="2800">
                <a:effectLst/>
              </a:rPr>
              <a:t/>
            </a:r>
            <a:br>
              <a:rPr lang="en-US" sz="2800">
                <a:effectLst/>
              </a:rPr>
            </a:br>
            <a:r>
              <a:rPr lang="id-ID" sz="2800">
                <a:effectLst/>
              </a:rPr>
              <a:t>Pasal 17:</a:t>
            </a:r>
            <a:br>
              <a:rPr lang="id-ID" sz="2800">
                <a:effectLst/>
              </a:rPr>
            </a:br>
            <a:r>
              <a:rPr lang="id-ID" sz="2800">
                <a:effectLst/>
              </a:rPr>
              <a:t>Anggaran Dasar dapat diubah, kecuali mengenai maksud dan tujuan Yayasan </a:t>
            </a:r>
            <a:br>
              <a:rPr lang="id-ID" sz="2800">
                <a:effectLst/>
              </a:rPr>
            </a:br>
            <a:r>
              <a:rPr lang="id-ID" sz="2800">
                <a:effectLst/>
              </a:rPr>
              <a:t/>
            </a:r>
            <a:br>
              <a:rPr lang="id-ID" sz="2800">
                <a:effectLst/>
              </a:rPr>
            </a:br>
            <a:r>
              <a:rPr lang="id-ID" sz="2800">
                <a:effectLst/>
              </a:rPr>
              <a:t>Pasal 18 ayat (1):</a:t>
            </a:r>
            <a:br>
              <a:rPr lang="id-ID" sz="2800">
                <a:effectLst/>
              </a:rPr>
            </a:br>
            <a:r>
              <a:rPr lang="id-ID" sz="2800">
                <a:effectLst/>
              </a:rPr>
              <a:t>Perubahan Anggaran Dasar hanya dapat dilaksanakan berdasarkan keputusan rapat Pembina</a:t>
            </a:r>
            <a:br>
              <a:rPr lang="id-ID" sz="2800">
                <a:effectLst/>
              </a:rPr>
            </a:br>
            <a:r>
              <a:rPr lang="id-ID" sz="2800">
                <a:effectLst/>
              </a:rPr>
              <a:t/>
            </a:r>
            <a:br>
              <a:rPr lang="id-ID" sz="2800">
                <a:effectLst/>
              </a:rPr>
            </a:br>
            <a:r>
              <a:rPr lang="id-ID" sz="2800">
                <a:effectLst/>
              </a:rPr>
              <a:t>Pasal 21 ayat (1):</a:t>
            </a:r>
            <a:br>
              <a:rPr lang="id-ID" sz="2800">
                <a:effectLst/>
              </a:rPr>
            </a:br>
            <a:r>
              <a:rPr lang="id-ID" sz="2800">
                <a:effectLst/>
              </a:rPr>
              <a:t>Perubahan Anggaran Dasar yang meliputi nama dan kegiatan Yayasan harus mendapat persetujuan Menteri</a:t>
            </a:r>
            <a:r>
              <a:rPr lang="en-US" sz="2800">
                <a:effectLst/>
              </a:rPr>
              <a:t/>
            </a:r>
            <a:br>
              <a:rPr lang="en-US" sz="2800">
                <a:effectLst/>
              </a:rPr>
            </a:br>
            <a:r>
              <a:rPr lang="en-US" sz="2800">
                <a:effectLst/>
              </a:rPr>
              <a:t/>
            </a:r>
            <a:br>
              <a:rPr lang="en-US" sz="2800">
                <a:effectLst/>
              </a:rPr>
            </a:br>
            <a:endParaRPr lang="en-US" sz="2800">
              <a:effectLs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4" name="Rectangle 4"/>
          <p:cNvSpPr>
            <a:spLocks noGrp="1" noRot="1" noChangeArrowheads="1"/>
          </p:cNvSpPr>
          <p:nvPr>
            <p:ph type="title"/>
          </p:nvPr>
        </p:nvSpPr>
        <p:spPr>
          <a:xfrm>
            <a:off x="304800" y="274638"/>
            <a:ext cx="8534400" cy="6278562"/>
          </a:xfrm>
        </p:spPr>
        <p:txBody>
          <a:bodyPr/>
          <a:lstStyle/>
          <a:p>
            <a:pPr algn="l"/>
            <a:r>
              <a:rPr lang="id-ID" sz="2800">
                <a:effectLst/>
              </a:rPr>
              <a:t>ayat (2):</a:t>
            </a:r>
            <a:br>
              <a:rPr lang="id-ID" sz="2800">
                <a:effectLst/>
              </a:rPr>
            </a:br>
            <a:r>
              <a:rPr lang="id-ID" sz="2800">
                <a:effectLst/>
              </a:rPr>
              <a:t>Perubahan Anggaran Dasar mengenai hal lain cukup diberitahukan kepada Menteri </a:t>
            </a:r>
            <a:br>
              <a:rPr lang="id-ID" sz="2800">
                <a:effectLst/>
              </a:rPr>
            </a:br>
            <a:r>
              <a:rPr lang="id-ID" sz="2800">
                <a:effectLst/>
              </a:rPr>
              <a:t/>
            </a:r>
            <a:br>
              <a:rPr lang="id-ID" sz="2800">
                <a:effectLst/>
              </a:rPr>
            </a:br>
            <a:r>
              <a:rPr lang="id-ID" sz="2800">
                <a:effectLst/>
              </a:rPr>
              <a:t>Pasal 23:</a:t>
            </a:r>
            <a:br>
              <a:rPr lang="id-ID" sz="2800">
                <a:effectLst/>
              </a:rPr>
            </a:br>
            <a:r>
              <a:rPr lang="id-ID" sz="2800">
                <a:effectLst/>
              </a:rPr>
              <a:t>Perubahan Anggaran Dasar tidak dapat dilakukan pada saat Yayasan dinyatakan dalam keadaan pailit, kecuali atas persetujuan kurator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2" name="Rectangle 4"/>
          <p:cNvSpPr>
            <a:spLocks noGrp="1" noRot="1" noChangeArrowheads="1"/>
          </p:cNvSpPr>
          <p:nvPr>
            <p:ph type="title"/>
          </p:nvPr>
        </p:nvSpPr>
        <p:spPr>
          <a:xfrm>
            <a:off x="304800" y="274638"/>
            <a:ext cx="8534400" cy="6278562"/>
          </a:xfrm>
        </p:spPr>
        <p:txBody>
          <a:bodyPr/>
          <a:lstStyle/>
          <a:p>
            <a:r>
              <a:rPr lang="en-US" sz="4000">
                <a:effectLst/>
              </a:rPr>
              <a:t>PENGUMUMAN </a:t>
            </a:r>
            <a:br>
              <a:rPr lang="en-US" sz="4000">
                <a:effectLst/>
              </a:rPr>
            </a:br>
            <a:r>
              <a:rPr lang="en-US" sz="4000">
                <a:effectLst/>
              </a:rPr>
              <a:t>YAYASAN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Rectangle 4"/>
          <p:cNvSpPr>
            <a:spLocks noGrp="1" noRot="1" noChangeArrowheads="1"/>
          </p:cNvSpPr>
          <p:nvPr>
            <p:ph type="title"/>
          </p:nvPr>
        </p:nvSpPr>
        <p:spPr>
          <a:xfrm>
            <a:off x="304800" y="274638"/>
            <a:ext cx="8534400" cy="6278562"/>
          </a:xfrm>
        </p:spPr>
        <p:txBody>
          <a:bodyPr/>
          <a:lstStyle/>
          <a:p>
            <a:pPr algn="l"/>
            <a:r>
              <a:rPr lang="id-ID" sz="2800">
                <a:effectLst/>
              </a:rPr>
              <a:t>Pasal 24 ayat (1):</a:t>
            </a:r>
            <a:br>
              <a:rPr lang="id-ID" sz="2800">
                <a:effectLst/>
              </a:rPr>
            </a:br>
            <a:r>
              <a:rPr lang="id-ID" sz="2800">
                <a:effectLst/>
              </a:rPr>
              <a:t>Akta pendirian Yayasan yang telah disahkan sebagai badan hukum atau perubahan Anggaran Dasar yang telah disetujui atau telah diberitahukan wajib diumumkan dalam Tambahan Berita Negara Republik Indonesia</a:t>
            </a:r>
            <a:br>
              <a:rPr lang="id-ID" sz="2800">
                <a:effectLst/>
              </a:rPr>
            </a:br>
            <a:r>
              <a:rPr lang="id-ID" sz="2800">
                <a:effectLst/>
              </a:rPr>
              <a:t/>
            </a:r>
            <a:br>
              <a:rPr lang="id-ID" sz="2800">
                <a:effectLst/>
              </a:rPr>
            </a:br>
            <a:r>
              <a:rPr lang="id-ID" sz="2800">
                <a:effectLst/>
              </a:rPr>
              <a:t>Ayat (2):</a:t>
            </a:r>
            <a:br>
              <a:rPr lang="id-ID" sz="2800">
                <a:effectLst/>
              </a:rPr>
            </a:br>
            <a:r>
              <a:rPr lang="id-ID" sz="2800">
                <a:effectLst/>
              </a:rPr>
              <a:t>Pengumuman sebagaimana dimaksud ayat (1) dilakukan oleh Menteri dalam jangka waktu paling lambat 14 hari terhitung sejak tanggal akta pendirian Yayasan disahkan atau perubahan Anggaran Dasar disetujui oleh Menteri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Rectangle 4"/>
          <p:cNvSpPr>
            <a:spLocks noGrp="1" noRot="1" noChangeArrowheads="1"/>
          </p:cNvSpPr>
          <p:nvPr>
            <p:ph type="title"/>
          </p:nvPr>
        </p:nvSpPr>
        <p:spPr>
          <a:xfrm>
            <a:off x="304800" y="274638"/>
            <a:ext cx="8534400" cy="6278562"/>
          </a:xfrm>
        </p:spPr>
        <p:txBody>
          <a:bodyPr/>
          <a:lstStyle/>
          <a:p>
            <a:r>
              <a:rPr lang="en-US" sz="4000">
                <a:effectLst/>
              </a:rPr>
              <a:t>PENGERTIAN &amp; </a:t>
            </a:r>
            <a:br>
              <a:rPr lang="en-US" sz="4000">
                <a:effectLst/>
              </a:rPr>
            </a:br>
            <a:r>
              <a:rPr lang="en-US" sz="4000">
                <a:effectLst/>
              </a:rPr>
              <a:t>UNSUR-UNSUR YAYASAN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p:cNvSpPr>
            <a:spLocks noGrp="1" noRot="1" noChangeArrowheads="1"/>
          </p:cNvSpPr>
          <p:nvPr>
            <p:ph type="title"/>
          </p:nvPr>
        </p:nvSpPr>
        <p:spPr>
          <a:xfrm>
            <a:off x="304800" y="274638"/>
            <a:ext cx="8534400" cy="6278562"/>
          </a:xfrm>
        </p:spPr>
        <p:txBody>
          <a:bodyPr/>
          <a:lstStyle/>
          <a:p>
            <a:pPr algn="l"/>
            <a:r>
              <a:rPr lang="id-ID" sz="2800">
                <a:effectLst/>
              </a:rPr>
              <a:t>Pengertian Yayasan</a:t>
            </a:r>
            <a:br>
              <a:rPr lang="id-ID" sz="2800">
                <a:effectLst/>
              </a:rPr>
            </a:br>
            <a:r>
              <a:rPr lang="id-ID" sz="2800">
                <a:effectLst/>
              </a:rPr>
              <a:t>Pasal 1:</a:t>
            </a:r>
            <a:r>
              <a:rPr lang="id-ID" sz="2800" i="1">
                <a:effectLst/>
              </a:rPr>
              <a:t/>
            </a:r>
            <a:br>
              <a:rPr lang="id-ID" sz="2800" i="1">
                <a:effectLst/>
              </a:rPr>
            </a:br>
            <a:r>
              <a:rPr lang="id-ID" sz="2800" i="1">
                <a:effectLst/>
              </a:rPr>
              <a:t>Adalah badan hukum yang terdiri atas kekayaan yang dipisahkan dan diperuntukan untuk mencapai tujuan tertentu dibidang sosial, keagamaan, dan kemanusiaan, yang tidak mempunyai anggota</a:t>
            </a:r>
            <a:r>
              <a:rPr lang="en-US" sz="2800">
                <a:effectLst/>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rrowheads="1"/>
          </p:cNvSpPr>
          <p:nvPr>
            <p:ph type="title"/>
          </p:nvPr>
        </p:nvSpPr>
        <p:spPr/>
        <p:txBody>
          <a:bodyPr/>
          <a:lstStyle/>
          <a:p>
            <a:pPr algn="l"/>
            <a:r>
              <a:rPr lang="en-US"/>
              <a:t>Unsur-unsur:</a:t>
            </a:r>
          </a:p>
        </p:txBody>
      </p:sp>
      <p:sp>
        <p:nvSpPr>
          <p:cNvPr id="115715" name="Rectangle 3"/>
          <p:cNvSpPr>
            <a:spLocks noGrp="1" noChangeArrowheads="1"/>
          </p:cNvSpPr>
          <p:nvPr>
            <p:ph idx="1"/>
          </p:nvPr>
        </p:nvSpPr>
        <p:spPr/>
        <p:txBody>
          <a:bodyPr/>
          <a:lstStyle/>
          <a:p>
            <a:r>
              <a:rPr lang="en-US"/>
              <a:t>Badan hukum</a:t>
            </a:r>
          </a:p>
          <a:p>
            <a:r>
              <a:rPr lang="en-US"/>
              <a:t>Harta kekayaan yang dipisahkan</a:t>
            </a:r>
          </a:p>
          <a:p>
            <a:r>
              <a:rPr lang="en-US"/>
              <a:t>Tujuannya: sosial, agama, dan kemanusiaan</a:t>
            </a:r>
          </a:p>
          <a:p>
            <a:r>
              <a:rPr lang="en-US"/>
              <a:t>Tidak mempunyai anggota</a:t>
            </a:r>
          </a:p>
          <a:p>
            <a:endParaRPr lang="en-US"/>
          </a:p>
          <a:p>
            <a:endParaRPr lang="en-US"/>
          </a:p>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9" name="Rectangle 7"/>
          <p:cNvSpPr>
            <a:spLocks noGrp="1" noRot="1" noChangeArrowheads="1"/>
          </p:cNvSpPr>
          <p:nvPr>
            <p:ph type="title"/>
          </p:nvPr>
        </p:nvSpPr>
        <p:spPr/>
        <p:txBody>
          <a:bodyPr/>
          <a:lstStyle/>
          <a:p>
            <a:pPr algn="l"/>
            <a:r>
              <a:rPr lang="id-ID" sz="3600"/>
              <a:t>Unsur-Unsurnya:</a:t>
            </a:r>
          </a:p>
        </p:txBody>
      </p:sp>
      <p:sp>
        <p:nvSpPr>
          <p:cNvPr id="110600" name="Rectangle 8"/>
          <p:cNvSpPr>
            <a:spLocks noGrp="1" noChangeArrowheads="1"/>
          </p:cNvSpPr>
          <p:nvPr>
            <p:ph idx="1"/>
          </p:nvPr>
        </p:nvSpPr>
        <p:spPr/>
        <p:txBody>
          <a:bodyPr/>
          <a:lstStyle/>
          <a:p>
            <a:r>
              <a:rPr lang="id-ID">
                <a:effectLst/>
              </a:rPr>
              <a:t>Badan Hukum;</a:t>
            </a:r>
          </a:p>
          <a:p>
            <a:r>
              <a:rPr lang="id-ID">
                <a:effectLst/>
              </a:rPr>
              <a:t>Terdiri dari harta kekayaan yang dipisahkan;</a:t>
            </a:r>
          </a:p>
          <a:p>
            <a:r>
              <a:rPr lang="en-US">
                <a:effectLst/>
              </a:rPr>
              <a:t>D</a:t>
            </a:r>
            <a:r>
              <a:rPr lang="id-ID">
                <a:effectLst/>
              </a:rPr>
              <a:t>iperuntukan untuk mencapai tujuan tertentu dibidang sosial, keagamaan, dan kemanusiaan</a:t>
            </a:r>
            <a:r>
              <a:rPr lang="en-US">
                <a:effectLst/>
              </a:rPr>
              <a:t>;</a:t>
            </a:r>
          </a:p>
          <a:p>
            <a:r>
              <a:rPr lang="id-ID">
                <a:effectLst/>
              </a:rPr>
              <a:t>Tidak mempunyai anggota.</a:t>
            </a:r>
          </a:p>
          <a:p>
            <a:pPr>
              <a:buFont typeface="Wingdings" pitchFamily="2" charset="2"/>
              <a:buNone/>
            </a:pPr>
            <a:endParaRPr lang="en-US">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Rot="1" noChangeArrowheads="1"/>
          </p:cNvSpPr>
          <p:nvPr>
            <p:ph type="title"/>
          </p:nvPr>
        </p:nvSpPr>
        <p:spPr>
          <a:xfrm>
            <a:off x="304800" y="274638"/>
            <a:ext cx="8534400" cy="6278562"/>
          </a:xfrm>
        </p:spPr>
        <p:txBody>
          <a:bodyPr/>
          <a:lstStyle/>
          <a:p>
            <a:pPr algn="l"/>
            <a:r>
              <a:rPr lang="id-ID" sz="2400" u="sng">
                <a:effectLst/>
              </a:rPr>
              <a:t>Badan Hukum</a:t>
            </a:r>
            <a:r>
              <a:rPr lang="sv-SE" sz="2400">
                <a:effectLst/>
              </a:rPr>
              <a:t/>
            </a:r>
            <a:br>
              <a:rPr lang="sv-SE" sz="2400">
                <a:effectLst/>
              </a:rPr>
            </a:br>
            <a:r>
              <a:rPr lang="sv-SE" sz="2400">
                <a:effectLst/>
              </a:rPr>
              <a:t>Pengertian pokok badan hukum adalah:</a:t>
            </a:r>
            <a:r>
              <a:rPr lang="sv-SE" sz="2400" i="1">
                <a:effectLst/>
              </a:rPr>
              <a:t/>
            </a:r>
            <a:br>
              <a:rPr lang="sv-SE" sz="2400" i="1">
                <a:effectLst/>
              </a:rPr>
            </a:br>
            <a:r>
              <a:rPr lang="sv-SE" sz="2400" i="1">
                <a:effectLst/>
              </a:rPr>
              <a:t>“Segala sesuatu yang berdasarkan tuntutan kebutuhan masyarakat yang demikian itu oleh hukum diakui sebagai pendukung hak dan </a:t>
            </a:r>
            <a:r>
              <a:rPr lang="id-ID" sz="2400" i="1">
                <a:effectLst/>
              </a:rPr>
              <a:t>kewajiban</a:t>
            </a:r>
            <a:r>
              <a:rPr lang="sv-SE" sz="2400" i="1">
                <a:effectLst/>
              </a:rPr>
              <a:t>”</a:t>
            </a:r>
            <a:r>
              <a:rPr lang="sv-SE" sz="2400">
                <a:effectLst/>
              </a:rPr>
              <a:t/>
            </a:r>
            <a:br>
              <a:rPr lang="sv-SE" sz="2400">
                <a:effectLst/>
              </a:rPr>
            </a:br>
            <a:r>
              <a:rPr lang="sv-SE" sz="2400">
                <a:effectLst/>
              </a:rPr>
              <a:t/>
            </a:r>
            <a:br>
              <a:rPr lang="sv-SE" sz="2400">
                <a:effectLst/>
              </a:rPr>
            </a:br>
            <a:r>
              <a:rPr lang="sv-SE" sz="2400">
                <a:effectLst/>
              </a:rPr>
              <a:t>Beberapa unsur penting yang terdapat dalam badan hukum:</a:t>
            </a:r>
            <a:r>
              <a:rPr lang="en-US" sz="2400">
                <a:effectLst/>
              </a:rPr>
              <a:t/>
            </a:r>
            <a:br>
              <a:rPr lang="en-US" sz="2400">
                <a:effectLst/>
              </a:rPr>
            </a:br>
            <a:r>
              <a:rPr lang="en-US" sz="2400">
                <a:effectLst/>
              </a:rPr>
              <a:t>      a. 	</a:t>
            </a:r>
            <a:r>
              <a:rPr lang="id-ID" sz="2400">
                <a:effectLst/>
              </a:rPr>
              <a:t>Perkumpulan orang (organisasi</a:t>
            </a:r>
            <a:r>
              <a:rPr lang="en-US" sz="2400">
                <a:effectLst/>
              </a:rPr>
              <a:t>)</a:t>
            </a:r>
            <a:r>
              <a:rPr lang="sv-SE" sz="2400">
                <a:effectLst/>
              </a:rPr>
              <a:t/>
            </a:r>
            <a:br>
              <a:rPr lang="sv-SE" sz="2400">
                <a:effectLst/>
              </a:rPr>
            </a:br>
            <a:r>
              <a:rPr lang="sv-SE" sz="2400">
                <a:effectLst/>
              </a:rPr>
              <a:t>      b. 	Dapat melakukan perbuatan hukum (rechtshandeling) 	dalam hubungan-hubungan hukum (rechtsbetrekking)</a:t>
            </a:r>
            <a:r>
              <a:rPr lang="en-US" sz="2400">
                <a:effectLst/>
              </a:rPr>
              <a:t/>
            </a:r>
            <a:br>
              <a:rPr lang="en-US" sz="2400">
                <a:effectLst/>
              </a:rPr>
            </a:br>
            <a:r>
              <a:rPr lang="en-US" sz="2400">
                <a:effectLst/>
              </a:rPr>
              <a:t>      c.	</a:t>
            </a:r>
            <a:r>
              <a:rPr lang="id-ID" sz="2400">
                <a:effectLst/>
              </a:rPr>
              <a:t>Mempunyai harta kekayaan sendiri</a:t>
            </a:r>
            <a:br>
              <a:rPr lang="id-ID" sz="2400">
                <a:effectLst/>
              </a:rPr>
            </a:br>
            <a:r>
              <a:rPr lang="id-ID" sz="2400">
                <a:effectLst/>
              </a:rPr>
              <a:t>      d.	Mempunyai pengurus</a:t>
            </a:r>
            <a:br>
              <a:rPr lang="id-ID" sz="2400">
                <a:effectLst/>
              </a:rPr>
            </a:br>
            <a:r>
              <a:rPr lang="id-ID" sz="2400">
                <a:effectLst/>
              </a:rPr>
              <a:t>      e.	Mempunyai hak dan kewajiban</a:t>
            </a:r>
            <a:r>
              <a:rPr lang="sv-SE" sz="2400">
                <a:effectLst/>
              </a:rPr>
              <a:t/>
            </a:r>
            <a:br>
              <a:rPr lang="sv-SE" sz="2400">
                <a:effectLst/>
              </a:rPr>
            </a:br>
            <a:r>
              <a:rPr lang="sv-SE" sz="2400">
                <a:effectLst/>
              </a:rPr>
              <a:t>       f.	Dapat menggugat dan digugat didepan Pengadilan</a:t>
            </a:r>
            <a:endParaRPr lang="en-US" sz="2400">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Grp="1" noRot="1" noChangeArrowheads="1"/>
          </p:cNvSpPr>
          <p:nvPr>
            <p:ph type="title"/>
          </p:nvPr>
        </p:nvSpPr>
        <p:spPr>
          <a:xfrm>
            <a:off x="304800" y="274638"/>
            <a:ext cx="8534400" cy="6278562"/>
          </a:xfrm>
        </p:spPr>
        <p:txBody>
          <a:bodyPr/>
          <a:lstStyle/>
          <a:p>
            <a:pPr algn="l"/>
            <a:r>
              <a:rPr lang="sv-SE" sz="2400" u="sng">
                <a:effectLst/>
              </a:rPr>
              <a:t>Kekayaan yang dipisahkan</a:t>
            </a:r>
            <a:br>
              <a:rPr lang="sv-SE" sz="2400" u="sng">
                <a:effectLst/>
              </a:rPr>
            </a:br>
            <a:r>
              <a:rPr lang="sv-SE" sz="2400">
                <a:effectLst/>
              </a:rPr>
              <a:t>Pasal 26 ayat (1): 	</a:t>
            </a:r>
            <a:br>
              <a:rPr lang="sv-SE" sz="2400">
                <a:effectLst/>
              </a:rPr>
            </a:br>
            <a:r>
              <a:rPr lang="sv-SE" sz="2400">
                <a:effectLst/>
              </a:rPr>
              <a:t>Kekayaan Yayasan berasal dari sejumlah kekayaan yang dipisahkan dalam bentuk uang atau barang</a:t>
            </a:r>
            <a:br>
              <a:rPr lang="sv-SE" sz="2400">
                <a:effectLst/>
              </a:rPr>
            </a:br>
            <a:r>
              <a:rPr lang="sv-SE" sz="2400">
                <a:effectLst/>
              </a:rPr>
              <a:t>      </a:t>
            </a:r>
            <a:br>
              <a:rPr lang="sv-SE" sz="2400">
                <a:effectLst/>
              </a:rPr>
            </a:br>
            <a:r>
              <a:rPr lang="sv-SE" sz="2400">
                <a:effectLst/>
              </a:rPr>
              <a:t>ayat (2):	</a:t>
            </a:r>
            <a:br>
              <a:rPr lang="sv-SE" sz="2400">
                <a:effectLst/>
              </a:rPr>
            </a:br>
            <a:r>
              <a:rPr lang="sv-SE" sz="2400">
                <a:effectLst/>
              </a:rPr>
              <a:t>Selain itu k</a:t>
            </a:r>
            <a:r>
              <a:rPr lang="id-ID" sz="2400">
                <a:effectLst/>
              </a:rPr>
              <a:t>ekayaan Yayasan dapat diperoleh dari</a:t>
            </a:r>
            <a:r>
              <a:rPr lang="en-US" sz="2400">
                <a:effectLst/>
              </a:rPr>
              <a:t>:</a:t>
            </a:r>
            <a:r>
              <a:rPr lang="sv-SE" sz="2400">
                <a:effectLst/>
              </a:rPr>
              <a:t/>
            </a:r>
            <a:br>
              <a:rPr lang="sv-SE" sz="2400">
                <a:effectLst/>
              </a:rPr>
            </a:br>
            <a:r>
              <a:rPr lang="sv-SE" sz="2400">
                <a:effectLst/>
              </a:rPr>
              <a:t>      a.	Sumbangan atau bantuan yang tidak mengikat</a:t>
            </a:r>
            <a:r>
              <a:rPr lang="en-US" sz="2400">
                <a:effectLst/>
              </a:rPr>
              <a:t/>
            </a:r>
            <a:br>
              <a:rPr lang="en-US" sz="2400">
                <a:effectLst/>
              </a:rPr>
            </a:br>
            <a:r>
              <a:rPr lang="en-US" sz="2400">
                <a:effectLst/>
              </a:rPr>
              <a:t>      b.	</a:t>
            </a:r>
            <a:r>
              <a:rPr lang="id-ID" sz="2400">
                <a:effectLst/>
              </a:rPr>
              <a:t>Wakaf</a:t>
            </a:r>
            <a:br>
              <a:rPr lang="id-ID" sz="2400">
                <a:effectLst/>
              </a:rPr>
            </a:br>
            <a:r>
              <a:rPr lang="id-ID" sz="2400">
                <a:effectLst/>
              </a:rPr>
              <a:t>      c.	Hibah</a:t>
            </a:r>
            <a:br>
              <a:rPr lang="id-ID" sz="2400">
                <a:effectLst/>
              </a:rPr>
            </a:br>
            <a:r>
              <a:rPr lang="id-ID" sz="2400">
                <a:effectLst/>
              </a:rPr>
              <a:t>      d.	Hibah Wasiat</a:t>
            </a:r>
            <a:r>
              <a:rPr lang="sv-SE" sz="2400">
                <a:effectLst/>
              </a:rPr>
              <a:t/>
            </a:r>
            <a:br>
              <a:rPr lang="sv-SE" sz="2400">
                <a:effectLst/>
              </a:rPr>
            </a:br>
            <a:r>
              <a:rPr lang="sv-SE" sz="2400">
                <a:effectLst/>
              </a:rPr>
              <a:t>      e.	Perolehan lain yang tidak </a:t>
            </a:r>
            <a:r>
              <a:rPr lang="id-ID" sz="2400">
                <a:effectLst/>
              </a:rPr>
              <a:t>bertentangan</a:t>
            </a:r>
            <a:r>
              <a:rPr lang="sv-SE" sz="2400">
                <a:effectLst/>
              </a:rPr>
              <a:t> dengan 	Anggaran Dasar dan/atau peraturan perundang-	undangan</a:t>
            </a:r>
            <a:r>
              <a:rPr lang="en-US" sz="2400">
                <a:effectLst/>
              </a:rPr>
              <a:t/>
            </a:r>
            <a:br>
              <a:rPr lang="en-US" sz="2400">
                <a:effectLst/>
              </a:rPr>
            </a:br>
            <a:r>
              <a:rPr lang="en-US" sz="2400">
                <a:effectLst/>
              </a:rPr>
              <a:t>       f.	</a:t>
            </a:r>
            <a:r>
              <a:rPr lang="id-ID" sz="2400">
                <a:effectLst/>
              </a:rPr>
              <a:t>Bantuan dari Negara (Pasal 27)</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264</TotalTime>
  <Words>263</Words>
  <Application>Microsoft PowerPoint</Application>
  <PresentationFormat>On-screen Show (4:3)</PresentationFormat>
  <Paragraphs>75</Paragraphs>
  <Slides>33</Slides>
  <Notes>33</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Solstice</vt:lpstr>
      <vt:lpstr>YAYASAN  (Undang-Undang Nomor 28 Tahun 2004 tentang Perubahan Atas Undang-Undang Nomor 16 Tahun 2001 tentang Yayasan)  </vt:lpstr>
      <vt:lpstr>Pendirian Yayasan di Indonesia hingga sebelum diterbitkan undang-undang tersebut hanya berdasarkan atas kebiasaan dalam masyarakat dan yurisprudensi Mahkamah Agung, karena belum adanya peraturan perundang-undangan yang mengatur  Fakta menunjukan kecenderungan masyarakat mendirikan Yayasan dengan maksud untuk berlindung di balik status badan hukum Yayasan, juga adakalanya bertujuan untuk memperkaya diri para Pendiri dan Pengurus    </vt:lpstr>
      <vt:lpstr>Sejalan dengan kecenderungan tersebut timbul berbagai masalah, baik masalah yang berkaitan dengan kegiatan Yayasan yang tidak sesuai dengan maksud dan tujuan yang tercantum dalam Anggaran Dasar, sengketa dengan Pengurus dengan Pendiri atau pihak lain, maupun adanya dugaan bahwa Yayasan digunakan untuk menampung kekayaan yang berasal dari para pendiri atau pihak lain yang diperoleh dengan cara melawan hukum </vt:lpstr>
      <vt:lpstr>PENGERTIAN &amp;  UNSUR-UNSUR YAYASAN</vt:lpstr>
      <vt:lpstr>Pengertian Yayasan Pasal 1: Adalah badan hukum yang terdiri atas kekayaan yang dipisahkan dan diperuntukan untuk mencapai tujuan tertentu dibidang sosial, keagamaan, dan kemanusiaan, yang tidak mempunyai anggota </vt:lpstr>
      <vt:lpstr>Unsur-unsur:</vt:lpstr>
      <vt:lpstr>Unsur-Unsurnya:</vt:lpstr>
      <vt:lpstr>Badan Hukum Pengertian pokok badan hukum adalah: “Segala sesuatu yang berdasarkan tuntutan kebutuhan masyarakat yang demikian itu oleh hukum diakui sebagai pendukung hak dan kewajiban”  Beberapa unsur penting yang terdapat dalam badan hukum:       a.  Perkumpulan orang (organisasi)       b.  Dapat melakukan perbuatan hukum (rechtshandeling)  dalam hubungan-hubungan hukum (rechtsbetrekking)       c. Mempunyai harta kekayaan sendiri       d. Mempunyai pengurus       e. Mempunyai hak dan kewajiban        f. Dapat menggugat dan digugat didepan Pengadilan</vt:lpstr>
      <vt:lpstr>Kekayaan yang dipisahkan Pasal 26 ayat (1):   Kekayaan Yayasan berasal dari sejumlah kekayaan yang dipisahkan dalam bentuk uang atau barang        ayat (2):  Selain itu kekayaan Yayasan dapat diperoleh dari:       a. Sumbangan atau bantuan yang tidak mengikat       b. Wakaf       c. Hibah       d. Hibah Wasiat       e. Perolehan lain yang tidak bertentangan dengan  Anggaran Dasar dan/atau peraturan perundang- undangan        f. Bantuan dari Negara (Pasal 27)</vt:lpstr>
      <vt:lpstr>Pasal 5 ayat (1):   Kekayaan Yayasan baik berupa uang, barang, maupun kekyaan lain yang diperoleh Yayasan dilarang dialihkan atau dibagikan secara langsung atau tidak langsung, baik dalam bentuk gaji, upah, maupun honoharium, atau bentuk lain yang dapat dinilai dengan uang kepada Pembina, Pengurus, dan Pengawas  Ada pengecualian dalam Pasal 5 ayat (2): Dapat ditentukan dalam Anggaran Dasar bahwa Pengurus menerima gaji, upah, maupun honoharium dalam hal:        a. Bukan pendiri Yayasan dan tidak terafiliasi dengan  Pendiri, Pembina, dan Pengawas        b. Melaksanakan kepengurusan secara langsung dan  penuh </vt:lpstr>
      <vt:lpstr>Mencapai tujuan tertentu dibidang sosial, keagamaan, dan kemanusiaan Kegiatan Yayasan hanya bertujuan untuk kegiatan-kegiatan yang bersifat Nirlaba/Non Profit (Tidak menumpuk keuntungan) dibidang sosial, keagamaan, dan kemanusiaan.  Tidak mempunyai anggota Yayasan pada dasarnya tidak memiliki anggota, dalam hal ini satruktur organisasi Yayasan hanya dalam bentuk: a. Pembina b. Pengurus  c. Pengawas</vt:lpstr>
      <vt:lpstr>PENDIRIAN BADAN USAHA OLEH YAYASAN </vt:lpstr>
      <vt:lpstr>    Pasal 3 ayat (1): Yayasan dapat melakukan kegiatan usaha untuk menunjang pencapaian maksud dan tujuannya dengan cara mendirikan badan usaha dan/atau ikut serta dalam suatu badan usaha.  Penjelasannya: Ketentuan dari Pasal 3 ayat (1) tersebut dimaksudkan untuk menegaskan bahwa Yayasan tidak digunakan sebagai wadah usaha dan Yayasan tidak dapat melakukan kegiatan usaha secara langsung tetapi harus melalui badan usaha yang didirikannya atau melalui badan usaha lain dimana Yayasan menyertakan kekayaannya.   </vt:lpstr>
      <vt:lpstr>Pasal 7 ayat (1):  Yayasan dapat mendirikan badan usaha yang kegiatannya sesuai dengan maksud dan tujuan Yayasan  Pasal 7 ayat (2): Yayasan dapat melakukan penyertaan dalam berbagai bentuk usaha yang bersifat prospektif dengan ketentuan seluruh penyertaan tersebut paling banyak 25 % dari seluruh nilai kekayaan  Pasal 7 ayat (3): Anggota Pembina, Pengurus, dan Pengawas dilarang merangkap sebagai anggota direksi atau pengurus dan anggota dewan komisaris atau pengawas dari badan usaha sebagai mana dimaksud Pasal 7 ayat (2)</vt:lpstr>
      <vt:lpstr>Pasal 8: Kegiatan usaha dari badan usaha sebagaimana dimaksud dalam Pasal 7 ayat (1) harus sesuai dengan maksud dan tujuan Yayasan serta tidak bertentangan dengan ketertiban umum, kesusilaan, dan/atau peraturan perundang-undangan yang berlaku   Penjelasannya:  Kegiatan usaha tersebut tidak bertentangan dengan ketertiban umum, kesusilaan, dan/atau peraturan perundang-undangan. Dengan cakupan dalam bidang: HAM, Kesenian, Olah Raga, Perlindungan Konsumen, Pendidikan, Lingkungan Hidup, Kesehatan, dan Ilmu Pengetahuan</vt:lpstr>
      <vt:lpstr>KEPENGURUSAN DALAM YAYASAN</vt:lpstr>
      <vt:lpstr>Pasal 2: Perangkat organisasi didalam Yayasan terdiri dari : a. Pembina b. Pengurus c. Pengawas</vt:lpstr>
      <vt:lpstr>Pembina:  Pasal 28 ayat (1):  Pembina adalah organ Yayasan yang mempunyai kewenangan yang tidak diserahkan kepada Pengurus atau Pengawas  Pasal 28 ayat (2):  Yang dapat diangkat menjadi Pembina adalah orang perseorangan sebagai pendiri Yayasan dan/atau mereka yang berdasarkan keputusan rapat anggota Pembina mempunyai dedikasi tinggi untuk mencapai maksud dan tujuan Yayasan  Pasal 29: Anggota Pembina tidak boleh merangkap sebagai anggota Pengurus dan/atau anggota Pengawas</vt:lpstr>
      <vt:lpstr> Pengurus:  Pasal 31 ayat (1):  Pengurus adalah organ Yayasan yang melaksanakan kepengurusan Yayasan  ayat (2): Yang dapat diangkat menjadi Pengurus adalah orang perseorangan yang mampu melakukan perbuatan hukum  ayat (3): Pengurus tidak boleh merangkap sebagai Pembina atau Pengawas  </vt:lpstr>
      <vt:lpstr>Pasal 32:  Pengurus Yayasan diangkat oleh Pembina berdasarkan keputusan rapat Pembina untuk jangka waktu 5 tahun dan dapat diangkat kembali   Pasal 32 ayat (3):   Susunan pengurus sekurang-kurangnya terdiri atas: a. Seorang Ketua  b. Seorang Sekretaris c. Seorang Bendahara  Pasal 35 ayat (1):  Pengurus Yayasan bertanggung jawab penuh atas kepengurusan Yayasan untuk kepentingan dan tujuan Yayasan serta berhak mewakili Yayasan baik didalam maupun diluar Pengadilan</vt:lpstr>
      <vt:lpstr>Pengawas:  Pasal 40 ayat (1):  Pengawas adalah organ Yayasan yang bertugas melakukan pengawasan serta memberi nasehat kepada pengurus dalam menjalankan kegiatan Yayasan  ayat (3): Yang dapat diangkat menjadi Pengawas adalah orang perseorangan yang mampu melakukan perbuatan hukum  ayat (4): Pengawas tidak boleh merangkap sebagai Pembina atau Pengurus</vt:lpstr>
      <vt:lpstr>PENDIRIAN YAYASAN</vt:lpstr>
      <vt:lpstr> Pasal 9 ayat (1): Yayasan didirikan oleh satu orang atau lebih dengan memisahkan sebagian harta kekayaan pendirinya sebagai kekayaan awal   Keterangan:        - Dari penjelasan diatas menunjukan bahwa pendiri  bukanlah pemilik Yayasan karena sudah sejak semula  telah memisahkan harta kekayaannya menjadi milik  Yayasan        - Dari penjelasan diatas yang dimaksud orang adalah  orang perseorangan atau badan hukum  </vt:lpstr>
      <vt:lpstr>Pasal 9 ayat (2):   Pendirian Yayasan dengan akta notaris dan dibuat dalam bahasa Indonesia </vt:lpstr>
      <vt:lpstr> Pasal 9 ayat (3):  Yayasan dapat didirikan berdasarkan surat wasiat  Pasal 10 ayat (2): Dalam hal pendirian Yayasan berdasarkan surat wasiat, penerima wasiat bertindak mewakili pemberi wasiat  Penjelasan: Apabila terdapat surat wasiat yang berisi pesan untuk mendirikan Yayasan, maka hal tersebut dianggap sebagai kewajiban yang ditujukan kepada mereka yang ditunjuk dalam surat wasiat selaku penerima wasiat untuk melaksanakan wasiat.  </vt:lpstr>
      <vt:lpstr>Pasal 10 ayat (3): Dalam hal surat wasiat sebagaimana di maksud dalam ayat (2) tidak dilaksanakan, maka atas permintaan pihak yang berkepentingan, Pengadilan dapat memerintahkan penerima wasiat/ahli waris yang bersangkutan untuk melaksanakan wasiat tersebut</vt:lpstr>
      <vt:lpstr>Pasal 11 ayat (1): Yayasan memperoleh status badan hukum setelah akta pendirian Yayasan sebagaimana dimaksud dalam Pasal 9 ayat (2) memperoleh pengesahan dari Menteri  Pasal 13A: Perbuatan hukum yang dilakukan oleh Pengurus atas nama Yayasan sebelum Yayasan memperoleh status badan hukum menjadi tanggung jawab Pengurus secara tanggung renteng</vt:lpstr>
      <vt:lpstr>Pasal 15 ayat (1): Yayasan tidak boleh memakai nama yang: a. Telah dipakai secara sah oleh Yayasan lain; b. Bertentangan dengan ketertiban umum dan/atau     kesusilaan  ayat (2): Nama Yayasan harus didahului dengan kata “Yayasan”  ayat (3): Dalam hal kekayaan Yayasan berasal dari wakaf, kata “wakaf” dapat ditambahkan setelah kata “Yayasan”</vt:lpstr>
      <vt:lpstr>PERUBAHAN ANGGARAN DASAR YAYASAN</vt:lpstr>
      <vt:lpstr> Pasal 17: Anggaran Dasar dapat diubah, kecuali mengenai maksud dan tujuan Yayasan   Pasal 18 ayat (1): Perubahan Anggaran Dasar hanya dapat dilaksanakan berdasarkan keputusan rapat Pembina  Pasal 21 ayat (1): Perubahan Anggaran Dasar yang meliputi nama dan kegiatan Yayasan harus mendapat persetujuan Menteri  </vt:lpstr>
      <vt:lpstr>ayat (2): Perubahan Anggaran Dasar mengenai hal lain cukup diberitahukan kepada Menteri   Pasal 23: Perubahan Anggaran Dasar tidak dapat dilakukan pada saat Yayasan dinyatakan dalam keadaan pailit, kecuali atas persetujuan kurator</vt:lpstr>
      <vt:lpstr>PENGUMUMAN  YAYASAN</vt:lpstr>
      <vt:lpstr>Pasal 24 ayat (1): Akta pendirian Yayasan yang telah disahkan sebagai badan hukum atau perubahan Anggaran Dasar yang telah disetujui atau telah diberitahukan wajib diumumkan dalam Tambahan Berita Negara Republik Indonesia  Ayat (2): Pengumuman sebagaimana dimaksud ayat (1) dilakukan oleh Menteri dalam jangka waktu paling lambat 14 hari terhitung sejak tanggal akta pendirian Yayasan disahkan atau perubahan Anggaran Dasar disetujui oleh Menteri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Zaini</dc:creator>
  <cp:lastModifiedBy>ZAINI</cp:lastModifiedBy>
  <cp:revision>13</cp:revision>
  <dcterms:created xsi:type="dcterms:W3CDTF">1601-01-01T00:00:00Z</dcterms:created>
  <dcterms:modified xsi:type="dcterms:W3CDTF">2018-08-24T03:03:42Z</dcterms:modified>
</cp:coreProperties>
</file>