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00FFFF"/>
    <a:srgbClr val="FFCCFF"/>
    <a:srgbClr val="CCFF99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2F262-1DE9-4C1C-A347-840EF6A6DD43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490F9-29BA-427B-B196-D2F6DA7C27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2F262-1DE9-4C1C-A347-840EF6A6DD43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490F9-29BA-427B-B196-D2F6DA7C27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2F262-1DE9-4C1C-A347-840EF6A6DD43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490F9-29BA-427B-B196-D2F6DA7C27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78563"/>
            <a:ext cx="2133600" cy="457200"/>
          </a:xfrm>
        </p:spPr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accent1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785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78563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D16928-4547-4C2C-91B9-4723100B1F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2F262-1DE9-4C1C-A347-840EF6A6DD43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490F9-29BA-427B-B196-D2F6DA7C27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2F262-1DE9-4C1C-A347-840EF6A6DD43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490F9-29BA-427B-B196-D2F6DA7C27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2F262-1DE9-4C1C-A347-840EF6A6DD43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490F9-29BA-427B-B196-D2F6DA7C27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2F262-1DE9-4C1C-A347-840EF6A6DD43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490F9-29BA-427B-B196-D2F6DA7C27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2F262-1DE9-4C1C-A347-840EF6A6DD43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490F9-29BA-427B-B196-D2F6DA7C27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2F262-1DE9-4C1C-A347-840EF6A6DD43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490F9-29BA-427B-B196-D2F6DA7C27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2F262-1DE9-4C1C-A347-840EF6A6DD43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490F9-29BA-427B-B196-D2F6DA7C27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2F262-1DE9-4C1C-A347-840EF6A6DD43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490F9-29BA-427B-B196-D2F6DA7C27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2F262-1DE9-4C1C-A347-840EF6A6DD43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2490F9-29BA-427B-B196-D2F6DA7C27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85875"/>
            <a:ext cx="7772400" cy="23145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ea typeface="+mj-ea"/>
                <a:cs typeface="+mj-cs"/>
              </a:rPr>
              <a:t>PERSEKUTUAN DENGAN FIRMA</a:t>
            </a:r>
            <a:endParaRPr lang="en-US" b="1" dirty="0">
              <a:ea typeface="+mj-ea"/>
              <a:cs typeface="+mj-cs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762000"/>
            <a:ext cx="7620000" cy="4876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b="1" smtClean="0">
                <a:latin typeface="Century Gothic" pitchFamily="34" charset="0"/>
                <a:ea typeface="+mj-ea"/>
                <a:cs typeface="+mj-cs"/>
              </a:rPr>
              <a:t>Persamaan </a:t>
            </a:r>
            <a:br>
              <a:rPr lang="en-US" sz="4800" b="1" smtClean="0">
                <a:latin typeface="Century Gothic" pitchFamily="34" charset="0"/>
                <a:ea typeface="+mj-ea"/>
                <a:cs typeface="+mj-cs"/>
              </a:rPr>
            </a:br>
            <a:r>
              <a:rPr lang="en-US" sz="4800" b="1" smtClean="0">
                <a:latin typeface="Century Gothic" pitchFamily="34" charset="0"/>
                <a:ea typeface="+mj-ea"/>
                <a:cs typeface="+mj-cs"/>
              </a:rPr>
              <a:t>vs </a:t>
            </a:r>
            <a:br>
              <a:rPr lang="en-US" sz="4800" b="1" smtClean="0">
                <a:latin typeface="Century Gothic" pitchFamily="34" charset="0"/>
                <a:ea typeface="+mj-ea"/>
                <a:cs typeface="+mj-cs"/>
              </a:rPr>
            </a:br>
            <a:r>
              <a:rPr lang="en-US" sz="4800" b="1" smtClean="0">
                <a:latin typeface="Century Gothic" pitchFamily="34" charset="0"/>
                <a:ea typeface="+mj-ea"/>
                <a:cs typeface="+mj-cs"/>
              </a:rPr>
              <a:t>Perbedaan</a:t>
            </a:r>
            <a:br>
              <a:rPr lang="en-US" sz="4800" b="1" smtClean="0">
                <a:latin typeface="Century Gothic" pitchFamily="34" charset="0"/>
                <a:ea typeface="+mj-ea"/>
                <a:cs typeface="+mj-cs"/>
              </a:rPr>
            </a:br>
            <a:r>
              <a:rPr lang="en-US" sz="4800" b="1" smtClean="0">
                <a:latin typeface="Century Gothic" pitchFamily="34" charset="0"/>
                <a:ea typeface="+mj-ea"/>
                <a:cs typeface="+mj-cs"/>
              </a:rPr>
              <a:t>FA dg PP ?</a:t>
            </a:r>
            <a:r>
              <a:rPr lang="en-US" smtClean="0">
                <a:ea typeface="+mj-ea"/>
                <a:cs typeface="+mj-cs"/>
              </a:rPr>
              <a:t>  </a:t>
            </a:r>
            <a:endParaRPr lang="en-GB" smtClean="0"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441325" y="24749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>
              <a:latin typeface="Franklin Gothic Book" pitchFamily="34" charset="0"/>
              <a:cs typeface="Arial" charset="0"/>
            </a:endParaRPr>
          </a:p>
        </p:txBody>
      </p:sp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228600" y="2667000"/>
            <a:ext cx="1371600" cy="762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>
                <a:latin typeface="Franklin Gothic Book" pitchFamily="34" charset="0"/>
              </a:rPr>
              <a:t>Persekutuan </a:t>
            </a:r>
          </a:p>
          <a:p>
            <a:pPr algn="ctr"/>
            <a:r>
              <a:rPr lang="en-US" dirty="0" err="1">
                <a:latin typeface="Franklin Gothic Book" pitchFamily="34" charset="0"/>
              </a:rPr>
              <a:t>Perdata</a:t>
            </a:r>
            <a:endParaRPr lang="en-US" dirty="0">
              <a:latin typeface="Franklin Gothic Book" pitchFamily="34" charset="0"/>
            </a:endParaRPr>
          </a:p>
        </p:txBody>
      </p:sp>
      <p:sp>
        <p:nvSpPr>
          <p:cNvPr id="13316" name="Rectangle 6"/>
          <p:cNvSpPr>
            <a:spLocks noChangeArrowheads="1"/>
          </p:cNvSpPr>
          <p:nvPr/>
        </p:nvSpPr>
        <p:spPr bwMode="auto">
          <a:xfrm>
            <a:off x="2286000" y="2743200"/>
            <a:ext cx="1524000" cy="685800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err="1">
                <a:latin typeface="Franklin Gothic Book" pitchFamily="34" charset="0"/>
              </a:rPr>
              <a:t>Buku</a:t>
            </a:r>
            <a:r>
              <a:rPr lang="en-US" dirty="0">
                <a:latin typeface="Franklin Gothic Book" pitchFamily="34" charset="0"/>
              </a:rPr>
              <a:t> 3 </a:t>
            </a:r>
            <a:r>
              <a:rPr lang="en-US" dirty="0" err="1">
                <a:latin typeface="Franklin Gothic Book" pitchFamily="34" charset="0"/>
              </a:rPr>
              <a:t>Bab</a:t>
            </a:r>
            <a:r>
              <a:rPr lang="en-US" dirty="0">
                <a:latin typeface="Franklin Gothic Book" pitchFamily="34" charset="0"/>
              </a:rPr>
              <a:t> 8</a:t>
            </a:r>
          </a:p>
          <a:p>
            <a:pPr algn="ctr"/>
            <a:r>
              <a:rPr lang="en-US" dirty="0" err="1">
                <a:latin typeface="Franklin Gothic Book" pitchFamily="34" charset="0"/>
              </a:rPr>
              <a:t>KUHPer</a:t>
            </a:r>
            <a:endParaRPr lang="en-US" dirty="0">
              <a:latin typeface="Franklin Gothic Book" pitchFamily="34" charset="0"/>
            </a:endParaRPr>
          </a:p>
        </p:txBody>
      </p:sp>
      <p:sp>
        <p:nvSpPr>
          <p:cNvPr id="13317" name="Oval 7"/>
          <p:cNvSpPr>
            <a:spLocks noChangeArrowheads="1"/>
          </p:cNvSpPr>
          <p:nvPr/>
        </p:nvSpPr>
        <p:spPr bwMode="auto">
          <a:xfrm>
            <a:off x="4724400" y="990600"/>
            <a:ext cx="1676400" cy="9144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>
                <a:latin typeface="Franklin Gothic Book" pitchFamily="34" charset="0"/>
              </a:rPr>
              <a:t>Bag. 1</a:t>
            </a:r>
          </a:p>
          <a:p>
            <a:pPr algn="ctr"/>
            <a:r>
              <a:rPr lang="en-US" dirty="0">
                <a:latin typeface="Franklin Gothic Book" pitchFamily="34" charset="0"/>
              </a:rPr>
              <a:t>1618-1623</a:t>
            </a:r>
          </a:p>
          <a:p>
            <a:pPr algn="ctr"/>
            <a:r>
              <a:rPr lang="en-US" dirty="0" err="1">
                <a:latin typeface="Franklin Gothic Book" pitchFamily="34" charset="0"/>
              </a:rPr>
              <a:t>Ketum</a:t>
            </a:r>
            <a:endParaRPr lang="en-US" dirty="0">
              <a:latin typeface="Franklin Gothic Book" pitchFamily="34" charset="0"/>
            </a:endParaRPr>
          </a:p>
        </p:txBody>
      </p:sp>
      <p:sp>
        <p:nvSpPr>
          <p:cNvPr id="13318" name="Oval 8"/>
          <p:cNvSpPr>
            <a:spLocks noChangeArrowheads="1"/>
          </p:cNvSpPr>
          <p:nvPr/>
        </p:nvSpPr>
        <p:spPr bwMode="auto">
          <a:xfrm>
            <a:off x="4724400" y="2514600"/>
            <a:ext cx="1752600" cy="1066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>
                <a:latin typeface="Franklin Gothic Book" pitchFamily="34" charset="0"/>
              </a:rPr>
              <a:t>Bag. 2 </a:t>
            </a:r>
          </a:p>
          <a:p>
            <a:pPr algn="ctr"/>
            <a:r>
              <a:rPr lang="en-US" dirty="0">
                <a:latin typeface="Franklin Gothic Book" pitchFamily="34" charset="0"/>
              </a:rPr>
              <a:t>1624-1641</a:t>
            </a:r>
          </a:p>
          <a:p>
            <a:pPr algn="ctr"/>
            <a:r>
              <a:rPr lang="en-US" dirty="0">
                <a:latin typeface="Franklin Gothic Book" pitchFamily="34" charset="0"/>
              </a:rPr>
              <a:t>Intern</a:t>
            </a:r>
          </a:p>
        </p:txBody>
      </p:sp>
      <p:sp>
        <p:nvSpPr>
          <p:cNvPr id="13319" name="Oval 9"/>
          <p:cNvSpPr>
            <a:spLocks noChangeArrowheads="1"/>
          </p:cNvSpPr>
          <p:nvPr/>
        </p:nvSpPr>
        <p:spPr bwMode="auto">
          <a:xfrm>
            <a:off x="4648200" y="4038600"/>
            <a:ext cx="1676400" cy="1066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>
                <a:latin typeface="Franklin Gothic Book" pitchFamily="34" charset="0"/>
              </a:rPr>
              <a:t>Bag.3</a:t>
            </a:r>
          </a:p>
          <a:p>
            <a:pPr algn="ctr"/>
            <a:r>
              <a:rPr lang="en-US" dirty="0">
                <a:latin typeface="Franklin Gothic Book" pitchFamily="34" charset="0"/>
              </a:rPr>
              <a:t>1642-1642</a:t>
            </a:r>
          </a:p>
          <a:p>
            <a:pPr algn="ctr"/>
            <a:r>
              <a:rPr lang="en-US" dirty="0" err="1">
                <a:latin typeface="Franklin Gothic Book" pitchFamily="34" charset="0"/>
              </a:rPr>
              <a:t>Ekstern</a:t>
            </a:r>
            <a:endParaRPr lang="en-US" dirty="0">
              <a:latin typeface="Franklin Gothic Book" pitchFamily="34" charset="0"/>
            </a:endParaRPr>
          </a:p>
        </p:txBody>
      </p:sp>
      <p:sp>
        <p:nvSpPr>
          <p:cNvPr id="13320" name="Oval 10"/>
          <p:cNvSpPr>
            <a:spLocks noChangeArrowheads="1"/>
          </p:cNvSpPr>
          <p:nvPr/>
        </p:nvSpPr>
        <p:spPr bwMode="auto">
          <a:xfrm>
            <a:off x="4648200" y="5486400"/>
            <a:ext cx="1905000" cy="9906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>
                <a:latin typeface="Franklin Gothic Book" pitchFamily="34" charset="0"/>
              </a:rPr>
              <a:t>Bag.4</a:t>
            </a:r>
          </a:p>
          <a:p>
            <a:pPr algn="ctr"/>
            <a:r>
              <a:rPr lang="en-US" dirty="0">
                <a:latin typeface="Franklin Gothic Book" pitchFamily="34" charset="0"/>
              </a:rPr>
              <a:t>1643-1652</a:t>
            </a:r>
          </a:p>
          <a:p>
            <a:pPr algn="ctr"/>
            <a:r>
              <a:rPr lang="en-US" dirty="0" err="1">
                <a:latin typeface="Franklin Gothic Book" pitchFamily="34" charset="0"/>
              </a:rPr>
              <a:t>Berakhir</a:t>
            </a:r>
            <a:endParaRPr lang="en-US" dirty="0">
              <a:latin typeface="Franklin Gothic Book" pitchFamily="34" charset="0"/>
            </a:endParaRPr>
          </a:p>
        </p:txBody>
      </p:sp>
      <p:sp>
        <p:nvSpPr>
          <p:cNvPr id="13321" name="Line 11"/>
          <p:cNvSpPr>
            <a:spLocks noChangeShapeType="1"/>
          </p:cNvSpPr>
          <p:nvPr/>
        </p:nvSpPr>
        <p:spPr bwMode="auto">
          <a:xfrm>
            <a:off x="1600200" y="30480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22" name="Text Box 16"/>
          <p:cNvSpPr txBox="1">
            <a:spLocks noChangeArrowheads="1"/>
          </p:cNvSpPr>
          <p:nvPr/>
        </p:nvSpPr>
        <p:spPr bwMode="auto">
          <a:xfrm>
            <a:off x="212725" y="112713"/>
            <a:ext cx="1441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u="sng">
                <a:latin typeface="Franklin Gothic Book" pitchFamily="34" charset="0"/>
                <a:cs typeface="Arial" charset="0"/>
              </a:rPr>
              <a:t>Pengaturan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28600" y="5410200"/>
            <a:ext cx="1752600" cy="91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FF0000"/>
                </a:solidFill>
              </a:rPr>
              <a:t>Persekutuan dg Firma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934200" y="3962400"/>
            <a:ext cx="1905000" cy="1219200"/>
          </a:xfrm>
          <a:prstGeom prst="roundRect">
            <a:avLst/>
          </a:prstGeom>
          <a:solidFill>
            <a:srgbClr val="CC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0000"/>
                </a:solidFill>
              </a:rPr>
              <a:t>KUHD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err="1">
                <a:solidFill>
                  <a:srgbClr val="FF0000"/>
                </a:solidFill>
              </a:rPr>
              <a:t>Pasal</a:t>
            </a:r>
            <a:r>
              <a:rPr lang="en-US" sz="2000" b="1" dirty="0">
                <a:solidFill>
                  <a:srgbClr val="FF0000"/>
                </a:solidFill>
              </a:rPr>
              <a:t> 16-35, </a:t>
            </a:r>
            <a:r>
              <a:rPr lang="en-US" sz="2000" b="1" dirty="0" err="1">
                <a:solidFill>
                  <a:srgbClr val="FF0000"/>
                </a:solidFill>
              </a:rPr>
              <a:t>kecuali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0000"/>
                </a:solidFill>
              </a:rPr>
              <a:t>Ps. 19-21</a:t>
            </a:r>
          </a:p>
        </p:txBody>
      </p:sp>
      <p:cxnSp>
        <p:nvCxnSpPr>
          <p:cNvPr id="18" name="Straight Connector 17"/>
          <p:cNvCxnSpPr>
            <a:stCxn id="13315" idx="2"/>
          </p:cNvCxnSpPr>
          <p:nvPr/>
        </p:nvCxnSpPr>
        <p:spPr>
          <a:xfrm rot="5400000">
            <a:off x="1" y="4343400"/>
            <a:ext cx="1828800" cy="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3316" idx="3"/>
            <a:endCxn id="13318" idx="2"/>
          </p:cNvCxnSpPr>
          <p:nvPr/>
        </p:nvCxnSpPr>
        <p:spPr>
          <a:xfrm flipV="1">
            <a:off x="3810000" y="3048000"/>
            <a:ext cx="9144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3316" idx="3"/>
          </p:cNvCxnSpPr>
          <p:nvPr/>
        </p:nvCxnSpPr>
        <p:spPr>
          <a:xfrm flipV="1">
            <a:off x="3810000" y="1600200"/>
            <a:ext cx="838200" cy="1485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3316" idx="3"/>
          </p:cNvCxnSpPr>
          <p:nvPr/>
        </p:nvCxnSpPr>
        <p:spPr>
          <a:xfrm>
            <a:off x="3810000" y="3086100"/>
            <a:ext cx="838200" cy="1257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3316" idx="3"/>
          </p:cNvCxnSpPr>
          <p:nvPr/>
        </p:nvCxnSpPr>
        <p:spPr>
          <a:xfrm>
            <a:off x="3810000" y="3086100"/>
            <a:ext cx="914400" cy="2552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13319" idx="6"/>
            <a:endCxn id="16" idx="1"/>
          </p:cNvCxnSpPr>
          <p:nvPr/>
        </p:nvCxnSpPr>
        <p:spPr>
          <a:xfrm>
            <a:off x="6324600" y="4572000"/>
            <a:ext cx="60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3316" idx="3"/>
          </p:cNvCxnSpPr>
          <p:nvPr/>
        </p:nvCxnSpPr>
        <p:spPr>
          <a:xfrm flipV="1">
            <a:off x="3810000" y="1752600"/>
            <a:ext cx="990600" cy="1333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66800"/>
            <a:ext cx="7772400" cy="3962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1" dirty="0" smtClean="0">
                <a:latin typeface="Century Gothic" pitchFamily="34" charset="0"/>
                <a:ea typeface="+mj-ea"/>
                <a:cs typeface="+mj-cs"/>
              </a:rPr>
              <a:t>Persekutuan </a:t>
            </a:r>
            <a:r>
              <a:rPr lang="en-US" sz="7200" b="1" dirty="0" err="1" smtClean="0">
                <a:latin typeface="Century Gothic" pitchFamily="34" charset="0"/>
                <a:ea typeface="+mj-ea"/>
                <a:cs typeface="+mj-cs"/>
              </a:rPr>
              <a:t>Komanditer</a:t>
            </a:r>
            <a:r>
              <a:rPr lang="en-US" sz="7200" b="1" dirty="0" smtClean="0">
                <a:latin typeface="Century Gothic" pitchFamily="34" charset="0"/>
                <a:ea typeface="+mj-ea"/>
                <a:cs typeface="+mj-cs"/>
              </a:rPr>
              <a:t/>
            </a:r>
            <a:br>
              <a:rPr lang="en-US" sz="7200" b="1" dirty="0" smtClean="0">
                <a:latin typeface="Century Gothic" pitchFamily="34" charset="0"/>
                <a:ea typeface="+mj-ea"/>
                <a:cs typeface="+mj-cs"/>
              </a:rPr>
            </a:br>
            <a:r>
              <a:rPr lang="en-US" sz="7200" b="1" dirty="0" smtClean="0">
                <a:latin typeface="Century Gothic" pitchFamily="34" charset="0"/>
                <a:ea typeface="+mj-ea"/>
                <a:cs typeface="+mj-cs"/>
              </a:rPr>
              <a:t>(CV)</a:t>
            </a:r>
            <a:endParaRPr lang="en-GB" sz="7200" b="1" dirty="0" smtClean="0">
              <a:latin typeface="Century Gothic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b="1" smtClean="0">
                <a:latin typeface="Century Gothic" pitchFamily="34" charset="0"/>
              </a:rPr>
              <a:t>Ps. 19 – 21 KUHD</a:t>
            </a:r>
            <a:endParaRPr lang="en-US" smtClean="0">
              <a:latin typeface="Century Gothic" pitchFamily="34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600" b="1" u="sng" smtClean="0">
                <a:latin typeface="Century Gothic" pitchFamily="34" charset="0"/>
              </a:rPr>
              <a:t>19 ayat 1: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3600" b="1" smtClean="0">
                <a:latin typeface="Century Gothic" pitchFamily="34" charset="0"/>
              </a:rPr>
              <a:t>Jenis/macam sekutu 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3600" b="1" smtClean="0">
                <a:latin typeface="Century Gothic" pitchFamily="34" charset="0"/>
              </a:rPr>
              <a:t>Jumlah sekutu?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3600" b="1" smtClean="0">
                <a:latin typeface="Century Gothic" pitchFamily="34" charset="0"/>
              </a:rPr>
              <a:t>Tanggung Jawab sekutu?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3600" b="1" smtClean="0">
                <a:latin typeface="Century Gothic" pitchFamily="34" charset="0"/>
              </a:rPr>
              <a:t>Bentuk CV?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3600" b="1" smtClean="0">
              <a:latin typeface="Century Gothic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3600" b="1" u="sng" smtClean="0">
                <a:latin typeface="Century Gothic" pitchFamily="34" charset="0"/>
              </a:rPr>
              <a:t>19 ayat 2</a:t>
            </a:r>
            <a:r>
              <a:rPr lang="en-US" sz="3600" smtClean="0">
                <a:latin typeface="Century Gothic" pitchFamily="34" charset="0"/>
              </a:rPr>
              <a:t>: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288925" y="26273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>
              <a:latin typeface="Franklin Gothic Book" pitchFamily="34" charset="0"/>
              <a:cs typeface="Arial" charset="0"/>
            </a:endParaRPr>
          </a:p>
        </p:txBody>
      </p:sp>
      <p:sp>
        <p:nvSpPr>
          <p:cNvPr id="16387" name="Oval 3"/>
          <p:cNvSpPr>
            <a:spLocks noChangeArrowheads="1"/>
          </p:cNvSpPr>
          <p:nvPr/>
        </p:nvSpPr>
        <p:spPr bwMode="auto">
          <a:xfrm>
            <a:off x="3714750" y="285750"/>
            <a:ext cx="2428875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latin typeface="Franklin Gothic Book" pitchFamily="34" charset="0"/>
              </a:rPr>
              <a:t>CV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2357438"/>
            <a:ext cx="4643438" cy="857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latin typeface="Franklin Gothic Book" pitchFamily="34" charset="0"/>
              </a:rPr>
              <a:t>S.Bertanggung Jawab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5500688" y="2357438"/>
            <a:ext cx="3500437" cy="857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latin typeface="Franklin Gothic Book" pitchFamily="34" charset="0"/>
              </a:rPr>
              <a:t>S. Pelepas Uang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4929188" y="2571750"/>
            <a:ext cx="4254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Franklin Gothic Book" pitchFamily="34" charset="0"/>
                <a:cs typeface="Arial" charset="0"/>
              </a:rPr>
              <a:t>+</a:t>
            </a: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714375" y="4357688"/>
            <a:ext cx="2276475" cy="10001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latin typeface="Franklin Gothic Book" pitchFamily="34" charset="0"/>
              </a:rPr>
              <a:t>1 atau &gt;1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6072188" y="4357688"/>
            <a:ext cx="2428875" cy="10715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latin typeface="Franklin Gothic Book" pitchFamily="34" charset="0"/>
              </a:rPr>
              <a:t>1 atau &gt;1</a:t>
            </a:r>
          </a:p>
        </p:txBody>
      </p:sp>
      <p:sp>
        <p:nvSpPr>
          <p:cNvPr id="16393" name="Text Box 30"/>
          <p:cNvSpPr txBox="1">
            <a:spLocks noChangeArrowheads="1"/>
          </p:cNvSpPr>
          <p:nvPr/>
        </p:nvSpPr>
        <p:spPr bwMode="auto">
          <a:xfrm>
            <a:off x="441325" y="111125"/>
            <a:ext cx="11096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u="sng">
                <a:latin typeface="Century Gothic" pitchFamily="34" charset="0"/>
                <a:cs typeface="Arial" charset="0"/>
              </a:rPr>
              <a:t>Ps. 19(1)</a:t>
            </a:r>
            <a:endParaRPr lang="en-GB" b="1" u="sng">
              <a:latin typeface="Century Gothic" pitchFamily="34" charset="0"/>
              <a:cs typeface="Arial" charset="0"/>
            </a:endParaRPr>
          </a:p>
        </p:txBody>
      </p:sp>
      <p:cxnSp>
        <p:nvCxnSpPr>
          <p:cNvPr id="33" name="Straight Arrow Connector 32"/>
          <p:cNvCxnSpPr>
            <a:stCxn id="16387" idx="4"/>
          </p:cNvCxnSpPr>
          <p:nvPr/>
        </p:nvCxnSpPr>
        <p:spPr>
          <a:xfrm rot="5400000">
            <a:off x="2843213" y="57150"/>
            <a:ext cx="1171575" cy="30003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6387" idx="4"/>
          </p:cNvCxnSpPr>
          <p:nvPr/>
        </p:nvCxnSpPr>
        <p:spPr>
          <a:xfrm rot="16200000" flipH="1">
            <a:off x="5450681" y="450057"/>
            <a:ext cx="1243013" cy="2286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5400000">
            <a:off x="1498601" y="3714750"/>
            <a:ext cx="1001712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16389" idx="2"/>
          </p:cNvCxnSpPr>
          <p:nvPr/>
        </p:nvCxnSpPr>
        <p:spPr>
          <a:xfrm rot="16200000" flipH="1">
            <a:off x="6769100" y="3697288"/>
            <a:ext cx="1000125" cy="34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09600"/>
            <a:ext cx="8382000" cy="5715000"/>
          </a:xfrm>
        </p:spPr>
        <p:txBody>
          <a:bodyPr/>
          <a:lstStyle/>
          <a:p>
            <a:pPr eaLnBrk="1" hangingPunct="1"/>
            <a:r>
              <a:rPr lang="en-US" sz="3600" b="1" u="sng" smtClean="0">
                <a:latin typeface="Century Gothic" pitchFamily="34" charset="0"/>
              </a:rPr>
              <a:t>Pasal 20</a:t>
            </a:r>
            <a:r>
              <a:rPr lang="en-US" sz="3600" smtClean="0">
                <a:latin typeface="Century Gothic" pitchFamily="34" charset="0"/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sz="3600" smtClean="0">
                <a:latin typeface="Century Gothic" pitchFamily="34" charset="0"/>
                <a:sym typeface="Wingdings" pitchFamily="2" charset="2"/>
              </a:rPr>
              <a:t>	</a:t>
            </a:r>
            <a:r>
              <a:rPr lang="en-US" sz="3600" b="1" smtClean="0">
                <a:latin typeface="Century Gothic" pitchFamily="34" charset="0"/>
                <a:sym typeface="Wingdings" pitchFamily="2" charset="2"/>
              </a:rPr>
              <a:t>batasan H&amp;K Sekutu Komandit</a:t>
            </a:r>
          </a:p>
          <a:p>
            <a:pPr eaLnBrk="1" hangingPunct="1">
              <a:buFontTx/>
              <a:buNone/>
            </a:pPr>
            <a:r>
              <a:rPr lang="en-US" sz="3600" b="1" smtClean="0">
                <a:latin typeface="Century Gothic" pitchFamily="34" charset="0"/>
                <a:sym typeface="Wingdings" pitchFamily="2" charset="2"/>
              </a:rPr>
              <a:t>      (SPU)</a:t>
            </a:r>
          </a:p>
          <a:p>
            <a:pPr eaLnBrk="1" hangingPunct="1">
              <a:buFontTx/>
              <a:buNone/>
            </a:pPr>
            <a:endParaRPr lang="en-US" sz="3600" b="1" smtClean="0">
              <a:latin typeface="Century Gothic" pitchFamily="34" charset="0"/>
              <a:sym typeface="Wingdings" pitchFamily="2" charset="2"/>
            </a:endParaRPr>
          </a:p>
          <a:p>
            <a:pPr eaLnBrk="1" hangingPunct="1"/>
            <a:r>
              <a:rPr lang="en-US" sz="3600" b="1" u="sng" smtClean="0">
                <a:latin typeface="Century Gothic" pitchFamily="34" charset="0"/>
                <a:sym typeface="Wingdings" pitchFamily="2" charset="2"/>
              </a:rPr>
              <a:t>Pasal 21</a:t>
            </a:r>
            <a:r>
              <a:rPr lang="en-US" sz="3600" smtClean="0">
                <a:latin typeface="Century Gothic" pitchFamily="34" charset="0"/>
                <a:sym typeface="Wingdings" pitchFamily="2" charset="2"/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sz="3600" smtClean="0">
                <a:latin typeface="Century Gothic" pitchFamily="34" charset="0"/>
                <a:sym typeface="Wingdings" pitchFamily="2" charset="2"/>
              </a:rPr>
              <a:t>	</a:t>
            </a:r>
            <a:r>
              <a:rPr lang="en-US" sz="3600" b="1" smtClean="0">
                <a:latin typeface="Century Gothic" pitchFamily="34" charset="0"/>
                <a:sym typeface="Wingdings" pitchFamily="2" charset="2"/>
              </a:rPr>
              <a:t>Akibat/konsekuensi SPU yang </a:t>
            </a:r>
          </a:p>
          <a:p>
            <a:pPr eaLnBrk="1" hangingPunct="1">
              <a:buFontTx/>
              <a:buNone/>
            </a:pPr>
            <a:r>
              <a:rPr lang="en-US" sz="3600" b="1" smtClean="0">
                <a:latin typeface="Century Gothic" pitchFamily="34" charset="0"/>
                <a:sym typeface="Wingdings" pitchFamily="2" charset="2"/>
              </a:rPr>
              <a:t>      melanggar Pasal 20</a:t>
            </a:r>
          </a:p>
          <a:p>
            <a:pPr lvl="1" eaLnBrk="1" hangingPunct="1">
              <a:buFontTx/>
              <a:buNone/>
            </a:pPr>
            <a:endParaRPr lang="en-US" sz="3600" b="1" smtClean="0">
              <a:latin typeface="Century Gothic" pitchFamily="34" charset="0"/>
            </a:endParaRPr>
          </a:p>
          <a:p>
            <a:pPr lvl="1" eaLnBrk="1" hangingPunct="1">
              <a:buFontTx/>
              <a:buNone/>
            </a:pPr>
            <a:endParaRPr lang="en-US" sz="3600" b="1" smtClean="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288925" y="26273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>
              <a:latin typeface="Franklin Gothic Book" pitchFamily="34" charset="0"/>
              <a:cs typeface="Arial" charset="0"/>
            </a:endParaRPr>
          </a:p>
        </p:txBody>
      </p:sp>
      <p:sp>
        <p:nvSpPr>
          <p:cNvPr id="18435" name="Oval 3"/>
          <p:cNvSpPr>
            <a:spLocks noChangeArrowheads="1"/>
          </p:cNvSpPr>
          <p:nvPr/>
        </p:nvSpPr>
        <p:spPr bwMode="auto">
          <a:xfrm>
            <a:off x="5715000" y="152400"/>
            <a:ext cx="9144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Franklin Gothic Book" pitchFamily="34" charset="0"/>
              </a:rPr>
              <a:t>CV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3657600" y="1447800"/>
            <a:ext cx="1905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Franklin Gothic Book" pitchFamily="34" charset="0"/>
              </a:rPr>
              <a:t>S.Komplementer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6858000" y="1447800"/>
            <a:ext cx="1524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Franklin Gothic Book" pitchFamily="34" charset="0"/>
              </a:rPr>
              <a:t>S. Komandit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6096000" y="1447800"/>
            <a:ext cx="317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Franklin Gothic Book" pitchFamily="34" charset="0"/>
                <a:cs typeface="Arial" charset="0"/>
              </a:rPr>
              <a:t>+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3962400" y="2362200"/>
            <a:ext cx="990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Franklin Gothic Book" pitchFamily="34" charset="0"/>
              </a:rPr>
              <a:t>1 atau &gt;1</a:t>
            </a: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6858000" y="2438400"/>
            <a:ext cx="1143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Franklin Gothic Book" pitchFamily="34" charset="0"/>
              </a:rPr>
              <a:t>1 atau &gt;1</a:t>
            </a:r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4038600" y="3429000"/>
            <a:ext cx="914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Franklin Gothic Book" pitchFamily="34" charset="0"/>
              </a:rPr>
              <a:t>1</a:t>
            </a:r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6934200" y="3352800"/>
            <a:ext cx="838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Franklin Gothic Book" pitchFamily="34" charset="0"/>
              </a:rPr>
              <a:t>1</a:t>
            </a:r>
          </a:p>
        </p:txBody>
      </p:sp>
      <p:sp>
        <p:nvSpPr>
          <p:cNvPr id="18443" name="Rectangle 11"/>
          <p:cNvSpPr>
            <a:spLocks noChangeArrowheads="1"/>
          </p:cNvSpPr>
          <p:nvPr/>
        </p:nvSpPr>
        <p:spPr bwMode="auto">
          <a:xfrm>
            <a:off x="4038600" y="4191000"/>
            <a:ext cx="914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Franklin Gothic Book" pitchFamily="34" charset="0"/>
              </a:rPr>
              <a:t>1</a:t>
            </a:r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6934200" y="4114800"/>
            <a:ext cx="914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Franklin Gothic Book" pitchFamily="34" charset="0"/>
              </a:rPr>
              <a:t> &gt;1</a:t>
            </a:r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3962400" y="4953000"/>
            <a:ext cx="1219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Franklin Gothic Book" pitchFamily="34" charset="0"/>
              </a:rPr>
              <a:t>&gt;1</a:t>
            </a:r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6934200" y="4953000"/>
            <a:ext cx="1143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Franklin Gothic Book" pitchFamily="34" charset="0"/>
              </a:rPr>
              <a:t>1</a:t>
            </a: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4038600" y="5791200"/>
            <a:ext cx="914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Franklin Gothic Book" pitchFamily="34" charset="0"/>
              </a:rPr>
              <a:t>&gt;1</a:t>
            </a:r>
          </a:p>
        </p:txBody>
      </p:sp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7086600" y="5791200"/>
            <a:ext cx="762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Franklin Gothic Book" pitchFamily="34" charset="0"/>
              </a:rPr>
              <a:t>&gt;1</a:t>
            </a:r>
          </a:p>
        </p:txBody>
      </p:sp>
      <p:sp>
        <p:nvSpPr>
          <p:cNvPr id="18449" name="Oval 17"/>
          <p:cNvSpPr>
            <a:spLocks noChangeArrowheads="1"/>
          </p:cNvSpPr>
          <p:nvPr/>
        </p:nvSpPr>
        <p:spPr bwMode="auto">
          <a:xfrm>
            <a:off x="685800" y="3352800"/>
            <a:ext cx="1752600" cy="990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Franklin Gothic Book" pitchFamily="34" charset="0"/>
              </a:rPr>
              <a:t>P.Perorangan</a:t>
            </a:r>
          </a:p>
          <a:p>
            <a:pPr algn="ctr"/>
            <a:r>
              <a:rPr lang="en-US">
                <a:latin typeface="Franklin Gothic Book" pitchFamily="34" charset="0"/>
              </a:rPr>
              <a:t>TJ. Penuh</a:t>
            </a:r>
          </a:p>
        </p:txBody>
      </p:sp>
      <p:sp>
        <p:nvSpPr>
          <p:cNvPr id="18450" name="Oval 18"/>
          <p:cNvSpPr>
            <a:spLocks noChangeArrowheads="1"/>
          </p:cNvSpPr>
          <p:nvPr/>
        </p:nvSpPr>
        <p:spPr bwMode="auto">
          <a:xfrm>
            <a:off x="609600" y="5029200"/>
            <a:ext cx="1752600" cy="990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Franklin Gothic Book" pitchFamily="34" charset="0"/>
              </a:rPr>
              <a:t>P. Dg Fa</a:t>
            </a:r>
          </a:p>
          <a:p>
            <a:pPr algn="ctr"/>
            <a:r>
              <a:rPr lang="en-US">
                <a:latin typeface="Franklin Gothic Book" pitchFamily="34" charset="0"/>
              </a:rPr>
              <a:t>TJ. TM</a:t>
            </a:r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5470525" y="4989513"/>
            <a:ext cx="1111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Franklin Gothic Book" pitchFamily="34" charset="0"/>
                <a:cs typeface="Arial" charset="0"/>
              </a:rPr>
              <a:t>Ps. 19(2)</a:t>
            </a:r>
          </a:p>
        </p:txBody>
      </p:sp>
      <p:sp>
        <p:nvSpPr>
          <p:cNvPr id="18452" name="Line 20"/>
          <p:cNvSpPr>
            <a:spLocks noChangeShapeType="1"/>
          </p:cNvSpPr>
          <p:nvPr/>
        </p:nvSpPr>
        <p:spPr bwMode="auto">
          <a:xfrm flipH="1">
            <a:off x="4724400" y="914400"/>
            <a:ext cx="1447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53" name="Line 21"/>
          <p:cNvSpPr>
            <a:spLocks noChangeShapeType="1"/>
          </p:cNvSpPr>
          <p:nvPr/>
        </p:nvSpPr>
        <p:spPr bwMode="auto">
          <a:xfrm>
            <a:off x="6172200" y="914400"/>
            <a:ext cx="1447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54" name="Line 22"/>
          <p:cNvSpPr>
            <a:spLocks noChangeShapeType="1"/>
          </p:cNvSpPr>
          <p:nvPr/>
        </p:nvSpPr>
        <p:spPr bwMode="auto">
          <a:xfrm>
            <a:off x="4572000" y="1981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55" name="Line 23"/>
          <p:cNvSpPr>
            <a:spLocks noChangeShapeType="1"/>
          </p:cNvSpPr>
          <p:nvPr/>
        </p:nvSpPr>
        <p:spPr bwMode="auto">
          <a:xfrm>
            <a:off x="7543800" y="1981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56" name="Line 24"/>
          <p:cNvSpPr>
            <a:spLocks noChangeShapeType="1"/>
          </p:cNvSpPr>
          <p:nvPr/>
        </p:nvSpPr>
        <p:spPr bwMode="auto">
          <a:xfrm flipH="1">
            <a:off x="2438400" y="3581400"/>
            <a:ext cx="1600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7" name="Line 25"/>
          <p:cNvSpPr>
            <a:spLocks noChangeShapeType="1"/>
          </p:cNvSpPr>
          <p:nvPr/>
        </p:nvSpPr>
        <p:spPr bwMode="auto">
          <a:xfrm flipH="1" flipV="1">
            <a:off x="2438400" y="3886200"/>
            <a:ext cx="1524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8" name="Line 26"/>
          <p:cNvSpPr>
            <a:spLocks noChangeShapeType="1"/>
          </p:cNvSpPr>
          <p:nvPr/>
        </p:nvSpPr>
        <p:spPr bwMode="auto">
          <a:xfrm flipH="1">
            <a:off x="2362200" y="5181600"/>
            <a:ext cx="1600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9" name="Line 27"/>
          <p:cNvSpPr>
            <a:spLocks noChangeShapeType="1"/>
          </p:cNvSpPr>
          <p:nvPr/>
        </p:nvSpPr>
        <p:spPr bwMode="auto">
          <a:xfrm flipH="1" flipV="1">
            <a:off x="2286000" y="5486400"/>
            <a:ext cx="1752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60" name="Text Box 28"/>
          <p:cNvSpPr txBox="1">
            <a:spLocks noChangeArrowheads="1"/>
          </p:cNvSpPr>
          <p:nvPr/>
        </p:nvSpPr>
        <p:spPr bwMode="auto">
          <a:xfrm>
            <a:off x="2727325" y="3313113"/>
            <a:ext cx="844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Franklin Gothic Book" pitchFamily="34" charset="0"/>
                <a:cs typeface="Arial" charset="0"/>
              </a:rPr>
              <a:t>Keluar</a:t>
            </a:r>
          </a:p>
        </p:txBody>
      </p:sp>
      <p:sp>
        <p:nvSpPr>
          <p:cNvPr id="18461" name="Text Box 29"/>
          <p:cNvSpPr txBox="1">
            <a:spLocks noChangeArrowheads="1"/>
          </p:cNvSpPr>
          <p:nvPr/>
        </p:nvSpPr>
        <p:spPr bwMode="auto">
          <a:xfrm>
            <a:off x="2667000" y="4876800"/>
            <a:ext cx="844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Franklin Gothic Book" pitchFamily="34" charset="0"/>
                <a:cs typeface="Arial" charset="0"/>
              </a:rPr>
              <a:t>Keluar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Hal </a:t>
            </a:r>
            <a:r>
              <a:rPr lang="en-US" dirty="0" err="1" smtClean="0">
                <a:ea typeface="+mj-ea"/>
                <a:cs typeface="+mj-cs"/>
              </a:rPr>
              <a:t>Penting</a:t>
            </a:r>
            <a:r>
              <a:rPr lang="en-US" dirty="0" smtClean="0">
                <a:ea typeface="+mj-ea"/>
                <a:cs typeface="+mj-cs"/>
              </a:rPr>
              <a:t>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dirty="0" smtClean="0">
                <a:ea typeface="+mn-ea"/>
                <a:cs typeface="+mn-cs"/>
              </a:rPr>
              <a:t>	</a:t>
            </a:r>
            <a:r>
              <a:rPr lang="en-US" sz="2800" dirty="0" err="1" smtClean="0">
                <a:ea typeface="+mn-ea"/>
                <a:cs typeface="+mn-cs"/>
              </a:rPr>
              <a:t>Dalam</a:t>
            </a:r>
            <a:r>
              <a:rPr lang="en-US" sz="2800" dirty="0" smtClean="0">
                <a:ea typeface="+mn-ea"/>
                <a:cs typeface="+mn-cs"/>
              </a:rPr>
              <a:t> </a:t>
            </a:r>
            <a:r>
              <a:rPr lang="en-US" sz="2800" dirty="0" err="1" smtClean="0">
                <a:ea typeface="+mn-ea"/>
                <a:cs typeface="+mn-cs"/>
              </a:rPr>
              <a:t>setiap</a:t>
            </a:r>
            <a:r>
              <a:rPr lang="en-US" sz="2800" dirty="0" smtClean="0">
                <a:ea typeface="+mn-ea"/>
                <a:cs typeface="+mn-cs"/>
              </a:rPr>
              <a:t> </a:t>
            </a:r>
            <a:r>
              <a:rPr lang="en-US" sz="2800" dirty="0" err="1" smtClean="0">
                <a:ea typeface="+mn-ea"/>
                <a:cs typeface="+mn-cs"/>
              </a:rPr>
              <a:t>perusahaan</a:t>
            </a:r>
            <a:r>
              <a:rPr lang="en-US" sz="2800" dirty="0" smtClean="0">
                <a:ea typeface="+mn-ea"/>
                <a:cs typeface="+mn-cs"/>
              </a:rPr>
              <a:t> </a:t>
            </a:r>
            <a:r>
              <a:rPr lang="en-US" sz="2800" dirty="0" err="1" smtClean="0">
                <a:ea typeface="+mn-ea"/>
                <a:cs typeface="+mn-cs"/>
              </a:rPr>
              <a:t>persekutuan</a:t>
            </a:r>
            <a:r>
              <a:rPr lang="en-US" sz="2800" dirty="0" smtClean="0">
                <a:ea typeface="+mn-ea"/>
                <a:cs typeface="+mn-cs"/>
              </a:rPr>
              <a:t>, 2 </a:t>
            </a:r>
            <a:r>
              <a:rPr lang="en-US" sz="2800" dirty="0" err="1" smtClean="0">
                <a:ea typeface="+mn-ea"/>
                <a:cs typeface="+mn-cs"/>
              </a:rPr>
              <a:t>hal</a:t>
            </a:r>
            <a:r>
              <a:rPr lang="en-US" sz="2800" dirty="0" smtClean="0">
                <a:ea typeface="+mn-ea"/>
                <a:cs typeface="+mn-cs"/>
              </a:rPr>
              <a:t> </a:t>
            </a:r>
            <a:r>
              <a:rPr lang="en-US" sz="2800" dirty="0" err="1" smtClean="0">
                <a:ea typeface="+mn-ea"/>
                <a:cs typeface="+mn-cs"/>
              </a:rPr>
              <a:t>harus</a:t>
            </a:r>
            <a:r>
              <a:rPr lang="en-US" sz="2800" dirty="0" smtClean="0">
                <a:ea typeface="+mn-ea"/>
                <a:cs typeface="+mn-cs"/>
              </a:rPr>
              <a:t> </a:t>
            </a:r>
            <a:r>
              <a:rPr lang="en-US" sz="2800" dirty="0" err="1" smtClean="0">
                <a:ea typeface="+mn-ea"/>
                <a:cs typeface="+mn-cs"/>
              </a:rPr>
              <a:t>selalu</a:t>
            </a:r>
            <a:r>
              <a:rPr lang="en-US" sz="2800" dirty="0" smtClean="0">
                <a:ea typeface="+mn-ea"/>
                <a:cs typeface="+mn-cs"/>
              </a:rPr>
              <a:t> </a:t>
            </a:r>
            <a:r>
              <a:rPr lang="en-US" sz="2800" dirty="0" err="1" smtClean="0">
                <a:ea typeface="+mn-ea"/>
                <a:cs typeface="+mn-cs"/>
              </a:rPr>
              <a:t>diperhatikan</a:t>
            </a:r>
            <a:r>
              <a:rPr lang="en-US" sz="2800" dirty="0" smtClean="0">
                <a:ea typeface="+mn-ea"/>
                <a:cs typeface="+mn-cs"/>
              </a:rPr>
              <a:t>: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lang="en-US" sz="2800" dirty="0" smtClean="0">
              <a:ea typeface="+mn-ea"/>
              <a:cs typeface="+mn-cs"/>
            </a:endParaRPr>
          </a:p>
          <a:p>
            <a:pPr marL="514350" indent="-514350" eaLnBrk="1" fontAlgn="auto" hangingPunct="1">
              <a:spcAft>
                <a:spcPts val="0"/>
              </a:spcAft>
              <a:buFontTx/>
              <a:buAutoNum type="arabicPeriod"/>
              <a:defRPr/>
            </a:pPr>
            <a:r>
              <a:rPr lang="en-US" sz="2800" dirty="0" err="1" smtClean="0">
                <a:ea typeface="+mn-ea"/>
                <a:cs typeface="+mn-cs"/>
              </a:rPr>
              <a:t>Ketentuan</a:t>
            </a:r>
            <a:r>
              <a:rPr lang="en-US" sz="2800" dirty="0" smtClean="0">
                <a:ea typeface="+mn-ea"/>
                <a:cs typeface="+mn-cs"/>
              </a:rPr>
              <a:t>/</a:t>
            </a:r>
            <a:r>
              <a:rPr lang="en-US" sz="2800" dirty="0" err="1" smtClean="0">
                <a:ea typeface="+mn-ea"/>
                <a:cs typeface="+mn-cs"/>
              </a:rPr>
              <a:t>aturan</a:t>
            </a:r>
            <a:r>
              <a:rPr lang="en-US" sz="2800" dirty="0" smtClean="0">
                <a:ea typeface="+mn-ea"/>
                <a:cs typeface="+mn-cs"/>
              </a:rPr>
              <a:t> yang </a:t>
            </a:r>
            <a:r>
              <a:rPr lang="en-US" sz="2800" dirty="0" err="1" smtClean="0">
                <a:ea typeface="+mn-ea"/>
                <a:cs typeface="+mn-cs"/>
              </a:rPr>
              <a:t>berlaku</a:t>
            </a:r>
            <a:r>
              <a:rPr lang="en-US" sz="2800" dirty="0" smtClean="0">
                <a:ea typeface="+mn-ea"/>
                <a:cs typeface="+mn-cs"/>
              </a:rPr>
              <a:t>;</a:t>
            </a:r>
          </a:p>
          <a:p>
            <a:pPr marL="514350" indent="-514350" eaLnBrk="1" fontAlgn="auto" hangingPunct="1">
              <a:spcAft>
                <a:spcPts val="0"/>
              </a:spcAft>
              <a:buFontTx/>
              <a:buAutoNum type="arabicPeriod"/>
              <a:defRPr/>
            </a:pPr>
            <a:endParaRPr lang="en-US" sz="2800" dirty="0" smtClean="0">
              <a:ea typeface="+mn-ea"/>
              <a:cs typeface="+mn-cs"/>
            </a:endParaRPr>
          </a:p>
          <a:p>
            <a:pPr marL="514350" indent="-514350" eaLnBrk="1" fontAlgn="auto" hangingPunct="1">
              <a:spcAft>
                <a:spcPts val="0"/>
              </a:spcAft>
              <a:buFontTx/>
              <a:buAutoNum type="arabicPeriod"/>
              <a:defRPr/>
            </a:pPr>
            <a:r>
              <a:rPr lang="en-US" sz="2800" dirty="0" err="1" smtClean="0">
                <a:ea typeface="+mn-ea"/>
                <a:cs typeface="+mn-cs"/>
              </a:rPr>
              <a:t>Bentuk</a:t>
            </a:r>
            <a:r>
              <a:rPr lang="en-US" sz="2800" dirty="0" smtClean="0">
                <a:ea typeface="+mn-ea"/>
                <a:cs typeface="+mn-cs"/>
              </a:rPr>
              <a:t> </a:t>
            </a:r>
            <a:r>
              <a:rPr lang="en-US" sz="2800" dirty="0" err="1" smtClean="0">
                <a:ea typeface="+mn-ea"/>
                <a:cs typeface="+mn-cs"/>
              </a:rPr>
              <a:t>pertanggungjawaban</a:t>
            </a:r>
            <a:r>
              <a:rPr lang="en-US" sz="2800" dirty="0" smtClean="0">
                <a:ea typeface="+mn-ea"/>
                <a:cs typeface="+mn-cs"/>
              </a:rPr>
              <a:t>;</a:t>
            </a:r>
            <a:endParaRPr lang="en-US" sz="2800" dirty="0"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457200" y="2209800"/>
            <a:ext cx="2286000" cy="22098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entury Gothic" pitchFamily="34" charset="0"/>
              </a:rPr>
              <a:t>Aspek/</a:t>
            </a:r>
          </a:p>
          <a:p>
            <a:pPr algn="ctr"/>
            <a:r>
              <a:rPr lang="en-US">
                <a:latin typeface="Century Gothic" pitchFamily="34" charset="0"/>
              </a:rPr>
              <a:t>Ketentuan2</a:t>
            </a:r>
          </a:p>
          <a:p>
            <a:pPr algn="ctr"/>
            <a:r>
              <a:rPr lang="en-US">
                <a:latin typeface="Century Gothic" pitchFamily="34" charset="0"/>
              </a:rPr>
              <a:t>Hukum</a:t>
            </a:r>
          </a:p>
          <a:p>
            <a:pPr algn="ctr"/>
            <a:r>
              <a:rPr lang="en-US">
                <a:latin typeface="Century Gothic" pitchFamily="34" charset="0"/>
              </a:rPr>
              <a:t>Perusahaan</a:t>
            </a:r>
          </a:p>
          <a:p>
            <a:pPr algn="ctr"/>
            <a:r>
              <a:rPr lang="en-US">
                <a:latin typeface="Century Gothic" pitchFamily="34" charset="0"/>
              </a:rPr>
              <a:t>Persekutuan 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5486400" y="762000"/>
            <a:ext cx="2819400" cy="16002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err="1">
                <a:latin typeface="Century Gothic" pitchFamily="34" charset="0"/>
              </a:rPr>
              <a:t>Aspek</a:t>
            </a:r>
            <a:r>
              <a:rPr lang="en-US" dirty="0">
                <a:latin typeface="Century Gothic" pitchFamily="34" charset="0"/>
              </a:rPr>
              <a:t>/</a:t>
            </a:r>
            <a:r>
              <a:rPr lang="en-US" dirty="0" err="1">
                <a:latin typeface="Century Gothic" pitchFamily="34" charset="0"/>
              </a:rPr>
              <a:t>Ketentuan</a:t>
            </a:r>
            <a:endParaRPr lang="en-US" dirty="0">
              <a:latin typeface="Century Gothic" pitchFamily="34" charset="0"/>
            </a:endParaRPr>
          </a:p>
          <a:p>
            <a:pPr algn="ctr"/>
            <a:r>
              <a:rPr lang="en-US" dirty="0">
                <a:latin typeface="Century Gothic" pitchFamily="34" charset="0"/>
              </a:rPr>
              <a:t> </a:t>
            </a:r>
            <a:r>
              <a:rPr lang="en-US" dirty="0" err="1">
                <a:latin typeface="Century Gothic" pitchFamily="34" charset="0"/>
              </a:rPr>
              <a:t>Hukum</a:t>
            </a:r>
            <a:r>
              <a:rPr lang="en-US" dirty="0">
                <a:latin typeface="Century Gothic" pitchFamily="34" charset="0"/>
              </a:rPr>
              <a:t> </a:t>
            </a:r>
          </a:p>
          <a:p>
            <a:pPr algn="ctr"/>
            <a:r>
              <a:rPr lang="en-US" dirty="0">
                <a:latin typeface="Century Gothic" pitchFamily="34" charset="0"/>
              </a:rPr>
              <a:t>Intern</a:t>
            </a:r>
            <a:endParaRPr lang="en-GB" dirty="0">
              <a:latin typeface="Century Gothic" pitchFamily="34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5486400" y="4191000"/>
            <a:ext cx="2667000" cy="167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err="1">
                <a:latin typeface="Century Gothic" pitchFamily="34" charset="0"/>
              </a:rPr>
              <a:t>Aspek</a:t>
            </a:r>
            <a:r>
              <a:rPr lang="en-US" dirty="0">
                <a:latin typeface="Century Gothic" pitchFamily="34" charset="0"/>
              </a:rPr>
              <a:t>/</a:t>
            </a:r>
            <a:r>
              <a:rPr lang="en-US" dirty="0" err="1">
                <a:latin typeface="Century Gothic" pitchFamily="34" charset="0"/>
              </a:rPr>
              <a:t>Ketentuan</a:t>
            </a:r>
            <a:endParaRPr lang="en-US" dirty="0">
              <a:latin typeface="Century Gothic" pitchFamily="34" charset="0"/>
            </a:endParaRPr>
          </a:p>
          <a:p>
            <a:pPr algn="ctr"/>
            <a:r>
              <a:rPr lang="en-US" dirty="0" err="1">
                <a:latin typeface="Century Gothic" pitchFamily="34" charset="0"/>
              </a:rPr>
              <a:t>Hukum</a:t>
            </a:r>
            <a:endParaRPr lang="en-US" dirty="0">
              <a:latin typeface="Century Gothic" pitchFamily="34" charset="0"/>
            </a:endParaRPr>
          </a:p>
          <a:p>
            <a:pPr algn="ctr"/>
            <a:r>
              <a:rPr lang="en-US" dirty="0" err="1">
                <a:latin typeface="Century Gothic" pitchFamily="34" charset="0"/>
              </a:rPr>
              <a:t>Ekstern</a:t>
            </a:r>
            <a:endParaRPr lang="en-GB" dirty="0">
              <a:latin typeface="Century Gothic" pitchFamily="34" charset="0"/>
            </a:endParaRPr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 flipV="1">
            <a:off x="2743200" y="1600200"/>
            <a:ext cx="26670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>
            <a:off x="2743200" y="3352800"/>
            <a:ext cx="26670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457200" y="2819400"/>
            <a:ext cx="2286000" cy="1143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err="1">
                <a:latin typeface="Century Gothic" pitchFamily="34" charset="0"/>
              </a:rPr>
              <a:t>Aspek</a:t>
            </a:r>
            <a:r>
              <a:rPr lang="en-US" dirty="0">
                <a:latin typeface="Century Gothic" pitchFamily="34" charset="0"/>
              </a:rPr>
              <a:t> </a:t>
            </a:r>
            <a:r>
              <a:rPr lang="en-US" dirty="0" err="1">
                <a:latin typeface="Century Gothic" pitchFamily="34" charset="0"/>
              </a:rPr>
              <a:t>Hukum</a:t>
            </a:r>
            <a:r>
              <a:rPr lang="en-US" dirty="0">
                <a:latin typeface="Century Gothic" pitchFamily="34" charset="0"/>
              </a:rPr>
              <a:t> </a:t>
            </a:r>
          </a:p>
          <a:p>
            <a:pPr algn="ctr"/>
            <a:r>
              <a:rPr lang="en-US" dirty="0">
                <a:latin typeface="Century Gothic" pitchFamily="34" charset="0"/>
              </a:rPr>
              <a:t>Intern</a:t>
            </a:r>
            <a:endParaRPr lang="en-GB" dirty="0">
              <a:latin typeface="Century Gothic" pitchFamily="34" charset="0"/>
            </a:endParaRP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5257800" y="609600"/>
            <a:ext cx="3124200" cy="609600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entury Gothic" pitchFamily="34" charset="0"/>
              </a:rPr>
              <a:t>Pembentukan</a:t>
            </a:r>
            <a:endParaRPr lang="en-GB">
              <a:latin typeface="Century Gothic" pitchFamily="34" charset="0"/>
            </a:endParaRP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5257800" y="1828800"/>
            <a:ext cx="3124200" cy="60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err="1">
                <a:latin typeface="Century Gothic" pitchFamily="34" charset="0"/>
              </a:rPr>
              <a:t>Pemasukan</a:t>
            </a:r>
            <a:endParaRPr lang="en-GB" dirty="0">
              <a:latin typeface="Century Gothic" pitchFamily="34" charset="0"/>
            </a:endParaRP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5257800" y="2971800"/>
            <a:ext cx="31242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entury Gothic" pitchFamily="34" charset="0"/>
              </a:rPr>
              <a:t>Kepengurusan</a:t>
            </a:r>
            <a:endParaRPr lang="en-GB">
              <a:latin typeface="Century Gothic" pitchFamily="34" charset="0"/>
            </a:endParaRP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5181600" y="4191000"/>
            <a:ext cx="3429000" cy="914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entury Gothic" pitchFamily="34" charset="0"/>
              </a:rPr>
              <a:t>Pembagian Untung &amp;</a:t>
            </a:r>
          </a:p>
          <a:p>
            <a:pPr algn="ctr"/>
            <a:r>
              <a:rPr lang="en-US">
                <a:latin typeface="Century Gothic" pitchFamily="34" charset="0"/>
              </a:rPr>
              <a:t>Rugi</a:t>
            </a:r>
            <a:endParaRPr lang="en-GB">
              <a:latin typeface="Century Gothic" pitchFamily="34" charset="0"/>
            </a:endParaRPr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5181600" y="5715000"/>
            <a:ext cx="3124200" cy="7620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entury Gothic" pitchFamily="34" charset="0"/>
              </a:rPr>
              <a:t>Pembubaran</a:t>
            </a:r>
            <a:endParaRPr lang="en-GB">
              <a:latin typeface="Century Gothic" pitchFamily="34" charset="0"/>
            </a:endParaRPr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 flipV="1">
            <a:off x="2743200" y="990600"/>
            <a:ext cx="25146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 flipV="1">
            <a:off x="2743200" y="2133600"/>
            <a:ext cx="24384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 flipV="1">
            <a:off x="2743200" y="3352800"/>
            <a:ext cx="2514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>
            <a:off x="2743200" y="3429000"/>
            <a:ext cx="2438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>
            <a:off x="2743200" y="3429000"/>
            <a:ext cx="2438400" cy="266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30225" y="781050"/>
            <a:ext cx="1479550" cy="13970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A6A278"/>
            </a:solidFill>
            <a:miter lim="800000"/>
            <a:headEnd/>
            <a:tailEnd/>
          </a:ln>
          <a:effectLst>
            <a:outerShdw dist="25400" algn="bl" rotWithShape="0">
              <a:srgbClr val="808080">
                <a:alpha val="59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lt1"/>
                </a:solidFill>
                <a:latin typeface="+mn-lt"/>
                <a:ea typeface="+mn-ea"/>
              </a:rPr>
              <a:t>SUBYEK HUKUM DAGANG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438650" y="4900613"/>
            <a:ext cx="1638300" cy="9144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A6A278"/>
            </a:solidFill>
            <a:miter lim="800000"/>
            <a:headEnd/>
            <a:tailEnd/>
          </a:ln>
          <a:effectLst>
            <a:outerShdw dist="25400" algn="bl" rotWithShape="0">
              <a:srgbClr val="808080">
                <a:alpha val="59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lt1"/>
                </a:solidFill>
                <a:latin typeface="+mn-lt"/>
                <a:ea typeface="+mn-ea"/>
              </a:rPr>
              <a:t>BADAN HUKUM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438650" y="717550"/>
            <a:ext cx="1517650" cy="9144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A6A278"/>
            </a:solidFill>
            <a:miter lim="800000"/>
            <a:headEnd/>
            <a:tailEnd/>
          </a:ln>
          <a:effectLst>
            <a:outerShdw dist="25400" algn="bl" rotWithShape="0">
              <a:srgbClr val="808080">
                <a:alpha val="59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lt1"/>
                </a:solidFill>
                <a:latin typeface="+mn-lt"/>
                <a:ea typeface="+mn-ea"/>
              </a:rPr>
              <a:t>ORANG 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042150" y="595313"/>
            <a:ext cx="914400" cy="5461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A6A278"/>
            </a:solidFill>
            <a:miter lim="800000"/>
            <a:headEnd/>
            <a:tailEnd/>
          </a:ln>
          <a:effectLst>
            <a:outerShdw dist="25400" algn="bl" rotWithShape="0">
              <a:srgbClr val="808080">
                <a:alpha val="59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lt1"/>
                </a:solidFill>
                <a:latin typeface="+mn-lt"/>
                <a:ea typeface="+mn-ea"/>
              </a:rPr>
              <a:t>1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042150" y="1631950"/>
            <a:ext cx="914400" cy="5461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A6A278"/>
            </a:solidFill>
            <a:miter lim="800000"/>
            <a:headEnd/>
            <a:tailEnd/>
          </a:ln>
          <a:effectLst>
            <a:outerShdw dist="25400" algn="bl" rotWithShape="0">
              <a:srgbClr val="808080">
                <a:alpha val="59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lt1"/>
                </a:solidFill>
                <a:latin typeface="+mn-lt"/>
                <a:ea typeface="+mn-ea"/>
              </a:rPr>
              <a:t>&gt;1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25425" y="3070225"/>
            <a:ext cx="2395538" cy="1189038"/>
          </a:xfrm>
          <a:prstGeom prst="rect">
            <a:avLst/>
          </a:prstGeom>
          <a:solidFill>
            <a:schemeClr val="accent1"/>
          </a:solidFill>
          <a:ln w="12700">
            <a:solidFill>
              <a:srgbClr val="A6A278"/>
            </a:solidFill>
            <a:miter lim="800000"/>
            <a:headEnd/>
            <a:tailEnd/>
          </a:ln>
          <a:effectLst>
            <a:outerShdw dist="25400" algn="bl" rotWithShape="0">
              <a:srgbClr val="808080">
                <a:alpha val="59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lt1"/>
                </a:solidFill>
                <a:latin typeface="+mn-lt"/>
                <a:ea typeface="+mn-ea"/>
              </a:rPr>
              <a:t>MJALANKAN PERUSAHAAN</a:t>
            </a:r>
          </a:p>
        </p:txBody>
      </p:sp>
      <p:cxnSp>
        <p:nvCxnSpPr>
          <p:cNvPr id="12" name="Straight Arrow Connector 11"/>
          <p:cNvCxnSpPr>
            <a:stCxn id="2" idx="2"/>
          </p:cNvCxnSpPr>
          <p:nvPr/>
        </p:nvCxnSpPr>
        <p:spPr>
          <a:xfrm>
            <a:off x="1270000" y="2178050"/>
            <a:ext cx="15875" cy="8921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0" idx="3"/>
            <a:endCxn id="4" idx="1"/>
          </p:cNvCxnSpPr>
          <p:nvPr/>
        </p:nvCxnSpPr>
        <p:spPr>
          <a:xfrm flipV="1">
            <a:off x="2620963" y="1174750"/>
            <a:ext cx="1817687" cy="24907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0" idx="3"/>
            <a:endCxn id="3" idx="1"/>
          </p:cNvCxnSpPr>
          <p:nvPr/>
        </p:nvCxnSpPr>
        <p:spPr>
          <a:xfrm>
            <a:off x="2620963" y="3665538"/>
            <a:ext cx="1817687" cy="16922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4" idx="3"/>
            <a:endCxn id="5" idx="1"/>
          </p:cNvCxnSpPr>
          <p:nvPr/>
        </p:nvCxnSpPr>
        <p:spPr>
          <a:xfrm flipV="1">
            <a:off x="5956300" y="868363"/>
            <a:ext cx="1085850" cy="3063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4" idx="3"/>
            <a:endCxn id="6" idx="1"/>
          </p:cNvCxnSpPr>
          <p:nvPr/>
        </p:nvCxnSpPr>
        <p:spPr>
          <a:xfrm>
            <a:off x="5956300" y="1174750"/>
            <a:ext cx="1085850" cy="7302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67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Century Gothic" pitchFamily="34" charset="0"/>
                <a:ea typeface="+mj-ea"/>
                <a:cs typeface="+mj-cs"/>
              </a:rPr>
              <a:t>(1) </a:t>
            </a:r>
            <a:r>
              <a:rPr lang="en-US" dirty="0" err="1" smtClean="0">
                <a:latin typeface="Century Gothic" pitchFamily="34" charset="0"/>
                <a:ea typeface="+mj-ea"/>
                <a:cs typeface="+mj-cs"/>
              </a:rPr>
              <a:t>Pembentukan</a:t>
            </a:r>
            <a:r>
              <a:rPr lang="en-US" dirty="0" smtClean="0">
                <a:latin typeface="Century Gothic" pitchFamily="34" charset="0"/>
                <a:ea typeface="+mj-ea"/>
                <a:cs typeface="+mj-cs"/>
              </a:rPr>
              <a:t>:</a:t>
            </a:r>
            <a:endParaRPr lang="en-US" dirty="0">
              <a:latin typeface="Century Gothic" pitchFamily="34" charset="0"/>
              <a:ea typeface="+mj-ea"/>
              <a:cs typeface="+mj-cs"/>
            </a:endParaRPr>
          </a:p>
        </p:txBody>
      </p:sp>
      <p:graphicFrame>
        <p:nvGraphicFramePr>
          <p:cNvPr id="21539" name="Group 35"/>
          <p:cNvGraphicFramePr>
            <a:graphicFrameLocks noGrp="1"/>
          </p:cNvGraphicFramePr>
          <p:nvPr>
            <p:ph type="tbl" idx="1"/>
          </p:nvPr>
        </p:nvGraphicFramePr>
        <p:xfrm>
          <a:off x="481013" y="1681163"/>
          <a:ext cx="8205787" cy="4033903"/>
        </p:xfrm>
        <a:graphic>
          <a:graphicData uri="http://schemas.openxmlformats.org/drawingml/2006/table">
            <a:tbl>
              <a:tblPr/>
              <a:tblGrid>
                <a:gridCol w="4102100"/>
                <a:gridCol w="4103687"/>
              </a:tblGrid>
              <a:tr h="51806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PP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FA &amp; CV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157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entury Gothic" pitchFamily="34" charset="0"/>
                        <a:ea typeface="MS PGothic" pitchFamily="34" charset="-128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Konsensual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(Ps. 1624 KUHPer)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AutoNum type="arabicPeriod"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entury Gothic" pitchFamily="34" charset="0"/>
                        <a:ea typeface="MS PGothic" pitchFamily="34" charset="-128"/>
                        <a:cs typeface="Arial" pitchFamily="34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AutoNum type="arabicPeriod"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Konsensual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     (Ps. 1624 KUHPer)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entury Gothic" pitchFamily="34" charset="0"/>
                        <a:ea typeface="MS PGothic" pitchFamily="34" charset="-128"/>
                        <a:cs typeface="Arial" pitchFamily="34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AutoNum type="arabicPeriod" startAt="2"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Formal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     (Ps. 22 – 28 KUHD)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Century Gothic" pitchFamily="34" charset="0"/>
                <a:ea typeface="+mj-ea"/>
                <a:cs typeface="+mj-cs"/>
              </a:rPr>
              <a:t>(2) </a:t>
            </a:r>
            <a:r>
              <a:rPr lang="en-US" dirty="0" err="1" smtClean="0">
                <a:latin typeface="Century Gothic" pitchFamily="34" charset="0"/>
                <a:ea typeface="+mj-ea"/>
                <a:cs typeface="+mj-cs"/>
              </a:rPr>
              <a:t>Inbreng</a:t>
            </a:r>
            <a:r>
              <a:rPr lang="en-US" dirty="0" smtClean="0">
                <a:latin typeface="Century Gothic" pitchFamily="34" charset="0"/>
                <a:ea typeface="+mj-ea"/>
                <a:cs typeface="+mj-cs"/>
              </a:rPr>
              <a:t>/</a:t>
            </a:r>
            <a:r>
              <a:rPr lang="en-US" dirty="0" err="1" smtClean="0">
                <a:latin typeface="Century Gothic" pitchFamily="34" charset="0"/>
                <a:ea typeface="+mj-ea"/>
                <a:cs typeface="+mj-cs"/>
              </a:rPr>
              <a:t>Pemasukan</a:t>
            </a:r>
            <a:r>
              <a:rPr lang="en-US" dirty="0" smtClean="0">
                <a:latin typeface="Century Gothic" pitchFamily="34" charset="0"/>
                <a:ea typeface="+mj-ea"/>
                <a:cs typeface="+mj-cs"/>
              </a:rPr>
              <a:t>:</a:t>
            </a:r>
            <a:endParaRPr lang="en-US" dirty="0">
              <a:latin typeface="Century Gothic" pitchFamily="34" charset="0"/>
              <a:ea typeface="+mj-ea"/>
              <a:cs typeface="+mj-cs"/>
            </a:endParaRPr>
          </a:p>
        </p:txBody>
      </p:sp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endParaRPr lang="en-US" sz="3200" dirty="0">
              <a:latin typeface="Century Gothic" charset="0"/>
              <a:ea typeface="ＭＳ Ｐゴシック" charset="0"/>
            </a:endParaRPr>
          </a:p>
          <a:p>
            <a:pPr marL="0" indent="0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3200" dirty="0" smtClean="0">
                <a:latin typeface="Century Gothic" charset="0"/>
                <a:ea typeface="ＭＳ Ｐゴシック" charset="0"/>
              </a:rPr>
              <a:t>1.  </a:t>
            </a:r>
            <a:r>
              <a:rPr lang="en-US" sz="3200" dirty="0" err="1" smtClean="0">
                <a:latin typeface="Century Gothic" charset="0"/>
                <a:ea typeface="ＭＳ Ｐゴシック" charset="0"/>
              </a:rPr>
              <a:t>Uang</a:t>
            </a:r>
            <a:endParaRPr lang="en-US" sz="3200" dirty="0">
              <a:latin typeface="Century Gothic" charset="0"/>
              <a:ea typeface="ＭＳ Ｐゴシック" charset="0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endParaRPr lang="en-US" sz="3200" dirty="0">
              <a:latin typeface="Century Gothic" charset="0"/>
              <a:ea typeface="ＭＳ Ｐゴシック" charset="0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3200" dirty="0">
                <a:latin typeface="Century Gothic" charset="0"/>
                <a:ea typeface="ＭＳ Ｐゴシック" charset="0"/>
              </a:rPr>
              <a:t>2.  </a:t>
            </a:r>
            <a:r>
              <a:rPr lang="en-US" sz="3200" dirty="0" err="1">
                <a:latin typeface="Century Gothic" charset="0"/>
                <a:ea typeface="ＭＳ Ｐゴシック" charset="0"/>
              </a:rPr>
              <a:t>Barang</a:t>
            </a:r>
            <a:r>
              <a:rPr lang="en-US" sz="3200" dirty="0">
                <a:latin typeface="Century Gothic" charset="0"/>
                <a:ea typeface="ＭＳ Ｐゴシック" charset="0"/>
              </a:rPr>
              <a:t>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endParaRPr lang="en-US" sz="3200" dirty="0">
              <a:latin typeface="Century Gothic" charset="0"/>
              <a:ea typeface="ＭＳ Ｐゴシック" charset="0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3200" dirty="0">
                <a:latin typeface="Century Gothic" charset="0"/>
                <a:ea typeface="ＭＳ Ｐゴシック" charset="0"/>
              </a:rPr>
              <a:t>3.  </a:t>
            </a:r>
            <a:r>
              <a:rPr lang="en-US" sz="3200" dirty="0" err="1">
                <a:latin typeface="Century Gothic" charset="0"/>
                <a:ea typeface="ＭＳ Ｐゴシック" charset="0"/>
              </a:rPr>
              <a:t>Lainnya</a:t>
            </a:r>
            <a:r>
              <a:rPr lang="en-US" sz="3200" dirty="0">
                <a:latin typeface="Century Gothic" charset="0"/>
                <a:ea typeface="ＭＳ Ｐゴシック" charset="0"/>
              </a:rPr>
              <a:t>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endParaRPr lang="en-US" sz="3200" dirty="0">
              <a:latin typeface="Century Gothic" charset="0"/>
              <a:ea typeface="ＭＳ Ｐゴシック" charset="0"/>
            </a:endParaRPr>
          </a:p>
          <a:p>
            <a:pPr marL="609600" indent="-609600" algn="ctr" eaLnBrk="1" hangingPunct="1">
              <a:lnSpc>
                <a:spcPct val="90000"/>
              </a:lnSpc>
              <a:buFontTx/>
              <a:buNone/>
              <a:defRPr/>
            </a:pPr>
            <a:r>
              <a:rPr lang="en-US" sz="3200" dirty="0">
                <a:latin typeface="Century Gothic" charset="0"/>
                <a:ea typeface="ＭＳ Ｐゴシック" charset="0"/>
              </a:rPr>
              <a:t>DH: 1619 (2) </a:t>
            </a:r>
            <a:r>
              <a:rPr lang="en-US" sz="3200" dirty="0" err="1">
                <a:latin typeface="Century Gothic" charset="0"/>
                <a:ea typeface="ＭＳ Ｐゴシック" charset="0"/>
              </a:rPr>
              <a:t>KUHPer</a:t>
            </a:r>
            <a:endParaRPr lang="en-US" sz="3200" dirty="0">
              <a:latin typeface="Century Gothic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63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>
                <a:latin typeface="Century Gothic" pitchFamily="34" charset="0"/>
                <a:ea typeface="+mj-ea"/>
                <a:cs typeface="+mj-cs"/>
              </a:rPr>
              <a:t>(3) </a:t>
            </a:r>
            <a:r>
              <a:rPr lang="en-US" sz="4000" dirty="0" err="1" smtClean="0">
                <a:latin typeface="Century Gothic" pitchFamily="34" charset="0"/>
                <a:ea typeface="+mj-ea"/>
                <a:cs typeface="+mj-cs"/>
              </a:rPr>
              <a:t>Pengurusan</a:t>
            </a:r>
            <a:r>
              <a:rPr lang="en-US" sz="4000" dirty="0" smtClean="0">
                <a:latin typeface="Century Gothic" pitchFamily="34" charset="0"/>
                <a:ea typeface="+mj-ea"/>
                <a:cs typeface="+mj-cs"/>
              </a:rPr>
              <a:t>:</a:t>
            </a:r>
            <a:endParaRPr lang="en-US" sz="4000" dirty="0">
              <a:latin typeface="Century Gothic" pitchFamily="34" charset="0"/>
              <a:ea typeface="+mj-ea"/>
              <a:cs typeface="+mj-cs"/>
            </a:endParaRPr>
          </a:p>
        </p:txBody>
      </p:sp>
      <p:graphicFrame>
        <p:nvGraphicFramePr>
          <p:cNvPr id="25628" name="Group 28"/>
          <p:cNvGraphicFramePr>
            <a:graphicFrameLocks noGrp="1"/>
          </p:cNvGraphicFramePr>
          <p:nvPr>
            <p:ph type="tbl" idx="1"/>
          </p:nvPr>
        </p:nvGraphicFramePr>
        <p:xfrm>
          <a:off x="228600" y="1017588"/>
          <a:ext cx="8610600" cy="4621272"/>
        </p:xfrm>
        <a:graphic>
          <a:graphicData uri="http://schemas.openxmlformats.org/drawingml/2006/table">
            <a:tbl>
              <a:tblPr/>
              <a:tblGrid>
                <a:gridCol w="3733800"/>
                <a:gridCol w="2971800"/>
                <a:gridCol w="1905000"/>
              </a:tblGrid>
              <a:tr h="5180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PP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FA 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CV 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03116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AutoNum type="arabicPeriod"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≠ Pengangkatan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  <a:sym typeface="Wingdings" pitchFamily="2" charset="2"/>
                        </a:rPr>
                        <a:t>  semua sekutu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  <a:sym typeface="Wingdings" pitchFamily="2" charset="2"/>
                        </a:rPr>
                        <a:t>     (Ps. 1639 KUHPer)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entury Gothic" pitchFamily="34" charset="0"/>
                        <a:ea typeface="MS PGothic" pitchFamily="34" charset="-128"/>
                        <a:cs typeface="Arial" pitchFamily="34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entury Gothic" pitchFamily="34" charset="0"/>
                        <a:ea typeface="MS PGothic" pitchFamily="34" charset="-128"/>
                        <a:cs typeface="Arial" pitchFamily="34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AutoNum type="arabicPeriod" startAt="2"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Pengangkatan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     a. statuter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     b. mandater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entury Gothic" pitchFamily="34" charset="0"/>
                        <a:ea typeface="MS PGothic" pitchFamily="34" charset="-128"/>
                        <a:cs typeface="Arial" pitchFamily="34" charset="0"/>
                      </a:endParaRP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AutoNum type="arabicPeriod"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Semua Sekutu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     (Ps. 17 KUHD)</a:t>
                      </a:r>
                    </a:p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Atau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2. Sekutu yang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    di tunjuk (AD)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Sekutu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Btangung Jawab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(Ps. 20 KUHD)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    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Century Gothic" pitchFamily="34" charset="0"/>
                <a:ea typeface="+mj-ea"/>
                <a:cs typeface="+mj-cs"/>
              </a:rPr>
              <a:t>(4) </a:t>
            </a:r>
            <a:r>
              <a:rPr lang="en-US" dirty="0" err="1">
                <a:latin typeface="Century Gothic" pitchFamily="34" charset="0"/>
                <a:ea typeface="+mj-ea"/>
                <a:cs typeface="+mj-cs"/>
              </a:rPr>
              <a:t>Pembagian</a:t>
            </a:r>
            <a:r>
              <a:rPr lang="en-US" dirty="0">
                <a:latin typeface="Century Gothic" pitchFamily="34" charset="0"/>
                <a:ea typeface="+mj-ea"/>
                <a:cs typeface="+mj-cs"/>
              </a:rPr>
              <a:t> </a:t>
            </a:r>
            <a:r>
              <a:rPr lang="en-US" dirty="0" err="1" smtClean="0">
                <a:latin typeface="Century Gothic" pitchFamily="34" charset="0"/>
                <a:ea typeface="+mj-ea"/>
                <a:cs typeface="+mj-cs"/>
              </a:rPr>
              <a:t>Rugi</a:t>
            </a:r>
            <a:r>
              <a:rPr lang="en-US" dirty="0" smtClean="0">
                <a:latin typeface="Century Gothic" pitchFamily="34" charset="0"/>
                <a:ea typeface="+mj-ea"/>
                <a:cs typeface="+mj-cs"/>
              </a:rPr>
              <a:t>/</a:t>
            </a:r>
            <a:r>
              <a:rPr lang="en-US" dirty="0" err="1" smtClean="0">
                <a:latin typeface="Century Gothic" pitchFamily="34" charset="0"/>
                <a:ea typeface="+mj-ea"/>
                <a:cs typeface="+mj-cs"/>
              </a:rPr>
              <a:t>Laba</a:t>
            </a:r>
            <a:r>
              <a:rPr lang="en-US" dirty="0" smtClean="0">
                <a:latin typeface="Century Gothic" pitchFamily="34" charset="0"/>
                <a:ea typeface="+mj-ea"/>
                <a:cs typeface="+mj-cs"/>
              </a:rPr>
              <a:t>:</a:t>
            </a:r>
            <a:endParaRPr lang="en-US" dirty="0">
              <a:latin typeface="Century Gothic" pitchFamily="34" charset="0"/>
              <a:ea typeface="+mj-ea"/>
              <a:cs typeface="+mj-cs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endParaRPr lang="en-US" smtClean="0">
              <a:latin typeface="Franklin Gothic Book" pitchFamily="34" charset="0"/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en-US" smtClean="0">
                <a:latin typeface="Century Gothic" pitchFamily="34" charset="0"/>
              </a:rPr>
              <a:t>Proporsional (Ps. 1633 KUHPer)</a:t>
            </a:r>
          </a:p>
          <a:p>
            <a:pPr marL="609600" indent="-609600" eaLnBrk="1" hangingPunct="1">
              <a:buFontTx/>
              <a:buNone/>
            </a:pPr>
            <a:endParaRPr lang="en-US" smtClean="0">
              <a:latin typeface="Century Gothic" pitchFamily="34" charset="0"/>
            </a:endParaRPr>
          </a:p>
          <a:p>
            <a:pPr marL="609600" indent="-609600" algn="ctr" eaLnBrk="1" hangingPunct="1">
              <a:buFontTx/>
              <a:buNone/>
            </a:pPr>
            <a:r>
              <a:rPr lang="en-US" smtClean="0">
                <a:latin typeface="Century Gothic" pitchFamily="34" charset="0"/>
              </a:rPr>
              <a:t>Atau</a:t>
            </a:r>
          </a:p>
          <a:p>
            <a:pPr marL="609600" indent="-609600" eaLnBrk="1" hangingPunct="1">
              <a:buFontTx/>
              <a:buNone/>
            </a:pPr>
            <a:r>
              <a:rPr lang="en-US" smtClean="0">
                <a:latin typeface="Century Gothic" pitchFamily="34" charset="0"/>
              </a:rPr>
              <a:t>2.  Sesuai 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Century Gothic" pitchFamily="34" charset="0"/>
                <a:ea typeface="+mj-ea"/>
                <a:cs typeface="+mj-cs"/>
              </a:rPr>
              <a:t>(5) </a:t>
            </a:r>
            <a:r>
              <a:rPr lang="en-US" dirty="0" err="1" smtClean="0">
                <a:latin typeface="Century Gothic" pitchFamily="34" charset="0"/>
                <a:ea typeface="+mj-ea"/>
                <a:cs typeface="+mj-cs"/>
              </a:rPr>
              <a:t>Pembubaran</a:t>
            </a:r>
            <a:r>
              <a:rPr lang="en-US" dirty="0" smtClean="0">
                <a:latin typeface="Century Gothic" pitchFamily="34" charset="0"/>
                <a:ea typeface="+mj-ea"/>
                <a:cs typeface="+mj-cs"/>
              </a:rPr>
              <a:t>:</a:t>
            </a:r>
            <a:endParaRPr lang="en-US" dirty="0">
              <a:latin typeface="Century Gothic" pitchFamily="34" charset="0"/>
              <a:ea typeface="+mj-ea"/>
              <a:cs typeface="+mj-cs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sz="2800" smtClean="0">
                <a:latin typeface="Century Gothic" pitchFamily="34" charset="0"/>
              </a:rPr>
              <a:t>Jangka Waktu Berakhir 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2800" smtClean="0">
                <a:latin typeface="Century Gothic" pitchFamily="34" charset="0"/>
              </a:rPr>
              <a:t>Musnahnya barang/selesainya perbuatan pokok (pekerjaan)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2800" smtClean="0">
                <a:latin typeface="Century Gothic" pitchFamily="34" charset="0"/>
              </a:rPr>
              <a:t>Kehendak Para Sekutu 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2800" smtClean="0">
                <a:latin typeface="Century Gothic" pitchFamily="34" charset="0"/>
              </a:rPr>
              <a:t>Sekutu Meninggal/Pengampuan/Pailit</a:t>
            </a:r>
          </a:p>
          <a:p>
            <a:pPr marL="609600" indent="-609600" eaLnBrk="1" hangingPunct="1">
              <a:buFontTx/>
              <a:buAutoNum type="arabicPeriod"/>
            </a:pPr>
            <a:endParaRPr lang="en-US" sz="2800" smtClean="0">
              <a:latin typeface="Century Gothic" pitchFamily="34" charset="0"/>
            </a:endParaRPr>
          </a:p>
          <a:p>
            <a:pPr marL="609600" indent="-609600" eaLnBrk="1" hangingPunct="1">
              <a:buFontTx/>
              <a:buNone/>
            </a:pPr>
            <a:endParaRPr lang="en-US" sz="2800" smtClean="0">
              <a:latin typeface="Century Gothic" pitchFamily="34" charset="0"/>
            </a:endParaRPr>
          </a:p>
          <a:p>
            <a:pPr marL="609600" indent="-609600" eaLnBrk="1" hangingPunct="1">
              <a:buFontTx/>
              <a:buNone/>
            </a:pPr>
            <a:r>
              <a:rPr lang="en-US" sz="2800" smtClean="0">
                <a:latin typeface="Century Gothic" pitchFamily="34" charset="0"/>
              </a:rPr>
              <a:t>DH: Ps. 1646 – 1648 KUHPer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228600" y="2438400"/>
            <a:ext cx="2590800" cy="1219200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dirty="0" err="1">
                <a:latin typeface="Century Gothic" pitchFamily="34" charset="0"/>
              </a:rPr>
              <a:t>Aspek</a:t>
            </a:r>
            <a:r>
              <a:rPr lang="en-US" sz="2800" b="1" dirty="0">
                <a:latin typeface="Century Gothic" pitchFamily="34" charset="0"/>
              </a:rPr>
              <a:t> </a:t>
            </a:r>
            <a:r>
              <a:rPr lang="en-US" sz="2800" b="1" dirty="0" err="1">
                <a:latin typeface="Century Gothic" pitchFamily="34" charset="0"/>
              </a:rPr>
              <a:t>Hukum</a:t>
            </a:r>
            <a:r>
              <a:rPr lang="en-US" sz="2800" b="1" dirty="0">
                <a:latin typeface="Century Gothic" pitchFamily="34" charset="0"/>
              </a:rPr>
              <a:t> </a:t>
            </a:r>
          </a:p>
          <a:p>
            <a:pPr algn="ctr"/>
            <a:r>
              <a:rPr lang="en-US" sz="2800" b="1" dirty="0" err="1">
                <a:latin typeface="Century Gothic" pitchFamily="34" charset="0"/>
              </a:rPr>
              <a:t>Ekstern</a:t>
            </a:r>
            <a:endParaRPr lang="en-GB" sz="2800" b="1" dirty="0">
              <a:latin typeface="Century Gothic" pitchFamily="34" charset="0"/>
            </a:endParaRP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4038600" y="1066800"/>
            <a:ext cx="4724400" cy="914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latin typeface="Century Gothic" pitchFamily="34" charset="0"/>
              </a:rPr>
              <a:t>Kewenangan Mewakili</a:t>
            </a:r>
            <a:endParaRPr lang="en-GB" sz="2800" b="1">
              <a:latin typeface="Century Gothic" pitchFamily="34" charset="0"/>
            </a:endParaRP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4191000" y="4038600"/>
            <a:ext cx="44196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latin typeface="Century Gothic" pitchFamily="34" charset="0"/>
              </a:rPr>
              <a:t>Pertanggungjawaban</a:t>
            </a:r>
            <a:r>
              <a:rPr lang="en-US">
                <a:latin typeface="Century Gothic" pitchFamily="34" charset="0"/>
              </a:rPr>
              <a:t> </a:t>
            </a:r>
            <a:endParaRPr lang="en-GB">
              <a:latin typeface="Century Gothic" pitchFamily="34" charset="0"/>
            </a:endParaRPr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1600200" y="3733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1600200" y="4648200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 flipV="1">
            <a:off x="1600200" y="13716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56" name="Line 8"/>
          <p:cNvSpPr>
            <a:spLocks noChangeShapeType="1"/>
          </p:cNvSpPr>
          <p:nvPr/>
        </p:nvSpPr>
        <p:spPr bwMode="auto">
          <a:xfrm>
            <a:off x="1600200" y="13716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63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err="1">
                <a:latin typeface="Century Gothic" pitchFamily="34" charset="0"/>
                <a:ea typeface="+mj-ea"/>
                <a:cs typeface="+mj-cs"/>
              </a:rPr>
              <a:t>Kewenangan</a:t>
            </a:r>
            <a:r>
              <a:rPr lang="en-US" sz="4000" dirty="0">
                <a:latin typeface="Century Gothic" pitchFamily="34" charset="0"/>
                <a:ea typeface="+mj-ea"/>
                <a:cs typeface="+mj-cs"/>
              </a:rPr>
              <a:t> </a:t>
            </a:r>
            <a:r>
              <a:rPr lang="en-US" sz="4000" dirty="0" err="1" smtClean="0">
                <a:latin typeface="Century Gothic" pitchFamily="34" charset="0"/>
                <a:ea typeface="+mj-ea"/>
                <a:cs typeface="+mj-cs"/>
              </a:rPr>
              <a:t>Mewakili</a:t>
            </a:r>
            <a:r>
              <a:rPr lang="en-US" sz="4000" dirty="0" smtClean="0">
                <a:latin typeface="Century Gothic" pitchFamily="34" charset="0"/>
                <a:ea typeface="+mj-ea"/>
                <a:cs typeface="+mj-cs"/>
              </a:rPr>
              <a:t>:</a:t>
            </a:r>
            <a:endParaRPr lang="en-US" sz="4000" dirty="0">
              <a:latin typeface="Century Gothic" pitchFamily="34" charset="0"/>
              <a:ea typeface="+mj-ea"/>
              <a:cs typeface="+mj-cs"/>
            </a:endParaRPr>
          </a:p>
        </p:txBody>
      </p:sp>
      <p:graphicFrame>
        <p:nvGraphicFramePr>
          <p:cNvPr id="29719" name="Group 23"/>
          <p:cNvGraphicFramePr>
            <a:graphicFrameLocks noGrp="1"/>
          </p:cNvGraphicFramePr>
          <p:nvPr>
            <p:ph type="tbl" idx="1"/>
          </p:nvPr>
        </p:nvGraphicFramePr>
        <p:xfrm>
          <a:off x="228600" y="1219200"/>
          <a:ext cx="8610600" cy="4648257"/>
        </p:xfrm>
        <a:graphic>
          <a:graphicData uri="http://schemas.openxmlformats.org/drawingml/2006/table">
            <a:tbl>
              <a:tblPr/>
              <a:tblGrid>
                <a:gridCol w="3429000"/>
                <a:gridCol w="2819400"/>
                <a:gridCol w="2362200"/>
              </a:tblGrid>
              <a:tr h="5180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PP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FA 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CV 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30121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Tiap Sekutu hanya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dapat mengikat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dirinya sendiri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entury Gothic" pitchFamily="34" charset="0"/>
                        <a:ea typeface="MS PGothic" pitchFamily="34" charset="-128"/>
                        <a:cs typeface="Arial" pitchFamily="34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DH: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Ps. 1642 &amp;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     1644  BW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entury Gothic" pitchFamily="34" charset="0"/>
                        <a:ea typeface="MS PGothic" pitchFamily="34" charset="-128"/>
                        <a:cs typeface="Arial" pitchFamily="34" charset="0"/>
                      </a:endParaRP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Semua Sekutu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Berwenang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entury Gothic" pitchFamily="34" charset="0"/>
                        <a:ea typeface="MS PGothic" pitchFamily="34" charset="-128"/>
                        <a:cs typeface="Arial" pitchFamily="34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entury Gothic" pitchFamily="34" charset="0"/>
                        <a:ea typeface="MS PGothic" pitchFamily="34" charset="-128"/>
                        <a:cs typeface="Arial" pitchFamily="34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DH: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Ps. 17 KUHD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Semua Sekutu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Btangung Jawab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DH: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Ps. 20KUHD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    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59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latin typeface="Century Gothic" pitchFamily="34" charset="0"/>
                <a:ea typeface="+mj-ea"/>
                <a:cs typeface="+mj-cs"/>
              </a:rPr>
              <a:t>Ps. 18 KUHD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eaLnBrk="1" hangingPunct="1"/>
            <a:r>
              <a:rPr lang="en-US" sz="2400" b="1" smtClean="0">
                <a:latin typeface="Century Gothic" pitchFamily="34" charset="0"/>
              </a:rPr>
              <a:t>FA</a:t>
            </a:r>
            <a:r>
              <a:rPr lang="en-US" sz="2400" smtClean="0">
                <a:latin typeface="Century Gothic" pitchFamily="34" charset="0"/>
              </a:rPr>
              <a:t>. </a:t>
            </a:r>
            <a:r>
              <a:rPr lang="en-US" sz="2400" b="1" smtClean="0">
                <a:latin typeface="Century Gothic" pitchFamily="34" charset="0"/>
              </a:rPr>
              <a:t>Kreasi Utama </a:t>
            </a:r>
            <a:r>
              <a:rPr lang="en-US" sz="2400" smtClean="0">
                <a:latin typeface="Century Gothic" pitchFamily="34" charset="0"/>
              </a:rPr>
              <a:t>dimiliki oleh ABCD. Jika A melakukan perikatan dg phk ke-3, Tn. X, maka demi hukum, perikatan tsb mengikat BCD. Jika persekutuan memiliki utang Rp. 10.000.000, maka: </a:t>
            </a:r>
          </a:p>
          <a:p>
            <a:pPr eaLnBrk="1" hangingPunct="1"/>
            <a:r>
              <a:rPr lang="en-US" sz="2400" smtClean="0">
                <a:latin typeface="Century Gothic" pitchFamily="34" charset="0"/>
              </a:rPr>
              <a:t>Masing2 A,B,C,D bertanggung jawab </a:t>
            </a:r>
            <a:r>
              <a:rPr lang="en-US" sz="2400" b="1" smtClean="0">
                <a:latin typeface="Century Gothic" pitchFamily="34" charset="0"/>
              </a:rPr>
              <a:t>penuh</a:t>
            </a:r>
            <a:r>
              <a:rPr lang="en-US" sz="2400" smtClean="0">
                <a:latin typeface="Century Gothic" pitchFamily="34" charset="0"/>
              </a:rPr>
              <a:t> &amp; </a:t>
            </a:r>
          </a:p>
          <a:p>
            <a:pPr eaLnBrk="1" hangingPunct="1"/>
            <a:r>
              <a:rPr lang="en-US" sz="2400" smtClean="0">
                <a:latin typeface="Century Gothic" pitchFamily="34" charset="0"/>
              </a:rPr>
              <a:t>Jk salah satu dari A,B,C,D telah melakukan pembayaran, gugurlah kewajiban sekutu lain.</a:t>
            </a:r>
          </a:p>
          <a:p>
            <a:pPr eaLnBrk="1" hangingPunct="1">
              <a:buFont typeface="Wingdings" pitchFamily="2" charset="2"/>
              <a:buNone/>
            </a:pPr>
            <a:endParaRPr lang="en-US" sz="2400" smtClean="0">
              <a:latin typeface="Century Gothic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>
                <a:latin typeface="Century Gothic" pitchFamily="34" charset="0"/>
                <a:sym typeface="Wingdings" pitchFamily="2" charset="2"/>
              </a:rPr>
              <a:t> Tanggung Jawab secara Tanggung Menanggung</a:t>
            </a:r>
            <a:endParaRPr lang="en-US" sz="2400" smtClean="0">
              <a:latin typeface="Century Gothic" pitchFamily="34" charset="0"/>
            </a:endParaRPr>
          </a:p>
          <a:p>
            <a:pPr eaLnBrk="1" hangingPunct="1"/>
            <a:endParaRPr lang="en-US" smtClean="0">
              <a:latin typeface="Franklin Gothic Boo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97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>
                <a:latin typeface="Century Gothic" pitchFamily="34" charset="0"/>
                <a:ea typeface="+mj-ea"/>
                <a:cs typeface="+mj-cs"/>
              </a:rPr>
              <a:t>Ps. 1642 jo Ps. 1645</a:t>
            </a:r>
            <a:r>
              <a:rPr lang="en-US" sz="4000">
                <a:ea typeface="+mj-ea"/>
                <a:cs typeface="+mj-cs"/>
              </a:rPr>
              <a:t> </a:t>
            </a:r>
            <a:r>
              <a:rPr lang="en-US" sz="3200">
                <a:latin typeface="Century Gothic" pitchFamily="34" charset="0"/>
                <a:ea typeface="+mj-ea"/>
                <a:cs typeface="+mj-cs"/>
              </a:rPr>
              <a:t>KUHPer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458200" cy="5181600"/>
          </a:xfrm>
        </p:spPr>
        <p:txBody>
          <a:bodyPr>
            <a:normAutofit fontScale="85000" lnSpcReduction="10000"/>
          </a:bodyPr>
          <a:lstStyle/>
          <a:p>
            <a:pPr eaLnBrk="1" hangingPunct="1"/>
            <a:r>
              <a:rPr lang="en-US" sz="2400" b="1" smtClean="0">
                <a:latin typeface="Century Gothic" pitchFamily="34" charset="0"/>
              </a:rPr>
              <a:t>Toko Kreasi Utama</a:t>
            </a:r>
            <a:r>
              <a:rPr lang="en-US" sz="2400" smtClean="0">
                <a:latin typeface="Century Gothic" pitchFamily="34" charset="0"/>
              </a:rPr>
              <a:t>, dimiliki o/ ABCD. Jk A melak perikatan dg Tn.X, mk perikatan tsb:</a:t>
            </a:r>
          </a:p>
          <a:p>
            <a:pPr lvl="1" eaLnBrk="1" hangingPunct="1"/>
            <a:r>
              <a:rPr lang="en-US" smtClean="0">
                <a:latin typeface="Century Gothic" pitchFamily="34" charset="0"/>
              </a:rPr>
              <a:t>Hanya mengikat A;</a:t>
            </a:r>
          </a:p>
          <a:p>
            <a:pPr lvl="1" eaLnBrk="1" hangingPunct="1"/>
            <a:r>
              <a:rPr lang="en-US" smtClean="0">
                <a:latin typeface="Century Gothic" pitchFamily="34" charset="0"/>
              </a:rPr>
              <a:t>Mengikat A dan B, jika B memberi kuasa;</a:t>
            </a:r>
          </a:p>
          <a:p>
            <a:pPr lvl="1" eaLnBrk="1" hangingPunct="1"/>
            <a:r>
              <a:rPr lang="en-US" smtClean="0">
                <a:latin typeface="Century Gothic" pitchFamily="34" charset="0"/>
              </a:rPr>
              <a:t>Mengikat Semua Sekutu </a:t>
            </a:r>
            <a:r>
              <a:rPr lang="en-US" smtClean="0">
                <a:latin typeface="Century Gothic" pitchFamily="34" charset="0"/>
                <a:sym typeface="Wingdings" pitchFamily="2" charset="2"/>
              </a:rPr>
              <a:t> jk A ditunjuk sbg pengurus &amp; berwenang melakukan perikatan tsb </a:t>
            </a:r>
          </a:p>
          <a:p>
            <a:pPr lvl="1" eaLnBrk="1" hangingPunct="1">
              <a:buFont typeface="Wingdings" pitchFamily="2" charset="2"/>
              <a:buNone/>
            </a:pPr>
            <a:endParaRPr lang="en-US" smtClean="0">
              <a:latin typeface="Century Gothic" pitchFamily="34" charset="0"/>
              <a:sym typeface="Wingdings" pitchFamily="2" charset="2"/>
            </a:endParaRPr>
          </a:p>
          <a:p>
            <a:pPr eaLnBrk="1" hangingPunct="1"/>
            <a:r>
              <a:rPr lang="en-US" sz="2400" smtClean="0">
                <a:latin typeface="Century Gothic" pitchFamily="34" charset="0"/>
                <a:sym typeface="Wingdings" pitchFamily="2" charset="2"/>
              </a:rPr>
              <a:t>Jk terdapat utang persekutuan Rp. 10.000.000, maka kewajiban para sekutu: </a:t>
            </a:r>
          </a:p>
          <a:p>
            <a:pPr lvl="1" eaLnBrk="1" hangingPunct="1"/>
            <a:r>
              <a:rPr lang="en-US" smtClean="0">
                <a:latin typeface="Century Gothic" pitchFamily="34" charset="0"/>
              </a:rPr>
              <a:t>masing2 A,B,C,D = ¼ bagian x utang, </a:t>
            </a:r>
          </a:p>
          <a:p>
            <a:pPr lvl="1" eaLnBrk="1" hangingPunct="1"/>
            <a:r>
              <a:rPr lang="en-US" smtClean="0">
                <a:latin typeface="Century Gothic" pitchFamily="34" charset="0"/>
              </a:rPr>
              <a:t>kecuali ditentukan lain </a:t>
            </a:r>
            <a:r>
              <a:rPr lang="en-US" smtClean="0">
                <a:latin typeface="Century Gothic" pitchFamily="34" charset="0"/>
                <a:sym typeface="Wingdings" pitchFamily="2" charset="2"/>
              </a:rPr>
              <a:t> proporsional; A=30%, B=25%, C=20%, D=25%. Jika A telah penuhi bagiannya (1/4 atau 30% x utang persekutuan), ia tidak dapat dituntut lagi. </a:t>
            </a:r>
            <a:r>
              <a:rPr lang="en-US" smtClean="0">
                <a:latin typeface="Century Gothic" pitchFamily="34" charset="0"/>
              </a:rPr>
              <a:t> </a:t>
            </a:r>
            <a:endParaRPr lang="en-US" smtClean="0">
              <a:latin typeface="Franklin Gothic Boo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057400"/>
            <a:ext cx="8458200" cy="12223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1" i="1" dirty="0" smtClean="0">
                <a:ea typeface="+mj-ea"/>
                <a:cs typeface="+mj-cs"/>
              </a:rPr>
              <a:t>Summary:</a:t>
            </a:r>
            <a:endParaRPr lang="en-US" sz="7200" b="1" i="1" dirty="0"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36613"/>
            <a:ext cx="8229600" cy="5289550"/>
          </a:xfrm>
        </p:spPr>
        <p:txBody>
          <a:bodyPr/>
          <a:lstStyle/>
          <a:p>
            <a:pPr marL="0" indent="0" eaLnBrk="1" hangingPunct="1"/>
            <a:r>
              <a:rPr lang="en-GB" sz="2800" smtClean="0">
                <a:latin typeface="Franklin Gothic Book" pitchFamily="34" charset="0"/>
              </a:rPr>
              <a:t>Diintrodusir istilah </a:t>
            </a:r>
            <a:r>
              <a:rPr lang="en-GB" altLang="en-US" sz="2800" smtClean="0">
                <a:latin typeface="Franklin Gothic Book" pitchFamily="34" charset="0"/>
              </a:rPr>
              <a:t>“</a:t>
            </a:r>
            <a:r>
              <a:rPr lang="en-GB" sz="2800" smtClean="0">
                <a:latin typeface="Franklin Gothic Book" pitchFamily="34" charset="0"/>
              </a:rPr>
              <a:t>menjalankan usaha</a:t>
            </a:r>
            <a:r>
              <a:rPr lang="en-GB" altLang="en-US" sz="2800" smtClean="0">
                <a:latin typeface="Franklin Gothic Book" pitchFamily="34" charset="0"/>
              </a:rPr>
              <a:t>”</a:t>
            </a:r>
            <a:r>
              <a:rPr lang="en-GB" sz="2800" smtClean="0">
                <a:latin typeface="Franklin Gothic Book" pitchFamily="34" charset="0"/>
              </a:rPr>
              <a:t> dalam Memori van Toehlichting-nya Minister van Justitie;</a:t>
            </a:r>
          </a:p>
          <a:p>
            <a:pPr marL="0" indent="0" eaLnBrk="1" hangingPunct="1"/>
            <a:endParaRPr lang="en-GB" sz="2800" smtClean="0">
              <a:latin typeface="Franklin Gothic Book" pitchFamily="34" charset="0"/>
            </a:endParaRPr>
          </a:p>
          <a:p>
            <a:pPr marL="0" indent="0" eaLnBrk="1" hangingPunct="1"/>
            <a:r>
              <a:rPr lang="en-GB" sz="2800" smtClean="0">
                <a:latin typeface="Franklin Gothic Book" pitchFamily="34" charset="0"/>
              </a:rPr>
              <a:t>Suatu kegiatan dianggap sebagai menjalankan usaha apabila:</a:t>
            </a:r>
          </a:p>
          <a:p>
            <a:pPr lvl="1" eaLnBrk="1" hangingPunct="1"/>
            <a:r>
              <a:rPr lang="en-US" sz="2400" b="1" smtClean="0">
                <a:latin typeface="Franklin Gothic Book" pitchFamily="34" charset="0"/>
              </a:rPr>
              <a:t>Dilakukan terus menerus;</a:t>
            </a:r>
          </a:p>
          <a:p>
            <a:pPr lvl="1" eaLnBrk="1" hangingPunct="1"/>
            <a:r>
              <a:rPr lang="en-US" sz="2400" b="1" smtClean="0">
                <a:latin typeface="Franklin Gothic Book" pitchFamily="34" charset="0"/>
              </a:rPr>
              <a:t>Dalam kedudukan tertentu;</a:t>
            </a:r>
          </a:p>
          <a:p>
            <a:pPr lvl="1" eaLnBrk="1" hangingPunct="1"/>
            <a:r>
              <a:rPr lang="en-US" sz="2400" b="1" smtClean="0">
                <a:latin typeface="Franklin Gothic Book" pitchFamily="34" charset="0"/>
              </a:rPr>
              <a:t>Terang-terangan;</a:t>
            </a:r>
          </a:p>
          <a:p>
            <a:pPr lvl="1" eaLnBrk="1" hangingPunct="1"/>
            <a:r>
              <a:rPr lang="en-US" sz="2400" b="1" smtClean="0">
                <a:latin typeface="Franklin Gothic Book" pitchFamily="34" charset="0"/>
              </a:rPr>
              <a:t>Bertujuan mencari/menghasilkan keuntungan;</a:t>
            </a:r>
          </a:p>
          <a:p>
            <a:pPr lvl="1" eaLnBrk="1" hangingPunct="1"/>
            <a:endParaRPr lang="en-US" sz="2400" b="1" smtClean="0">
              <a:latin typeface="Franklin Gothic Boo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63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latin typeface="Century Gothic" pitchFamily="34" charset="0"/>
                <a:ea typeface="+mj-ea"/>
                <a:cs typeface="+mj-cs"/>
              </a:rPr>
              <a:t>PENGERTIAN</a:t>
            </a:r>
            <a:endParaRPr lang="en-US" sz="4000" b="1" dirty="0">
              <a:latin typeface="Century Gothic" pitchFamily="34" charset="0"/>
              <a:ea typeface="+mj-ea"/>
              <a:cs typeface="+mj-cs"/>
            </a:endParaRPr>
          </a:p>
        </p:txBody>
      </p:sp>
      <p:graphicFrame>
        <p:nvGraphicFramePr>
          <p:cNvPr id="16426" name="Group 42"/>
          <p:cNvGraphicFramePr>
            <a:graphicFrameLocks noGrp="1"/>
          </p:cNvGraphicFramePr>
          <p:nvPr>
            <p:ph type="tbl" idx="1"/>
          </p:nvPr>
        </p:nvGraphicFramePr>
        <p:xfrm>
          <a:off x="457200" y="1123950"/>
          <a:ext cx="8229600" cy="5048305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5181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PP- 1618 BW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FA – 16 KUHD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CV – 19 KUHD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30143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Unsur: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AutoNum type="arabicPeriod"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PP = Perjanjian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AutoNum type="arabicPeriod"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Pemasukan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     uang, barang,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     lainnya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3.  Tujuan- Bagi Laba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Unsur: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AutoNum type="arabicPeriod"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FA = PP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AutoNum type="arabicPeriod"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Gunakan Nama Bersama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Unsur: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Ada 2 macam sekutu: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1.Sekutu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  Bertanggung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   Jawab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2. Sekutu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    Pelepas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    Uang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4"/>
          <p:cNvSpPr txBox="1">
            <a:spLocks noChangeArrowheads="1"/>
          </p:cNvSpPr>
          <p:nvPr/>
        </p:nvSpPr>
        <p:spPr bwMode="auto">
          <a:xfrm>
            <a:off x="288925" y="27797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>
              <a:latin typeface="Franklin Gothic Book" pitchFamily="34" charset="0"/>
              <a:cs typeface="Arial" charset="0"/>
            </a:endParaRPr>
          </a:p>
        </p:txBody>
      </p:sp>
      <p:sp>
        <p:nvSpPr>
          <p:cNvPr id="33795" name="Rectangle 5"/>
          <p:cNvSpPr>
            <a:spLocks noChangeArrowheads="1"/>
          </p:cNvSpPr>
          <p:nvPr/>
        </p:nvSpPr>
        <p:spPr bwMode="auto">
          <a:xfrm>
            <a:off x="0" y="2971800"/>
            <a:ext cx="2133600" cy="60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latin typeface="Franklin Gothic Book" pitchFamily="34" charset="0"/>
              </a:rPr>
              <a:t>Tanggung Jawab</a:t>
            </a:r>
          </a:p>
        </p:txBody>
      </p:sp>
      <p:sp>
        <p:nvSpPr>
          <p:cNvPr id="33796" name="Oval 6"/>
          <p:cNvSpPr>
            <a:spLocks noChangeArrowheads="1"/>
          </p:cNvSpPr>
          <p:nvPr/>
        </p:nvSpPr>
        <p:spPr bwMode="auto">
          <a:xfrm>
            <a:off x="2667000" y="685800"/>
            <a:ext cx="3886200" cy="914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Franklin Gothic Book" pitchFamily="34" charset="0"/>
              </a:rPr>
              <a:t>Manunggal/penuh/tidak terbatas</a:t>
            </a:r>
          </a:p>
          <a:p>
            <a:pPr algn="ctr"/>
            <a:r>
              <a:rPr lang="en-US">
                <a:latin typeface="Franklin Gothic Book" pitchFamily="34" charset="0"/>
              </a:rPr>
              <a:t>= 1131</a:t>
            </a:r>
          </a:p>
        </p:txBody>
      </p:sp>
      <p:sp>
        <p:nvSpPr>
          <p:cNvPr id="33797" name="Oval 7"/>
          <p:cNvSpPr>
            <a:spLocks noChangeArrowheads="1"/>
          </p:cNvSpPr>
          <p:nvPr/>
        </p:nvSpPr>
        <p:spPr bwMode="auto">
          <a:xfrm>
            <a:off x="2895600" y="3886200"/>
            <a:ext cx="1524000" cy="9144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Franklin Gothic Book" pitchFamily="34" charset="0"/>
              </a:rPr>
              <a:t>Bersama</a:t>
            </a:r>
          </a:p>
        </p:txBody>
      </p:sp>
      <p:sp>
        <p:nvSpPr>
          <p:cNvPr id="33798" name="Oval 8"/>
          <p:cNvSpPr>
            <a:spLocks noChangeArrowheads="1"/>
          </p:cNvSpPr>
          <p:nvPr/>
        </p:nvSpPr>
        <p:spPr bwMode="auto">
          <a:xfrm>
            <a:off x="5943600" y="2209800"/>
            <a:ext cx="2362200" cy="9906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Franklin Gothic Book" pitchFamily="34" charset="0"/>
              </a:rPr>
              <a:t>Secara bersama-sama</a:t>
            </a:r>
          </a:p>
        </p:txBody>
      </p:sp>
      <p:sp>
        <p:nvSpPr>
          <p:cNvPr id="33799" name="Oval 9"/>
          <p:cNvSpPr>
            <a:spLocks noChangeArrowheads="1"/>
          </p:cNvSpPr>
          <p:nvPr/>
        </p:nvSpPr>
        <p:spPr bwMode="auto">
          <a:xfrm>
            <a:off x="6019800" y="3657600"/>
            <a:ext cx="2514600" cy="8382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Franklin Gothic Book" pitchFamily="34" charset="0"/>
              </a:rPr>
              <a:t>Secara proporsional</a:t>
            </a:r>
          </a:p>
        </p:txBody>
      </p:sp>
      <p:sp>
        <p:nvSpPr>
          <p:cNvPr id="33800" name="Oval 10"/>
          <p:cNvSpPr>
            <a:spLocks noChangeArrowheads="1"/>
          </p:cNvSpPr>
          <p:nvPr/>
        </p:nvSpPr>
        <p:spPr bwMode="auto">
          <a:xfrm>
            <a:off x="5791200" y="5257800"/>
            <a:ext cx="2971800" cy="83820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i="1">
                <a:latin typeface="Franklin Gothic Book" pitchFamily="34" charset="0"/>
              </a:rPr>
              <a:t>Secara </a:t>
            </a:r>
          </a:p>
          <a:p>
            <a:pPr algn="ctr"/>
            <a:r>
              <a:rPr lang="en-US" b="1" i="1">
                <a:latin typeface="Franklin Gothic Book" pitchFamily="34" charset="0"/>
              </a:rPr>
              <a:t>tanggung menanggung</a:t>
            </a:r>
          </a:p>
        </p:txBody>
      </p:sp>
      <p:sp>
        <p:nvSpPr>
          <p:cNvPr id="33801" name="Line 11"/>
          <p:cNvSpPr>
            <a:spLocks noChangeShapeType="1"/>
          </p:cNvSpPr>
          <p:nvPr/>
        </p:nvSpPr>
        <p:spPr bwMode="auto">
          <a:xfrm flipV="1">
            <a:off x="2133600" y="1143000"/>
            <a:ext cx="5334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3802" name="Line 12"/>
          <p:cNvSpPr>
            <a:spLocks noChangeShapeType="1"/>
          </p:cNvSpPr>
          <p:nvPr/>
        </p:nvSpPr>
        <p:spPr bwMode="auto">
          <a:xfrm>
            <a:off x="2133600" y="3276600"/>
            <a:ext cx="762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3803" name="Line 13"/>
          <p:cNvSpPr>
            <a:spLocks noChangeShapeType="1"/>
          </p:cNvSpPr>
          <p:nvPr/>
        </p:nvSpPr>
        <p:spPr bwMode="auto">
          <a:xfrm flipV="1">
            <a:off x="4419600" y="2667000"/>
            <a:ext cx="15240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3804" name="Line 14"/>
          <p:cNvSpPr>
            <a:spLocks noChangeShapeType="1"/>
          </p:cNvSpPr>
          <p:nvPr/>
        </p:nvSpPr>
        <p:spPr bwMode="auto">
          <a:xfrm flipV="1">
            <a:off x="4419600" y="4114800"/>
            <a:ext cx="1600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3805" name="Line 15"/>
          <p:cNvSpPr>
            <a:spLocks noChangeShapeType="1"/>
          </p:cNvSpPr>
          <p:nvPr/>
        </p:nvSpPr>
        <p:spPr bwMode="auto">
          <a:xfrm>
            <a:off x="4419600" y="4343400"/>
            <a:ext cx="13716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9600" b="1" dirty="0" smtClean="0">
                <a:ea typeface="ＭＳ Ｐゴシック" charset="0"/>
              </a:rPr>
              <a:t>???</a:t>
            </a:r>
            <a:endParaRPr lang="en-US" sz="9600" b="1" dirty="0"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Content Placeholder 4"/>
          <p:cNvSpPr>
            <a:spLocks noGrp="1"/>
          </p:cNvSpPr>
          <p:nvPr>
            <p:ph idx="1"/>
          </p:nvPr>
        </p:nvSpPr>
        <p:spPr>
          <a:xfrm>
            <a:off x="282575" y="266700"/>
            <a:ext cx="8058150" cy="6130925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en-US" dirty="0" err="1" smtClean="0"/>
              <a:t>Nn</a:t>
            </a:r>
            <a:r>
              <a:rPr lang="en-US" dirty="0" smtClean="0"/>
              <a:t>. Mora, </a:t>
            </a:r>
            <a:r>
              <a:rPr lang="en-US" dirty="0" err="1" smtClean="0"/>
              <a:t>Nn</a:t>
            </a:r>
            <a:r>
              <a:rPr lang="en-US" dirty="0" smtClean="0"/>
              <a:t>. </a:t>
            </a:r>
            <a:r>
              <a:rPr lang="en-US" dirty="0" err="1" smtClean="0"/>
              <a:t>Nira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Ny</a:t>
            </a:r>
            <a:r>
              <a:rPr lang="en-US" dirty="0" smtClean="0"/>
              <a:t>. Eva </a:t>
            </a:r>
            <a:r>
              <a:rPr lang="en-US" dirty="0" err="1" smtClean="0"/>
              <a:t>bermaksud</a:t>
            </a:r>
            <a:r>
              <a:rPr lang="en-US" dirty="0" smtClean="0"/>
              <a:t> </a:t>
            </a:r>
            <a:r>
              <a:rPr lang="en-US" dirty="0" err="1" smtClean="0"/>
              <a:t>mendirikan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makan</a:t>
            </a:r>
            <a:r>
              <a:rPr lang="en-US" dirty="0" smtClean="0"/>
              <a:t> </a:t>
            </a:r>
            <a:r>
              <a:rPr lang="en-US" dirty="0" err="1" smtClean="0"/>
              <a:t>dibawah</a:t>
            </a:r>
            <a:r>
              <a:rPr lang="en-US" dirty="0" smtClean="0"/>
              <a:t> </a:t>
            </a:r>
            <a:r>
              <a:rPr lang="en-US" dirty="0" err="1" smtClean="0"/>
              <a:t>bendera</a:t>
            </a:r>
            <a:r>
              <a:rPr lang="en-US" dirty="0" smtClean="0"/>
              <a:t> </a:t>
            </a:r>
            <a:r>
              <a:rPr lang="en-US" altLang="en-US" dirty="0" smtClean="0"/>
              <a:t>“</a:t>
            </a:r>
            <a:r>
              <a:rPr lang="en-US" dirty="0" smtClean="0"/>
              <a:t>SARI BUNDO</a:t>
            </a:r>
            <a:r>
              <a:rPr lang="en-US" altLang="en-US" dirty="0" smtClean="0"/>
              <a:t>”</a:t>
            </a:r>
            <a:r>
              <a:rPr lang="en-US" dirty="0" smtClean="0"/>
              <a:t>.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maksud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, modal yang </a:t>
            </a:r>
            <a:r>
              <a:rPr lang="en-US" dirty="0" err="1" smtClean="0"/>
              <a:t>terkumpul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Rp</a:t>
            </a:r>
            <a:r>
              <a:rPr lang="en-US" dirty="0" smtClean="0"/>
              <a:t>. 300 </a:t>
            </a:r>
            <a:r>
              <a:rPr lang="en-US" dirty="0" err="1" smtClean="0"/>
              <a:t>juta</a:t>
            </a:r>
            <a:r>
              <a:rPr lang="en-US" dirty="0" smtClean="0"/>
              <a:t> yang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sebesar</a:t>
            </a:r>
            <a:r>
              <a:rPr lang="en-US" dirty="0" smtClean="0"/>
              <a:t> </a:t>
            </a:r>
            <a:r>
              <a:rPr lang="en-US" dirty="0" err="1" smtClean="0"/>
              <a:t>Rp</a:t>
            </a:r>
            <a:r>
              <a:rPr lang="en-US" dirty="0" smtClean="0"/>
              <a:t>. 100 </a:t>
            </a:r>
            <a:r>
              <a:rPr lang="en-US" dirty="0" err="1" smtClean="0"/>
              <a:t>juta</a:t>
            </a:r>
            <a:r>
              <a:rPr lang="en-US" dirty="0" smtClean="0"/>
              <a:t>.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bermaksud</a:t>
            </a:r>
            <a:r>
              <a:rPr lang="en-US" dirty="0" smtClean="0"/>
              <a:t> </a:t>
            </a:r>
            <a:r>
              <a:rPr lang="en-US" dirty="0" err="1" smtClean="0"/>
              <a:t>menyewa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bangunan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Margonda</a:t>
            </a:r>
            <a:r>
              <a:rPr lang="en-US" dirty="0" smtClean="0"/>
              <a:t> Raya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yang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H. </a:t>
            </a:r>
            <a:r>
              <a:rPr lang="en-US" dirty="0" err="1" smtClean="0"/>
              <a:t>Burhan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sewa</a:t>
            </a:r>
            <a:r>
              <a:rPr lang="en-US" dirty="0" smtClean="0"/>
              <a:t> </a:t>
            </a:r>
            <a:r>
              <a:rPr lang="en-US" dirty="0" err="1" smtClean="0"/>
              <a:t>menyewa</a:t>
            </a:r>
            <a:r>
              <a:rPr lang="en-US" dirty="0" smtClean="0"/>
              <a:t> </a:t>
            </a:r>
            <a:r>
              <a:rPr lang="en-US" dirty="0" err="1" smtClean="0"/>
              <a:t>bangunan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diwakili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Nn</a:t>
            </a:r>
            <a:r>
              <a:rPr lang="en-US" dirty="0" smtClean="0"/>
              <a:t>. </a:t>
            </a:r>
            <a:r>
              <a:rPr lang="en-US" dirty="0" err="1" smtClean="0"/>
              <a:t>Nira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disepakati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sewa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2 (</a:t>
            </a:r>
            <a:r>
              <a:rPr lang="en-US" dirty="0" err="1" smtClean="0"/>
              <a:t>dua</a:t>
            </a:r>
            <a:r>
              <a:rPr lang="en-US" dirty="0" smtClean="0"/>
              <a:t>) </a:t>
            </a:r>
            <a:r>
              <a:rPr lang="en-US" dirty="0" err="1" smtClean="0"/>
              <a:t>tahap</a:t>
            </a:r>
            <a:r>
              <a:rPr lang="en-US" dirty="0" smtClean="0"/>
              <a:t>. </a:t>
            </a:r>
          </a:p>
          <a:p>
            <a:pPr eaLnBrk="1" hangingPunct="1">
              <a:buFont typeface="Arial" charset="0"/>
              <a:buNone/>
            </a:pPr>
            <a:r>
              <a:rPr lang="en-US" dirty="0" smtClean="0"/>
              <a:t> </a:t>
            </a:r>
          </a:p>
          <a:p>
            <a:pPr lvl="1" eaLnBrk="1" hangingPunct="1"/>
            <a:r>
              <a:rPr lang="en-US" dirty="0" err="1" smtClean="0"/>
              <a:t>Jelaskan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sewa</a:t>
            </a:r>
            <a:r>
              <a:rPr lang="en-US" dirty="0" smtClean="0"/>
              <a:t> </a:t>
            </a:r>
            <a:r>
              <a:rPr lang="en-US" dirty="0" err="1" smtClean="0"/>
              <a:t>menyewa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mengikat</a:t>
            </a:r>
            <a:r>
              <a:rPr lang="en-US" dirty="0" smtClean="0"/>
              <a:t> </a:t>
            </a:r>
            <a:r>
              <a:rPr lang="en-US" dirty="0" err="1" smtClean="0"/>
              <a:t>perusahan</a:t>
            </a:r>
            <a:r>
              <a:rPr lang="en-US" dirty="0" smtClean="0"/>
              <a:t>! </a:t>
            </a:r>
          </a:p>
          <a:p>
            <a:pPr lvl="1" eaLnBrk="1" hangingPunct="1"/>
            <a:endParaRPr lang="en-US" dirty="0" smtClean="0"/>
          </a:p>
          <a:p>
            <a:pPr lvl="1" eaLnBrk="1" hangingPunct="1"/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ternyata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membayar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sewa</a:t>
            </a:r>
            <a:r>
              <a:rPr lang="en-US" dirty="0" smtClean="0"/>
              <a:t> </a:t>
            </a:r>
            <a:r>
              <a:rPr lang="en-US" dirty="0" err="1" smtClean="0"/>
              <a:t>bangunan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disepakati</a:t>
            </a:r>
            <a:r>
              <a:rPr lang="en-US" dirty="0" smtClean="0"/>
              <a:t>, </a:t>
            </a:r>
            <a:r>
              <a:rPr lang="en-US" dirty="0" err="1" smtClean="0"/>
              <a:t>danJelaskan</a:t>
            </a:r>
            <a:r>
              <a:rPr lang="en-US" dirty="0" smtClean="0"/>
              <a:t> pula </a:t>
            </a:r>
            <a:r>
              <a:rPr lang="en-US" dirty="0" err="1" smtClean="0"/>
              <a:t>siapakah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dituntut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H. </a:t>
            </a:r>
            <a:r>
              <a:rPr lang="en-US" dirty="0" err="1" smtClean="0"/>
              <a:t>Burhan</a:t>
            </a:r>
            <a:r>
              <a:rPr lang="en-US" dirty="0" smtClean="0"/>
              <a:t>!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TERIMA KASIH &amp; BERSAMBUNG</a:t>
            </a:r>
            <a:endParaRPr lang="en-US" dirty="0"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ea typeface="+mj-ea"/>
                <a:cs typeface="+mj-cs"/>
              </a:rPr>
              <a:t>Menjalankan Perusahaan 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</a:pPr>
            <a:r>
              <a:rPr lang="en-US" u="sng" smtClean="0">
                <a:latin typeface="Franklin Gothic Book" pitchFamily="34" charset="0"/>
              </a:rPr>
              <a:t>UU No. 8/97 ttg Dokumen Perusahaan</a:t>
            </a:r>
            <a:r>
              <a:rPr lang="en-US" smtClean="0">
                <a:latin typeface="Franklin Gothic Book" pitchFamily="34" charset="0"/>
              </a:rPr>
              <a:t>: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latin typeface="Franklin Gothic Book" pitchFamily="34" charset="0"/>
              </a:rPr>
              <a:t>	Perusahaan ialah setiap bentuk usaha yg melakukan kegiatan secara tetap dan terus-menerus dengan memperoleh keuntungan dan atau laba, baik yang diselenggarakan o/ orang perorangan maupun badan usaha yg berbentuk bdn hkm atau bukan bdn hkm, yg didirikan &amp; berkedudukan dalam wilayah negara RI.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ea typeface="+mj-ea"/>
                <a:cs typeface="+mj-cs"/>
              </a:rPr>
              <a:t>BENTUK-BENTUK PERUSAHAAN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latin typeface="Franklin Gothic Book" pitchFamily="34" charset="0"/>
              </a:rPr>
              <a:t>PERUSAHAAN PERSEORANGAN (SOLE PROPIETORSHIP)</a:t>
            </a:r>
          </a:p>
          <a:p>
            <a:pPr eaLnBrk="1" hangingPunct="1"/>
            <a:endParaRPr lang="en-US" b="1" smtClean="0">
              <a:latin typeface="Franklin Gothic Book" pitchFamily="34" charset="0"/>
            </a:endParaRPr>
          </a:p>
          <a:p>
            <a:pPr eaLnBrk="1" hangingPunct="1"/>
            <a:r>
              <a:rPr lang="en-US" b="1" i="1" smtClean="0">
                <a:solidFill>
                  <a:srgbClr val="FF0000"/>
                </a:solidFill>
                <a:latin typeface="Franklin Gothic Book" pitchFamily="34" charset="0"/>
              </a:rPr>
              <a:t>PERUSAHAAN PERSEKUTUAN (PARTNERSHIP)</a:t>
            </a:r>
          </a:p>
          <a:p>
            <a:pPr eaLnBrk="1" hangingPunct="1"/>
            <a:endParaRPr lang="en-US" b="1" i="1" smtClean="0">
              <a:solidFill>
                <a:srgbClr val="FF0000"/>
              </a:solidFill>
              <a:latin typeface="Franklin Gothic Book" pitchFamily="34" charset="0"/>
            </a:endParaRPr>
          </a:p>
          <a:p>
            <a:pPr eaLnBrk="1" hangingPunct="1"/>
            <a:r>
              <a:rPr lang="en-US" b="1" smtClean="0">
                <a:latin typeface="Franklin Gothic Book" pitchFamily="34" charset="0"/>
              </a:rPr>
              <a:t>PERUSAHAAN </a:t>
            </a:r>
            <a:r>
              <a:rPr lang="en-US" b="1" i="1" smtClean="0">
                <a:latin typeface="Franklin Gothic Book" pitchFamily="34" charset="0"/>
              </a:rPr>
              <a:t>PERSEROAN</a:t>
            </a:r>
            <a:r>
              <a:rPr lang="en-US" b="1" smtClean="0">
                <a:latin typeface="Franklin Gothic Book" pitchFamily="34" charset="0"/>
              </a:rPr>
              <a:t> TERBATAS (LIMITED LIABILITY COMPANY</a:t>
            </a:r>
            <a:r>
              <a:rPr lang="en-US" smtClean="0">
                <a:latin typeface="Franklin Gothic Book" pitchFamily="34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idx="1"/>
          </p:nvPr>
        </p:nvSpPr>
        <p:spPr>
          <a:xfrm>
            <a:off x="457200" y="369888"/>
            <a:ext cx="8229600" cy="5756275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endParaRPr lang="en-US" smtClean="0"/>
          </a:p>
          <a:p>
            <a:pPr marL="0" indent="0" algn="ctr" eaLnBrk="1" hangingPunct="1">
              <a:buFont typeface="Arial" charset="0"/>
              <a:buNone/>
            </a:pPr>
            <a:r>
              <a:rPr lang="en-US" sz="4000" smtClean="0"/>
              <a:t>YANG DINAMAKAN 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4000" b="1" i="1" smtClean="0"/>
              <a:t>PERSEKUTUAN  </a:t>
            </a:r>
            <a:r>
              <a:rPr lang="en-US" sz="4000" smtClean="0"/>
              <a:t>FIRMA IALAH 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4000" smtClean="0"/>
              <a:t>TIAP-TIAP </a:t>
            </a:r>
            <a:r>
              <a:rPr lang="en-US" sz="4000" b="1" i="1" smtClean="0"/>
              <a:t>PERSEKUTUAN PERDATA </a:t>
            </a:r>
            <a:r>
              <a:rPr lang="en-US" sz="4000" smtClean="0"/>
              <a:t>YANG DIDIRIKAN UNTUK MENJALANKAN SESUATU PERUSAHAAN 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4000" smtClean="0"/>
              <a:t>DIBAWAH SATU NAMA BERSAMA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212725" y="341313"/>
            <a:ext cx="18415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Franklin Gothic Book" pitchFamily="34" charset="0"/>
              <a:cs typeface="Arial" charset="0"/>
            </a:endParaRPr>
          </a:p>
          <a:p>
            <a:endParaRPr lang="en-US">
              <a:latin typeface="Franklin Gothic Book" pitchFamily="34" charset="0"/>
              <a:cs typeface="Arial" charset="0"/>
            </a:endParaRPr>
          </a:p>
          <a:p>
            <a:endParaRPr lang="en-US">
              <a:latin typeface="Franklin Gothic Book" pitchFamily="34" charset="0"/>
              <a:cs typeface="Arial" charset="0"/>
            </a:endParaRPr>
          </a:p>
          <a:p>
            <a:endParaRPr lang="en-US">
              <a:latin typeface="Franklin Gothic Book" pitchFamily="34" charset="0"/>
              <a:cs typeface="Arial" charset="0"/>
            </a:endParaRPr>
          </a:p>
          <a:p>
            <a:endParaRPr lang="en-US">
              <a:latin typeface="Franklin Gothic Book" pitchFamily="34" charset="0"/>
              <a:cs typeface="Arial" charset="0"/>
            </a:endParaRPr>
          </a:p>
          <a:p>
            <a:endParaRPr lang="en-US">
              <a:latin typeface="Franklin Gothic Book" pitchFamily="34" charset="0"/>
              <a:cs typeface="Arial" charset="0"/>
            </a:endParaRPr>
          </a:p>
          <a:p>
            <a:endParaRPr lang="en-US">
              <a:latin typeface="Franklin Gothic Book" pitchFamily="34" charset="0"/>
              <a:cs typeface="Arial" charset="0"/>
            </a:endParaRPr>
          </a:p>
          <a:p>
            <a:endParaRPr lang="en-US">
              <a:latin typeface="Franklin Gothic Book" pitchFamily="34" charset="0"/>
              <a:cs typeface="Arial" charset="0"/>
            </a:endParaRPr>
          </a:p>
          <a:p>
            <a:endParaRPr lang="en-US">
              <a:latin typeface="Franklin Gothic Book" pitchFamily="34" charset="0"/>
              <a:cs typeface="Arial" charset="0"/>
            </a:endParaRPr>
          </a:p>
          <a:p>
            <a:endParaRPr lang="en-US">
              <a:latin typeface="Franklin Gothic Book" pitchFamily="34" charset="0"/>
              <a:cs typeface="Arial" charset="0"/>
            </a:endParaRPr>
          </a:p>
          <a:p>
            <a:endParaRPr lang="en-US">
              <a:latin typeface="Franklin Gothic Book" pitchFamily="34" charset="0"/>
              <a:cs typeface="Arial" charset="0"/>
            </a:endParaRPr>
          </a:p>
          <a:p>
            <a:endParaRPr lang="en-US">
              <a:latin typeface="Franklin Gothic Book" pitchFamily="34" charset="0"/>
              <a:cs typeface="Arial" charset="0"/>
            </a:endParaRPr>
          </a:p>
          <a:p>
            <a:endParaRPr lang="en-US">
              <a:latin typeface="Franklin Gothic Book" pitchFamily="34" charset="0"/>
              <a:cs typeface="Arial" charset="0"/>
            </a:endParaRPr>
          </a:p>
          <a:p>
            <a:endParaRPr lang="en-US">
              <a:latin typeface="Franklin Gothic Book" pitchFamily="34" charset="0"/>
              <a:cs typeface="Arial" charset="0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152400" y="2057400"/>
            <a:ext cx="2438400" cy="2590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Franklin Gothic Book" pitchFamily="34" charset="0"/>
              </a:rPr>
              <a:t>Persekutuan Dg </a:t>
            </a:r>
          </a:p>
          <a:p>
            <a:pPr algn="ctr"/>
            <a:r>
              <a:rPr lang="en-US" sz="2400">
                <a:latin typeface="Franklin Gothic Book" pitchFamily="34" charset="0"/>
              </a:rPr>
              <a:t>Firma:</a:t>
            </a:r>
          </a:p>
          <a:p>
            <a:pPr algn="ctr"/>
            <a:r>
              <a:rPr lang="en-US" sz="2400">
                <a:latin typeface="Franklin Gothic Book" pitchFamily="34" charset="0"/>
              </a:rPr>
              <a:t>(Ps. 16 KUHD)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3733800" y="990600"/>
            <a:ext cx="5156200" cy="857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i="1">
                <a:latin typeface="Franklin Gothic Book" pitchFamily="34" charset="0"/>
              </a:rPr>
              <a:t>Tiap-tiap persekutuan perdata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3810000" y="2667000"/>
            <a:ext cx="3730625" cy="8207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Franklin Gothic Book" pitchFamily="34" charset="0"/>
              </a:rPr>
              <a:t>Menjalankan perusahaan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3886200" y="4017963"/>
            <a:ext cx="2930525" cy="6302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Franklin Gothic Book" pitchFamily="34" charset="0"/>
              </a:rPr>
              <a:t>Nama bersama</a:t>
            </a:r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 flipV="1">
            <a:off x="2590800" y="1219200"/>
            <a:ext cx="11430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2590800" y="30480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>
            <a:off x="2590800" y="3048000"/>
            <a:ext cx="1219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212725" y="265113"/>
            <a:ext cx="184150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Franklin Gothic Book" pitchFamily="34" charset="0"/>
              <a:cs typeface="Arial" charset="0"/>
            </a:endParaRPr>
          </a:p>
          <a:p>
            <a:endParaRPr lang="en-US">
              <a:latin typeface="Franklin Gothic Book" pitchFamily="34" charset="0"/>
              <a:cs typeface="Arial" charset="0"/>
            </a:endParaRPr>
          </a:p>
          <a:p>
            <a:endParaRPr lang="en-US">
              <a:latin typeface="Franklin Gothic Book" pitchFamily="34" charset="0"/>
              <a:cs typeface="Arial" charset="0"/>
            </a:endParaRPr>
          </a:p>
          <a:p>
            <a:endParaRPr lang="en-US">
              <a:latin typeface="Franklin Gothic Book" pitchFamily="34" charset="0"/>
              <a:cs typeface="Arial" charset="0"/>
            </a:endParaRPr>
          </a:p>
          <a:p>
            <a:endParaRPr lang="en-US">
              <a:latin typeface="Franklin Gothic Book" pitchFamily="34" charset="0"/>
              <a:cs typeface="Arial" charset="0"/>
            </a:endParaRPr>
          </a:p>
          <a:p>
            <a:endParaRPr lang="en-US">
              <a:latin typeface="Franklin Gothic Book" pitchFamily="34" charset="0"/>
              <a:cs typeface="Arial" charset="0"/>
            </a:endParaRPr>
          </a:p>
          <a:p>
            <a:endParaRPr lang="en-US">
              <a:latin typeface="Franklin Gothic Book" pitchFamily="34" charset="0"/>
              <a:cs typeface="Arial" charset="0"/>
            </a:endParaRPr>
          </a:p>
          <a:p>
            <a:endParaRPr lang="en-US">
              <a:latin typeface="Franklin Gothic Book" pitchFamily="34" charset="0"/>
              <a:cs typeface="Arial" charset="0"/>
            </a:endParaRPr>
          </a:p>
          <a:p>
            <a:endParaRPr lang="en-US">
              <a:latin typeface="Franklin Gothic Book" pitchFamily="34" charset="0"/>
              <a:cs typeface="Arial" charset="0"/>
            </a:endParaRPr>
          </a:p>
          <a:p>
            <a:endParaRPr lang="en-US">
              <a:latin typeface="Franklin Gothic Book" pitchFamily="34" charset="0"/>
              <a:cs typeface="Arial" charset="0"/>
            </a:endParaRPr>
          </a:p>
          <a:p>
            <a:endParaRPr lang="en-US">
              <a:latin typeface="Franklin Gothic Book" pitchFamily="34" charset="0"/>
              <a:cs typeface="Arial" charset="0"/>
            </a:endParaRPr>
          </a:p>
          <a:p>
            <a:endParaRPr lang="en-US">
              <a:latin typeface="Franklin Gothic Book" pitchFamily="34" charset="0"/>
              <a:cs typeface="Arial" charset="0"/>
            </a:endParaRPr>
          </a:p>
          <a:p>
            <a:endParaRPr lang="en-US">
              <a:latin typeface="Franklin Gothic Book" pitchFamily="34" charset="0"/>
              <a:cs typeface="Arial" charset="0"/>
            </a:endParaRPr>
          </a:p>
          <a:p>
            <a:endParaRPr lang="en-US">
              <a:latin typeface="Franklin Gothic Book" pitchFamily="34" charset="0"/>
              <a:cs typeface="Arial" charset="0"/>
            </a:endParaRPr>
          </a:p>
          <a:p>
            <a:endParaRPr lang="en-US">
              <a:latin typeface="Franklin Gothic Book" pitchFamily="34" charset="0"/>
              <a:cs typeface="Arial" charset="0"/>
            </a:endParaRPr>
          </a:p>
          <a:p>
            <a:endParaRPr lang="en-US">
              <a:latin typeface="Franklin Gothic Book" pitchFamily="34" charset="0"/>
              <a:cs typeface="Arial" charset="0"/>
            </a:endParaRPr>
          </a:p>
        </p:txBody>
      </p:sp>
      <p:sp>
        <p:nvSpPr>
          <p:cNvPr id="10243" name="Rectangle 5"/>
          <p:cNvSpPr>
            <a:spLocks noChangeArrowheads="1"/>
          </p:cNvSpPr>
          <p:nvPr/>
        </p:nvSpPr>
        <p:spPr bwMode="auto">
          <a:xfrm>
            <a:off x="304800" y="2667000"/>
            <a:ext cx="2286000" cy="6858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Franklin Gothic Book" pitchFamily="34" charset="0"/>
              </a:rPr>
              <a:t>Persekutuan Perdata</a:t>
            </a:r>
          </a:p>
          <a:p>
            <a:pPr algn="ctr"/>
            <a:r>
              <a:rPr lang="en-US">
                <a:latin typeface="Franklin Gothic Book" pitchFamily="34" charset="0"/>
              </a:rPr>
              <a:t>(Ps. 1618 BW)</a:t>
            </a:r>
          </a:p>
        </p:txBody>
      </p:sp>
      <p:sp>
        <p:nvSpPr>
          <p:cNvPr id="10244" name="Rectangle 6"/>
          <p:cNvSpPr>
            <a:spLocks noChangeArrowheads="1"/>
          </p:cNvSpPr>
          <p:nvPr/>
        </p:nvSpPr>
        <p:spPr bwMode="auto">
          <a:xfrm>
            <a:off x="3276600" y="533400"/>
            <a:ext cx="3352800" cy="609600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err="1">
                <a:latin typeface="Franklin Gothic Book" pitchFamily="34" charset="0"/>
              </a:rPr>
              <a:t>Suatu</a:t>
            </a:r>
            <a:r>
              <a:rPr lang="en-US" dirty="0">
                <a:latin typeface="Franklin Gothic Book" pitchFamily="34" charset="0"/>
              </a:rPr>
              <a:t> </a:t>
            </a:r>
            <a:r>
              <a:rPr lang="en-US" dirty="0" err="1">
                <a:latin typeface="Franklin Gothic Book" pitchFamily="34" charset="0"/>
              </a:rPr>
              <a:t>persetujuan</a:t>
            </a:r>
            <a:r>
              <a:rPr lang="en-US" dirty="0">
                <a:latin typeface="Franklin Gothic Book" pitchFamily="34" charset="0"/>
              </a:rPr>
              <a:t> 2 </a:t>
            </a:r>
            <a:r>
              <a:rPr lang="en-US" dirty="0" err="1">
                <a:latin typeface="Franklin Gothic Book" pitchFamily="34" charset="0"/>
              </a:rPr>
              <a:t>orang</a:t>
            </a:r>
            <a:r>
              <a:rPr lang="en-US" dirty="0">
                <a:latin typeface="Franklin Gothic Book" pitchFamily="34" charset="0"/>
              </a:rPr>
              <a:t>/</a:t>
            </a:r>
            <a:r>
              <a:rPr lang="en-US" dirty="0" err="1">
                <a:latin typeface="Franklin Gothic Book" pitchFamily="34" charset="0"/>
              </a:rPr>
              <a:t>lebih</a:t>
            </a:r>
            <a:endParaRPr lang="en-US" dirty="0">
              <a:latin typeface="Franklin Gothic Book" pitchFamily="34" charset="0"/>
            </a:endParaRPr>
          </a:p>
        </p:txBody>
      </p:sp>
      <p:sp>
        <p:nvSpPr>
          <p:cNvPr id="10245" name="Rectangle 7"/>
          <p:cNvSpPr>
            <a:spLocks noChangeArrowheads="1"/>
          </p:cNvSpPr>
          <p:nvPr/>
        </p:nvSpPr>
        <p:spPr bwMode="auto">
          <a:xfrm>
            <a:off x="3276600" y="2743200"/>
            <a:ext cx="2743200" cy="533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err="1">
                <a:latin typeface="Franklin Gothic Book" pitchFamily="34" charset="0"/>
              </a:rPr>
              <a:t>Memasukkan</a:t>
            </a:r>
            <a:r>
              <a:rPr lang="en-US" dirty="0">
                <a:latin typeface="Franklin Gothic Book" pitchFamily="34" charset="0"/>
              </a:rPr>
              <a:t> </a:t>
            </a:r>
            <a:r>
              <a:rPr lang="en-US" dirty="0" err="1">
                <a:latin typeface="Franklin Gothic Book" pitchFamily="34" charset="0"/>
              </a:rPr>
              <a:t>sesuatu</a:t>
            </a:r>
            <a:endParaRPr lang="en-US" dirty="0">
              <a:latin typeface="Franklin Gothic Book" pitchFamily="34" charset="0"/>
            </a:endParaRPr>
          </a:p>
        </p:txBody>
      </p:sp>
      <p:sp>
        <p:nvSpPr>
          <p:cNvPr id="10246" name="Rectangle 8"/>
          <p:cNvSpPr>
            <a:spLocks noChangeArrowheads="1"/>
          </p:cNvSpPr>
          <p:nvPr/>
        </p:nvSpPr>
        <p:spPr bwMode="auto">
          <a:xfrm>
            <a:off x="3276600" y="5029200"/>
            <a:ext cx="1981200" cy="60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Franklin Gothic Book" pitchFamily="34" charset="0"/>
              </a:rPr>
              <a:t>Tujuan</a:t>
            </a:r>
          </a:p>
        </p:txBody>
      </p:sp>
      <p:sp>
        <p:nvSpPr>
          <p:cNvPr id="10247" name="Oval 9"/>
          <p:cNvSpPr>
            <a:spLocks noChangeArrowheads="1"/>
          </p:cNvSpPr>
          <p:nvPr/>
        </p:nvSpPr>
        <p:spPr bwMode="auto">
          <a:xfrm>
            <a:off x="7620000" y="381000"/>
            <a:ext cx="914400" cy="6096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Franklin Gothic Book" pitchFamily="34" charset="0"/>
              </a:rPr>
              <a:t>barang</a:t>
            </a:r>
          </a:p>
        </p:txBody>
      </p:sp>
      <p:sp>
        <p:nvSpPr>
          <p:cNvPr id="10248" name="Oval 10"/>
          <p:cNvSpPr>
            <a:spLocks noChangeArrowheads="1"/>
          </p:cNvSpPr>
          <p:nvPr/>
        </p:nvSpPr>
        <p:spPr bwMode="auto">
          <a:xfrm>
            <a:off x="7543800" y="1371600"/>
            <a:ext cx="990600" cy="685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Franklin Gothic Book" pitchFamily="34" charset="0"/>
              </a:rPr>
              <a:t>uang</a:t>
            </a:r>
          </a:p>
        </p:txBody>
      </p:sp>
      <p:sp>
        <p:nvSpPr>
          <p:cNvPr id="10249" name="Oval 11"/>
          <p:cNvSpPr>
            <a:spLocks noChangeArrowheads="1"/>
          </p:cNvSpPr>
          <p:nvPr/>
        </p:nvSpPr>
        <p:spPr bwMode="auto">
          <a:xfrm>
            <a:off x="7162800" y="2590800"/>
            <a:ext cx="1752600" cy="685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err="1">
                <a:latin typeface="Franklin Gothic Book" pitchFamily="34" charset="0"/>
              </a:rPr>
              <a:t>Keahlian</a:t>
            </a:r>
            <a:r>
              <a:rPr lang="en-US" dirty="0">
                <a:latin typeface="Franklin Gothic Book" pitchFamily="34" charset="0"/>
              </a:rPr>
              <a:t>/</a:t>
            </a:r>
            <a:r>
              <a:rPr lang="en-US" dirty="0" err="1">
                <a:latin typeface="Franklin Gothic Book" pitchFamily="34" charset="0"/>
              </a:rPr>
              <a:t>tenaga</a:t>
            </a:r>
            <a:endParaRPr lang="en-US" dirty="0">
              <a:latin typeface="Franklin Gothic Book" pitchFamily="34" charset="0"/>
            </a:endParaRPr>
          </a:p>
        </p:txBody>
      </p:sp>
      <p:sp>
        <p:nvSpPr>
          <p:cNvPr id="10250" name="Oval 12"/>
          <p:cNvSpPr>
            <a:spLocks noChangeArrowheads="1"/>
          </p:cNvSpPr>
          <p:nvPr/>
        </p:nvSpPr>
        <p:spPr bwMode="auto">
          <a:xfrm>
            <a:off x="6705600" y="4724400"/>
            <a:ext cx="2286000" cy="6096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Franklin Gothic Book" pitchFamily="34" charset="0"/>
              </a:rPr>
              <a:t>Mencari keuntungan</a:t>
            </a:r>
          </a:p>
        </p:txBody>
      </p:sp>
      <p:sp>
        <p:nvSpPr>
          <p:cNvPr id="10251" name="Oval 13"/>
          <p:cNvSpPr>
            <a:spLocks noChangeArrowheads="1"/>
          </p:cNvSpPr>
          <p:nvPr/>
        </p:nvSpPr>
        <p:spPr bwMode="auto">
          <a:xfrm>
            <a:off x="6705600" y="5715000"/>
            <a:ext cx="2057400" cy="6858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err="1">
                <a:latin typeface="Franklin Gothic Book" pitchFamily="34" charset="0"/>
              </a:rPr>
              <a:t>Manfaat</a:t>
            </a:r>
            <a:r>
              <a:rPr lang="en-US" dirty="0">
                <a:latin typeface="Franklin Gothic Book" pitchFamily="34" charset="0"/>
              </a:rPr>
              <a:t> </a:t>
            </a:r>
            <a:r>
              <a:rPr lang="en-US" dirty="0" err="1">
                <a:latin typeface="Franklin Gothic Book" pitchFamily="34" charset="0"/>
              </a:rPr>
              <a:t>bersama</a:t>
            </a:r>
            <a:endParaRPr lang="en-US" dirty="0">
              <a:latin typeface="Franklin Gothic Book" pitchFamily="34" charset="0"/>
            </a:endParaRPr>
          </a:p>
          <a:p>
            <a:pPr algn="ctr"/>
            <a:r>
              <a:rPr lang="en-US" dirty="0">
                <a:latin typeface="Franklin Gothic Book" pitchFamily="34" charset="0"/>
              </a:rPr>
              <a:t>(1619-1)</a:t>
            </a:r>
          </a:p>
        </p:txBody>
      </p:sp>
      <p:sp>
        <p:nvSpPr>
          <p:cNvPr id="10252" name="Oval 14"/>
          <p:cNvSpPr>
            <a:spLocks noChangeArrowheads="1"/>
          </p:cNvSpPr>
          <p:nvPr/>
        </p:nvSpPr>
        <p:spPr bwMode="auto">
          <a:xfrm>
            <a:off x="7315200" y="3733800"/>
            <a:ext cx="1371600" cy="6096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err="1">
                <a:latin typeface="Franklin Gothic Book" pitchFamily="34" charset="0"/>
              </a:rPr>
              <a:t>Hak</a:t>
            </a:r>
            <a:r>
              <a:rPr lang="en-US" dirty="0">
                <a:latin typeface="Franklin Gothic Book" pitchFamily="34" charset="0"/>
              </a:rPr>
              <a:t> </a:t>
            </a:r>
            <a:r>
              <a:rPr lang="en-US" dirty="0" err="1">
                <a:latin typeface="Franklin Gothic Book" pitchFamily="34" charset="0"/>
              </a:rPr>
              <a:t>pakai</a:t>
            </a:r>
            <a:endParaRPr lang="en-US" dirty="0">
              <a:latin typeface="Franklin Gothic Book" pitchFamily="34" charset="0"/>
            </a:endParaRPr>
          </a:p>
          <a:p>
            <a:pPr algn="ctr"/>
            <a:r>
              <a:rPr lang="en-US" dirty="0">
                <a:latin typeface="Franklin Gothic Book" pitchFamily="34" charset="0"/>
              </a:rPr>
              <a:t>(1631)</a:t>
            </a:r>
          </a:p>
        </p:txBody>
      </p:sp>
      <p:sp>
        <p:nvSpPr>
          <p:cNvPr id="10253" name="Line 15"/>
          <p:cNvSpPr>
            <a:spLocks noChangeShapeType="1"/>
          </p:cNvSpPr>
          <p:nvPr/>
        </p:nvSpPr>
        <p:spPr bwMode="auto">
          <a:xfrm flipV="1">
            <a:off x="2590800" y="762000"/>
            <a:ext cx="68580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54" name="Line 16"/>
          <p:cNvSpPr>
            <a:spLocks noChangeShapeType="1"/>
          </p:cNvSpPr>
          <p:nvPr/>
        </p:nvSpPr>
        <p:spPr bwMode="auto">
          <a:xfrm>
            <a:off x="2590800" y="2971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55" name="Line 17"/>
          <p:cNvSpPr>
            <a:spLocks noChangeShapeType="1"/>
          </p:cNvSpPr>
          <p:nvPr/>
        </p:nvSpPr>
        <p:spPr bwMode="auto">
          <a:xfrm>
            <a:off x="2590800" y="2971800"/>
            <a:ext cx="6858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56" name="Line 18"/>
          <p:cNvSpPr>
            <a:spLocks noChangeShapeType="1"/>
          </p:cNvSpPr>
          <p:nvPr/>
        </p:nvSpPr>
        <p:spPr bwMode="auto">
          <a:xfrm flipV="1">
            <a:off x="6019800" y="685800"/>
            <a:ext cx="160020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57" name="Line 19"/>
          <p:cNvSpPr>
            <a:spLocks noChangeShapeType="1"/>
          </p:cNvSpPr>
          <p:nvPr/>
        </p:nvSpPr>
        <p:spPr bwMode="auto">
          <a:xfrm flipV="1">
            <a:off x="6019800" y="1828800"/>
            <a:ext cx="15240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58" name="Line 20"/>
          <p:cNvSpPr>
            <a:spLocks noChangeShapeType="1"/>
          </p:cNvSpPr>
          <p:nvPr/>
        </p:nvSpPr>
        <p:spPr bwMode="auto">
          <a:xfrm>
            <a:off x="6019800" y="29718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59" name="Line 21"/>
          <p:cNvSpPr>
            <a:spLocks noChangeShapeType="1"/>
          </p:cNvSpPr>
          <p:nvPr/>
        </p:nvSpPr>
        <p:spPr bwMode="auto">
          <a:xfrm>
            <a:off x="6019800" y="2971800"/>
            <a:ext cx="1295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60" name="Line 22"/>
          <p:cNvSpPr>
            <a:spLocks noChangeShapeType="1"/>
          </p:cNvSpPr>
          <p:nvPr/>
        </p:nvSpPr>
        <p:spPr bwMode="auto">
          <a:xfrm flipV="1">
            <a:off x="5257800" y="50292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61" name="Line 23"/>
          <p:cNvSpPr>
            <a:spLocks noChangeShapeType="1"/>
          </p:cNvSpPr>
          <p:nvPr/>
        </p:nvSpPr>
        <p:spPr bwMode="auto">
          <a:xfrm>
            <a:off x="5257800" y="5334000"/>
            <a:ext cx="1447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441325" y="569913"/>
            <a:ext cx="184150" cy="421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Franklin Gothic Book" pitchFamily="34" charset="0"/>
              <a:cs typeface="Arial" charset="0"/>
            </a:endParaRPr>
          </a:p>
          <a:p>
            <a:endParaRPr lang="en-US">
              <a:latin typeface="Franklin Gothic Book" pitchFamily="34" charset="0"/>
              <a:cs typeface="Arial" charset="0"/>
            </a:endParaRPr>
          </a:p>
          <a:p>
            <a:endParaRPr lang="en-US">
              <a:latin typeface="Franklin Gothic Book" pitchFamily="34" charset="0"/>
              <a:cs typeface="Arial" charset="0"/>
            </a:endParaRPr>
          </a:p>
          <a:p>
            <a:endParaRPr lang="en-US">
              <a:latin typeface="Franklin Gothic Book" pitchFamily="34" charset="0"/>
              <a:cs typeface="Arial" charset="0"/>
            </a:endParaRPr>
          </a:p>
          <a:p>
            <a:endParaRPr lang="en-US">
              <a:latin typeface="Franklin Gothic Book" pitchFamily="34" charset="0"/>
              <a:cs typeface="Arial" charset="0"/>
            </a:endParaRPr>
          </a:p>
          <a:p>
            <a:endParaRPr lang="en-US">
              <a:latin typeface="Franklin Gothic Book" pitchFamily="34" charset="0"/>
              <a:cs typeface="Arial" charset="0"/>
            </a:endParaRPr>
          </a:p>
          <a:p>
            <a:endParaRPr lang="en-US">
              <a:latin typeface="Franklin Gothic Book" pitchFamily="34" charset="0"/>
              <a:cs typeface="Arial" charset="0"/>
            </a:endParaRPr>
          </a:p>
          <a:p>
            <a:endParaRPr lang="en-US">
              <a:latin typeface="Franklin Gothic Book" pitchFamily="34" charset="0"/>
              <a:cs typeface="Arial" charset="0"/>
            </a:endParaRPr>
          </a:p>
          <a:p>
            <a:endParaRPr lang="en-US">
              <a:latin typeface="Franklin Gothic Book" pitchFamily="34" charset="0"/>
              <a:cs typeface="Arial" charset="0"/>
            </a:endParaRPr>
          </a:p>
          <a:p>
            <a:endParaRPr lang="en-US">
              <a:latin typeface="Franklin Gothic Book" pitchFamily="34" charset="0"/>
              <a:cs typeface="Arial" charset="0"/>
            </a:endParaRPr>
          </a:p>
          <a:p>
            <a:endParaRPr lang="en-US">
              <a:latin typeface="Franklin Gothic Book" pitchFamily="34" charset="0"/>
              <a:cs typeface="Arial" charset="0"/>
            </a:endParaRPr>
          </a:p>
          <a:p>
            <a:endParaRPr lang="en-US">
              <a:latin typeface="Franklin Gothic Book" pitchFamily="34" charset="0"/>
              <a:cs typeface="Arial" charset="0"/>
            </a:endParaRPr>
          </a:p>
          <a:p>
            <a:endParaRPr lang="en-US">
              <a:latin typeface="Franklin Gothic Book" pitchFamily="34" charset="0"/>
              <a:cs typeface="Arial" charset="0"/>
            </a:endParaRPr>
          </a:p>
          <a:p>
            <a:endParaRPr lang="en-US">
              <a:latin typeface="Franklin Gothic Book" pitchFamily="34" charset="0"/>
              <a:cs typeface="Arial" charset="0"/>
            </a:endParaRPr>
          </a:p>
          <a:p>
            <a:endParaRPr lang="en-US">
              <a:latin typeface="Franklin Gothic Book" pitchFamily="34" charset="0"/>
              <a:cs typeface="Arial" charset="0"/>
            </a:endParaRPr>
          </a:p>
        </p:txBody>
      </p:sp>
      <p:sp>
        <p:nvSpPr>
          <p:cNvPr id="11267" name="Rectangle 5"/>
          <p:cNvSpPr>
            <a:spLocks noChangeArrowheads="1"/>
          </p:cNvSpPr>
          <p:nvPr/>
        </p:nvSpPr>
        <p:spPr bwMode="auto">
          <a:xfrm>
            <a:off x="228600" y="2819400"/>
            <a:ext cx="2667000" cy="10668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Franklin Gothic Book" pitchFamily="34" charset="0"/>
              </a:rPr>
              <a:t>Persekutuan Dg Firma</a:t>
            </a:r>
          </a:p>
          <a:p>
            <a:pPr algn="ctr"/>
            <a:r>
              <a:rPr lang="en-US">
                <a:latin typeface="Franklin Gothic Book" pitchFamily="34" charset="0"/>
              </a:rPr>
              <a:t>(Ps. 16 KUHD, 1618 jo</a:t>
            </a:r>
          </a:p>
          <a:p>
            <a:pPr algn="ctr"/>
            <a:r>
              <a:rPr lang="en-US">
                <a:latin typeface="Franklin Gothic Book" pitchFamily="34" charset="0"/>
              </a:rPr>
              <a:t>1619 BW)</a:t>
            </a:r>
          </a:p>
        </p:txBody>
      </p:sp>
      <p:sp>
        <p:nvSpPr>
          <p:cNvPr id="11268" name="Rectangle 6"/>
          <p:cNvSpPr>
            <a:spLocks noChangeArrowheads="1"/>
          </p:cNvSpPr>
          <p:nvPr/>
        </p:nvSpPr>
        <p:spPr bwMode="auto">
          <a:xfrm>
            <a:off x="4191000" y="533400"/>
            <a:ext cx="2819400" cy="609600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err="1">
                <a:latin typeface="Franklin Gothic Book" pitchFamily="34" charset="0"/>
              </a:rPr>
              <a:t>Persetujuan</a:t>
            </a:r>
            <a:r>
              <a:rPr lang="en-US" dirty="0">
                <a:latin typeface="Franklin Gothic Book" pitchFamily="34" charset="0"/>
              </a:rPr>
              <a:t> 2 </a:t>
            </a:r>
            <a:r>
              <a:rPr lang="en-US" dirty="0" err="1">
                <a:latin typeface="Franklin Gothic Book" pitchFamily="34" charset="0"/>
              </a:rPr>
              <a:t>orang</a:t>
            </a:r>
            <a:r>
              <a:rPr lang="en-US" dirty="0">
                <a:latin typeface="Franklin Gothic Book" pitchFamily="34" charset="0"/>
              </a:rPr>
              <a:t>/</a:t>
            </a:r>
            <a:r>
              <a:rPr lang="en-US" dirty="0" err="1">
                <a:latin typeface="Franklin Gothic Book" pitchFamily="34" charset="0"/>
              </a:rPr>
              <a:t>lebih</a:t>
            </a:r>
            <a:endParaRPr lang="en-US" dirty="0">
              <a:latin typeface="Franklin Gothic Book" pitchFamily="34" charset="0"/>
            </a:endParaRPr>
          </a:p>
        </p:txBody>
      </p:sp>
      <p:sp>
        <p:nvSpPr>
          <p:cNvPr id="11269" name="Rectangle 7"/>
          <p:cNvSpPr>
            <a:spLocks noChangeArrowheads="1"/>
          </p:cNvSpPr>
          <p:nvPr/>
        </p:nvSpPr>
        <p:spPr bwMode="auto">
          <a:xfrm>
            <a:off x="4191000" y="1600200"/>
            <a:ext cx="4114800" cy="533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err="1">
                <a:latin typeface="Franklin Gothic Book" pitchFamily="34" charset="0"/>
              </a:rPr>
              <a:t>Memasukkan</a:t>
            </a:r>
            <a:r>
              <a:rPr lang="en-US" dirty="0">
                <a:latin typeface="Franklin Gothic Book" pitchFamily="34" charset="0"/>
              </a:rPr>
              <a:t> </a:t>
            </a:r>
            <a:r>
              <a:rPr lang="en-US" dirty="0" err="1">
                <a:latin typeface="Franklin Gothic Book" pitchFamily="34" charset="0"/>
              </a:rPr>
              <a:t>uang</a:t>
            </a:r>
            <a:r>
              <a:rPr lang="en-US" dirty="0">
                <a:latin typeface="Franklin Gothic Book" pitchFamily="34" charset="0"/>
              </a:rPr>
              <a:t>, </a:t>
            </a:r>
            <a:r>
              <a:rPr lang="en-US" dirty="0" err="1">
                <a:latin typeface="Franklin Gothic Book" pitchFamily="34" charset="0"/>
              </a:rPr>
              <a:t>barang</a:t>
            </a:r>
            <a:r>
              <a:rPr lang="en-US" dirty="0">
                <a:latin typeface="Franklin Gothic Book" pitchFamily="34" charset="0"/>
              </a:rPr>
              <a:t>, </a:t>
            </a:r>
            <a:r>
              <a:rPr lang="en-US" dirty="0" err="1">
                <a:latin typeface="Franklin Gothic Book" pitchFamily="34" charset="0"/>
              </a:rPr>
              <a:t>keahlian</a:t>
            </a:r>
            <a:r>
              <a:rPr lang="en-US" dirty="0">
                <a:latin typeface="Franklin Gothic Book" pitchFamily="34" charset="0"/>
              </a:rPr>
              <a:t>, </a:t>
            </a:r>
          </a:p>
          <a:p>
            <a:pPr algn="ctr"/>
            <a:r>
              <a:rPr lang="en-US" dirty="0" err="1">
                <a:latin typeface="Franklin Gothic Book" pitchFamily="34" charset="0"/>
              </a:rPr>
              <a:t>tenaga</a:t>
            </a:r>
            <a:r>
              <a:rPr lang="en-US" dirty="0">
                <a:latin typeface="Franklin Gothic Book" pitchFamily="34" charset="0"/>
              </a:rPr>
              <a:t> </a:t>
            </a:r>
            <a:r>
              <a:rPr lang="en-US" dirty="0" err="1">
                <a:latin typeface="Franklin Gothic Book" pitchFamily="34" charset="0"/>
              </a:rPr>
              <a:t>dan</a:t>
            </a:r>
            <a:r>
              <a:rPr lang="en-US" dirty="0">
                <a:latin typeface="Franklin Gothic Book" pitchFamily="34" charset="0"/>
              </a:rPr>
              <a:t> </a:t>
            </a:r>
            <a:r>
              <a:rPr lang="en-US" dirty="0" err="1">
                <a:latin typeface="Franklin Gothic Book" pitchFamily="34" charset="0"/>
              </a:rPr>
              <a:t>hak</a:t>
            </a:r>
            <a:endParaRPr lang="en-US" dirty="0">
              <a:latin typeface="Franklin Gothic Book" pitchFamily="34" charset="0"/>
            </a:endParaRPr>
          </a:p>
        </p:txBody>
      </p:sp>
      <p:sp>
        <p:nvSpPr>
          <p:cNvPr id="11270" name="Rectangle 8"/>
          <p:cNvSpPr>
            <a:spLocks noChangeArrowheads="1"/>
          </p:cNvSpPr>
          <p:nvPr/>
        </p:nvSpPr>
        <p:spPr bwMode="auto">
          <a:xfrm>
            <a:off x="4191000" y="2819400"/>
            <a:ext cx="3657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err="1">
                <a:latin typeface="Franklin Gothic Book" pitchFamily="34" charset="0"/>
              </a:rPr>
              <a:t>Guna</a:t>
            </a:r>
            <a:r>
              <a:rPr lang="en-US" dirty="0">
                <a:latin typeface="Franklin Gothic Book" pitchFamily="34" charset="0"/>
              </a:rPr>
              <a:t> </a:t>
            </a:r>
            <a:r>
              <a:rPr lang="en-US" dirty="0" err="1">
                <a:latin typeface="Franklin Gothic Book" pitchFamily="34" charset="0"/>
              </a:rPr>
              <a:t>memperoleh</a:t>
            </a:r>
            <a:r>
              <a:rPr lang="en-US" dirty="0">
                <a:latin typeface="Franklin Gothic Book" pitchFamily="34" charset="0"/>
              </a:rPr>
              <a:t> </a:t>
            </a:r>
            <a:r>
              <a:rPr lang="en-US" dirty="0" err="1">
                <a:latin typeface="Franklin Gothic Book" pitchFamily="34" charset="0"/>
              </a:rPr>
              <a:t>keuntungan</a:t>
            </a:r>
            <a:endParaRPr lang="en-US" dirty="0">
              <a:latin typeface="Franklin Gothic Book" pitchFamily="34" charset="0"/>
            </a:endParaRPr>
          </a:p>
        </p:txBody>
      </p:sp>
      <p:sp>
        <p:nvSpPr>
          <p:cNvPr id="11271" name="Rectangle 9"/>
          <p:cNvSpPr>
            <a:spLocks noChangeArrowheads="1"/>
          </p:cNvSpPr>
          <p:nvPr/>
        </p:nvSpPr>
        <p:spPr bwMode="auto">
          <a:xfrm>
            <a:off x="4191000" y="4038600"/>
            <a:ext cx="3657600" cy="60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err="1">
                <a:latin typeface="Franklin Gothic Book" pitchFamily="34" charset="0"/>
              </a:rPr>
              <a:t>Dengan</a:t>
            </a:r>
            <a:r>
              <a:rPr lang="en-US" dirty="0">
                <a:latin typeface="Franklin Gothic Book" pitchFamily="34" charset="0"/>
              </a:rPr>
              <a:t> </a:t>
            </a:r>
            <a:r>
              <a:rPr lang="en-US" dirty="0" err="1">
                <a:latin typeface="Franklin Gothic Book" pitchFamily="34" charset="0"/>
              </a:rPr>
              <a:t>menjalankan</a:t>
            </a:r>
            <a:r>
              <a:rPr lang="en-US" dirty="0">
                <a:latin typeface="Franklin Gothic Book" pitchFamily="34" charset="0"/>
              </a:rPr>
              <a:t> </a:t>
            </a:r>
            <a:r>
              <a:rPr lang="en-US" dirty="0" err="1">
                <a:latin typeface="Franklin Gothic Book" pitchFamily="34" charset="0"/>
              </a:rPr>
              <a:t>perusahaan</a:t>
            </a:r>
            <a:endParaRPr lang="en-US" dirty="0">
              <a:latin typeface="Franklin Gothic Book" pitchFamily="34" charset="0"/>
            </a:endParaRPr>
          </a:p>
        </p:txBody>
      </p:sp>
      <p:sp>
        <p:nvSpPr>
          <p:cNvPr id="11272" name="Rectangle 10"/>
          <p:cNvSpPr>
            <a:spLocks noChangeArrowheads="1"/>
          </p:cNvSpPr>
          <p:nvPr/>
        </p:nvSpPr>
        <p:spPr bwMode="auto">
          <a:xfrm>
            <a:off x="4267200" y="5410200"/>
            <a:ext cx="3200400" cy="5334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err="1">
                <a:latin typeface="Franklin Gothic Book" pitchFamily="34" charset="0"/>
              </a:rPr>
              <a:t>Dibawah</a:t>
            </a:r>
            <a:r>
              <a:rPr lang="en-US" dirty="0">
                <a:latin typeface="Franklin Gothic Book" pitchFamily="34" charset="0"/>
              </a:rPr>
              <a:t> </a:t>
            </a:r>
            <a:r>
              <a:rPr lang="en-US" dirty="0" err="1">
                <a:latin typeface="Franklin Gothic Book" pitchFamily="34" charset="0"/>
              </a:rPr>
              <a:t>nama</a:t>
            </a:r>
            <a:r>
              <a:rPr lang="en-US" dirty="0">
                <a:latin typeface="Franklin Gothic Book" pitchFamily="34" charset="0"/>
              </a:rPr>
              <a:t> </a:t>
            </a:r>
            <a:r>
              <a:rPr lang="en-US" dirty="0" err="1">
                <a:latin typeface="Franklin Gothic Book" pitchFamily="34" charset="0"/>
              </a:rPr>
              <a:t>bersama</a:t>
            </a:r>
            <a:endParaRPr lang="en-US" dirty="0">
              <a:latin typeface="Franklin Gothic Book" pitchFamily="34" charset="0"/>
            </a:endParaRPr>
          </a:p>
        </p:txBody>
      </p:sp>
      <p:sp>
        <p:nvSpPr>
          <p:cNvPr id="11273" name="Line 12"/>
          <p:cNvSpPr>
            <a:spLocks noChangeShapeType="1"/>
          </p:cNvSpPr>
          <p:nvPr/>
        </p:nvSpPr>
        <p:spPr bwMode="auto">
          <a:xfrm flipV="1">
            <a:off x="2895600" y="838200"/>
            <a:ext cx="129540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4" name="Line 13"/>
          <p:cNvSpPr>
            <a:spLocks noChangeShapeType="1"/>
          </p:cNvSpPr>
          <p:nvPr/>
        </p:nvSpPr>
        <p:spPr bwMode="auto">
          <a:xfrm flipV="1">
            <a:off x="2895600" y="1828800"/>
            <a:ext cx="12954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5" name="Line 14"/>
          <p:cNvSpPr>
            <a:spLocks noChangeShapeType="1"/>
          </p:cNvSpPr>
          <p:nvPr/>
        </p:nvSpPr>
        <p:spPr bwMode="auto">
          <a:xfrm flipV="1">
            <a:off x="2895600" y="3124200"/>
            <a:ext cx="1295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6" name="Line 15"/>
          <p:cNvSpPr>
            <a:spLocks noChangeShapeType="1"/>
          </p:cNvSpPr>
          <p:nvPr/>
        </p:nvSpPr>
        <p:spPr bwMode="auto">
          <a:xfrm>
            <a:off x="2895600" y="3352800"/>
            <a:ext cx="1295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7" name="Line 16"/>
          <p:cNvSpPr>
            <a:spLocks noChangeShapeType="1"/>
          </p:cNvSpPr>
          <p:nvPr/>
        </p:nvSpPr>
        <p:spPr bwMode="auto">
          <a:xfrm>
            <a:off x="2895600" y="3352800"/>
            <a:ext cx="137160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903</Words>
  <Application>Microsoft Office PowerPoint</Application>
  <PresentationFormat>On-screen Show (4:3)</PresentationFormat>
  <Paragraphs>319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PERSEKUTUAN DENGAN FIRMA</vt:lpstr>
      <vt:lpstr>Slide 2</vt:lpstr>
      <vt:lpstr>Slide 3</vt:lpstr>
      <vt:lpstr>Menjalankan Perusahaan ?</vt:lpstr>
      <vt:lpstr>BENTUK-BENTUK PERUSAHAAN</vt:lpstr>
      <vt:lpstr>Slide 6</vt:lpstr>
      <vt:lpstr>Slide 7</vt:lpstr>
      <vt:lpstr>Slide 8</vt:lpstr>
      <vt:lpstr>Slide 9</vt:lpstr>
      <vt:lpstr>Persamaan  vs  Perbedaan FA dg PP ?  </vt:lpstr>
      <vt:lpstr>Slide 11</vt:lpstr>
      <vt:lpstr>Persekutuan Komanditer (CV)</vt:lpstr>
      <vt:lpstr>Ps. 19 – 21 KUHD</vt:lpstr>
      <vt:lpstr>Slide 14</vt:lpstr>
      <vt:lpstr>Slide 15</vt:lpstr>
      <vt:lpstr>Slide 16</vt:lpstr>
      <vt:lpstr>Hal Penting: </vt:lpstr>
      <vt:lpstr>Slide 18</vt:lpstr>
      <vt:lpstr>Slide 19</vt:lpstr>
      <vt:lpstr>(1) Pembentukan:</vt:lpstr>
      <vt:lpstr>(2) Inbreng/Pemasukan:</vt:lpstr>
      <vt:lpstr>(3) Pengurusan:</vt:lpstr>
      <vt:lpstr>(4) Pembagian Rugi/Laba:</vt:lpstr>
      <vt:lpstr>(5) Pembubaran:</vt:lpstr>
      <vt:lpstr>Slide 25</vt:lpstr>
      <vt:lpstr>Kewenangan Mewakili:</vt:lpstr>
      <vt:lpstr>Ps. 18 KUHD</vt:lpstr>
      <vt:lpstr>Ps. 1642 jo Ps. 1645 KUHPer</vt:lpstr>
      <vt:lpstr>Summary:</vt:lpstr>
      <vt:lpstr>PENGERTIAN</vt:lpstr>
      <vt:lpstr>Slide 31</vt:lpstr>
      <vt:lpstr>???</vt:lpstr>
      <vt:lpstr>Slide 33</vt:lpstr>
      <vt:lpstr>TERIMA KASIH &amp; BERSAMBUNG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PERSEKUTUAN DENGAN FIRMA</dc:title>
  <dc:creator>Zaini</dc:creator>
  <cp:lastModifiedBy>ZAINI</cp:lastModifiedBy>
  <cp:revision>6</cp:revision>
  <dcterms:created xsi:type="dcterms:W3CDTF">2017-03-29T02:47:07Z</dcterms:created>
  <dcterms:modified xsi:type="dcterms:W3CDTF">2018-08-24T02:55:16Z</dcterms:modified>
</cp:coreProperties>
</file>