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9" r:id="rId4"/>
    <p:sldId id="268" r:id="rId5"/>
    <p:sldId id="267" r:id="rId6"/>
    <p:sldId id="266" r:id="rId7"/>
    <p:sldId id="261" r:id="rId8"/>
    <p:sldId id="262" r:id="rId9"/>
    <p:sldId id="263" r:id="rId10"/>
    <p:sldId id="264" r:id="rId11"/>
    <p:sldId id="265" r:id="rId12"/>
    <p:sldId id="257" r:id="rId13"/>
    <p:sldId id="260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3D30F-B01A-4D3E-A034-7A6E9BBB084D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26C34-10A0-4AF5-8E0B-7A2C6A675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Perusahaan</a:t>
            </a:r>
            <a:br>
              <a:rPr lang="en-US" dirty="0" smtClean="0"/>
            </a:br>
            <a:r>
              <a:rPr lang="en-US" dirty="0" smtClean="0"/>
              <a:t>(GOOD CORPORATE GOVERNANCE)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458200" cy="6477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Responsibility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Pimpinan</a:t>
            </a:r>
            <a:r>
              <a:rPr lang="en-US" dirty="0"/>
              <a:t>,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Pimpinan</a:t>
            </a:r>
            <a:r>
              <a:rPr lang="en-US" dirty="0"/>
              <a:t>.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mentaati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5. Unit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stakeholder.</a:t>
            </a:r>
            <a:br>
              <a:rPr lang="en-US" dirty="0"/>
            </a:br>
            <a:r>
              <a:rPr lang="en-US" dirty="0"/>
              <a:t>6.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pendelegasian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terselenggaranya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7.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pertanggungan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/>
              <a:t>Transparancy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smtClean="0"/>
              <a:t>Disclosure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(</a:t>
            </a:r>
            <a:r>
              <a:rPr lang="en-US" dirty="0" err="1"/>
              <a:t>manajemen</a:t>
            </a:r>
            <a:r>
              <a:rPr lang="en-US" dirty="0"/>
              <a:t>, </a:t>
            </a:r>
            <a:r>
              <a:rPr lang="en-US" dirty="0" err="1"/>
              <a:t>karyawan</a:t>
            </a:r>
            <a:r>
              <a:rPr lang="en-US" dirty="0"/>
              <a:t>, </a:t>
            </a:r>
            <a:r>
              <a:rPr lang="en-US" dirty="0" err="1"/>
              <a:t>pelanggan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obyektif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tetapa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kerahasiaan</a:t>
            </a:r>
            <a:r>
              <a:rPr lang="en-US" dirty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/</a:t>
            </a:r>
            <a:r>
              <a:rPr lang="en-US" dirty="0" err="1" smtClean="0"/>
              <a:t>pelanggan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Pimpinan</a:t>
            </a:r>
            <a:r>
              <a:rPr lang="en-US" dirty="0"/>
              <a:t>,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standardisasi</a:t>
            </a:r>
            <a:r>
              <a:rPr lang="en-US" dirty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unit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dipublikasikan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unit-unit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/>
              <a:t>auditor, </a:t>
            </a:r>
            <a:r>
              <a:rPr lang="en-US" dirty="0" err="1"/>
              <a:t>komite</a:t>
            </a:r>
            <a:r>
              <a:rPr lang="en-US" dirty="0"/>
              <a:t> audit, internal auditor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kerahasiaan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 smtClean="0"/>
              <a:t>dijaga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audited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corporate governance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/>
              <a:t>Good Corporate Governance (GCG) </a:t>
            </a:r>
            <a:r>
              <a:rPr lang="en-US" i="1" dirty="0" err="1"/>
              <a:t>pada</a:t>
            </a:r>
            <a:r>
              <a:rPr lang="en-US" i="1" dirty="0"/>
              <a:t> </a:t>
            </a:r>
            <a:r>
              <a:rPr lang="en-US" i="1" dirty="0" err="1"/>
              <a:t>dasarnya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komitmen</a:t>
            </a:r>
            <a:r>
              <a:rPr lang="en-US" i="1" dirty="0"/>
              <a:t>, </a:t>
            </a:r>
            <a:r>
              <a:rPr lang="en-US" i="1" dirty="0" err="1"/>
              <a:t>aturan</a:t>
            </a:r>
            <a:r>
              <a:rPr lang="en-US" i="1" dirty="0"/>
              <a:t> main,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praktik</a:t>
            </a:r>
            <a:r>
              <a:rPr lang="en-US" i="1" dirty="0"/>
              <a:t> </a:t>
            </a:r>
            <a:r>
              <a:rPr lang="en-US" i="1" dirty="0" err="1"/>
              <a:t>penyelenggaraan</a:t>
            </a:r>
            <a:r>
              <a:rPr lang="en-US" i="1" dirty="0"/>
              <a:t> 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secara</a:t>
            </a:r>
            <a:r>
              <a:rPr lang="en-US" i="1" dirty="0"/>
              <a:t> </a:t>
            </a:r>
            <a:r>
              <a:rPr lang="en-US" i="1" dirty="0" err="1"/>
              <a:t>sehat</a:t>
            </a:r>
            <a:r>
              <a:rPr lang="en-US" i="1" dirty="0"/>
              <a:t> </a:t>
            </a:r>
            <a:r>
              <a:rPr lang="en-US" i="1" dirty="0" err="1"/>
              <a:t>serta</a:t>
            </a:r>
            <a:r>
              <a:rPr lang="en-US" i="1" dirty="0"/>
              <a:t> </a:t>
            </a:r>
            <a:r>
              <a:rPr lang="en-US" i="1" dirty="0" err="1"/>
              <a:t>berlandaskan</a:t>
            </a:r>
            <a:r>
              <a:rPr lang="en-US" i="1" dirty="0"/>
              <a:t> </a:t>
            </a:r>
            <a:r>
              <a:rPr lang="en-US" i="1" dirty="0" err="1"/>
              <a:t>peraturan</a:t>
            </a:r>
            <a:r>
              <a:rPr lang="en-US" i="1" dirty="0"/>
              <a:t> </a:t>
            </a:r>
            <a:r>
              <a:rPr lang="en-US" i="1" dirty="0" err="1"/>
              <a:t>perundang-undangan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nilai-nilai</a:t>
            </a:r>
            <a:r>
              <a:rPr lang="en-US" i="1" dirty="0"/>
              <a:t> </a:t>
            </a:r>
            <a:r>
              <a:rPr lang="en-US" i="1" dirty="0" err="1"/>
              <a:t>etika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meningkatkan</a:t>
            </a:r>
            <a:r>
              <a:rPr lang="en-US" i="1" dirty="0"/>
              <a:t> </a:t>
            </a:r>
            <a:r>
              <a:rPr lang="en-US" i="1" dirty="0" err="1"/>
              <a:t>keberhasilan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akuntabilitas</a:t>
            </a:r>
            <a:r>
              <a:rPr lang="en-US" i="1" dirty="0"/>
              <a:t> Perseroan </a:t>
            </a:r>
            <a:r>
              <a:rPr lang="en-US" i="1" dirty="0" err="1"/>
              <a:t>guna</a:t>
            </a:r>
            <a:r>
              <a:rPr lang="en-US" i="1" dirty="0"/>
              <a:t> </a:t>
            </a:r>
            <a:r>
              <a:rPr lang="en-US" i="1" dirty="0" err="1"/>
              <a:t>mewujudkan</a:t>
            </a:r>
            <a:r>
              <a:rPr lang="en-US" i="1" dirty="0"/>
              <a:t> </a:t>
            </a:r>
            <a:r>
              <a:rPr lang="en-US" i="1" dirty="0" err="1"/>
              <a:t>nilai</a:t>
            </a:r>
            <a:r>
              <a:rPr lang="en-US" i="1" dirty="0"/>
              <a:t> </a:t>
            </a:r>
            <a:r>
              <a:rPr lang="en-US" i="1" dirty="0" err="1"/>
              <a:t>Pemegang</a:t>
            </a:r>
            <a:r>
              <a:rPr lang="en-US" i="1" dirty="0"/>
              <a:t> </a:t>
            </a:r>
            <a:r>
              <a:rPr lang="en-US" i="1" dirty="0" err="1"/>
              <a:t>Saham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r>
              <a:rPr lang="en-US" i="1" dirty="0"/>
              <a:t> </a:t>
            </a:r>
            <a:r>
              <a:rPr lang="en-US" i="1" dirty="0" err="1"/>
              <a:t>tetap</a:t>
            </a:r>
            <a:r>
              <a:rPr lang="en-US" i="1" dirty="0"/>
              <a:t> </a:t>
            </a:r>
            <a:r>
              <a:rPr lang="en-US" i="1" dirty="0" err="1"/>
              <a:t>mempertahankan</a:t>
            </a:r>
            <a:r>
              <a:rPr lang="en-US" i="1" dirty="0"/>
              <a:t> </a:t>
            </a:r>
            <a:r>
              <a:rPr lang="en-US" i="1" dirty="0" err="1"/>
              <a:t>kepentingan</a:t>
            </a:r>
            <a:r>
              <a:rPr lang="en-US" i="1" dirty="0"/>
              <a:t> Stakeholders. </a:t>
            </a:r>
            <a:r>
              <a:rPr lang="en-US" i="1" dirty="0" err="1"/>
              <a:t>Penyelenggaraan</a:t>
            </a:r>
            <a:r>
              <a:rPr lang="en-US" i="1" dirty="0"/>
              <a:t> </a:t>
            </a:r>
            <a:r>
              <a:rPr lang="en-US" i="1" dirty="0" err="1"/>
              <a:t>bisnis</a:t>
            </a:r>
            <a:r>
              <a:rPr lang="en-US" i="1" dirty="0"/>
              <a:t> </a:t>
            </a:r>
            <a:r>
              <a:rPr lang="en-US" i="1" dirty="0" err="1"/>
              <a:t>suatu</a:t>
            </a:r>
            <a:r>
              <a:rPr lang="en-US" i="1" dirty="0"/>
              <a:t> </a:t>
            </a:r>
            <a:r>
              <a:rPr lang="en-US" i="1" dirty="0" err="1"/>
              <a:t>korporasi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pihak-pihak</a:t>
            </a:r>
            <a:r>
              <a:rPr lang="en-US" i="1" dirty="0"/>
              <a:t> yang </a:t>
            </a:r>
            <a:r>
              <a:rPr lang="en-US" i="1" dirty="0" err="1"/>
              <a:t>memiliki</a:t>
            </a:r>
            <a:r>
              <a:rPr lang="en-US" i="1" dirty="0"/>
              <a:t> </a:t>
            </a:r>
            <a:r>
              <a:rPr lang="en-US" i="1" dirty="0" err="1"/>
              <a:t>kewenangan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menentukan</a:t>
            </a:r>
            <a:r>
              <a:rPr lang="en-US" i="1" dirty="0"/>
              <a:t> </a:t>
            </a:r>
            <a:r>
              <a:rPr lang="en-US" i="1" dirty="0" err="1"/>
              <a:t>arah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mengendalikan</a:t>
            </a:r>
            <a:r>
              <a:rPr lang="en-US" i="1" dirty="0"/>
              <a:t> </a:t>
            </a:r>
            <a:r>
              <a:rPr lang="en-US" i="1" dirty="0" err="1"/>
              <a:t>suatu</a:t>
            </a:r>
            <a:r>
              <a:rPr lang="en-US" i="1" dirty="0"/>
              <a:t> </a:t>
            </a:r>
            <a:r>
              <a:rPr lang="en-US" i="1" dirty="0" err="1"/>
              <a:t>korporasi</a:t>
            </a:r>
            <a:r>
              <a:rPr lang="en-US" i="1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Esensi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corporate governance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, </a:t>
            </a:r>
            <a:r>
              <a:rPr lang="en-US" dirty="0" err="1" smtClean="0"/>
              <a:t>kebiasaan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aturan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pengarahan</a:t>
            </a:r>
            <a:r>
              <a:rPr lang="en-US" dirty="0" smtClean="0"/>
              <a:t>, </a:t>
            </a:r>
            <a:r>
              <a:rPr lang="en-US" dirty="0" err="1" smtClean="0"/>
              <a:t>pengelolaan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pengontrolan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. Tata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(stakeholder)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 </a:t>
            </a:r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direksi</a:t>
            </a:r>
            <a:r>
              <a:rPr lang="en-US" dirty="0" smtClean="0"/>
              <a:t>.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, </a:t>
            </a:r>
            <a:r>
              <a:rPr lang="en-US" dirty="0" err="1" smtClean="0"/>
              <a:t>pemasok</a:t>
            </a:r>
            <a:r>
              <a:rPr lang="en-US" dirty="0" smtClean="0"/>
              <a:t>, </a:t>
            </a:r>
            <a:r>
              <a:rPr lang="en-US" dirty="0" err="1" smtClean="0"/>
              <a:t>pelanggan</a:t>
            </a:r>
            <a:r>
              <a:rPr lang="en-US" dirty="0" smtClean="0"/>
              <a:t>, bank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kreditor</a:t>
            </a:r>
            <a:r>
              <a:rPr lang="en-US" dirty="0" smtClean="0"/>
              <a:t> lain, regulator,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PERATURAN </a:t>
            </a:r>
            <a:r>
              <a:rPr lang="en-US" dirty="0"/>
              <a:t>MENTERI KEUANGAN REPUBLIK INDONESIA </a:t>
            </a:r>
            <a:r>
              <a:rPr lang="en-US" dirty="0" smtClean="0"/>
              <a:t> NOMOR </a:t>
            </a:r>
            <a:r>
              <a:rPr lang="en-US" dirty="0"/>
              <a:t>152/PMK.010/2012 </a:t>
            </a:r>
            <a:r>
              <a:rPr lang="en-US" dirty="0" smtClean="0"/>
              <a:t> TENTANG  </a:t>
            </a:r>
            <a:r>
              <a:rPr lang="fi-FI" dirty="0" smtClean="0"/>
              <a:t>TATA </a:t>
            </a:r>
            <a:r>
              <a:rPr lang="fi-FI" dirty="0"/>
              <a:t>KELOLA PERUSAHAAN YANG BAIK BAGI PERUSAHAAN PERASURANSIAN 	</a:t>
            </a:r>
            <a:endParaRPr lang="fi-FI" dirty="0" smtClean="0"/>
          </a:p>
          <a:p>
            <a:r>
              <a:rPr lang="fi-FI" dirty="0" smtClean="0"/>
              <a:t>Pada Pasal 1 Angka 8</a:t>
            </a:r>
            <a:endParaRPr lang="fi-FI" dirty="0"/>
          </a:p>
          <a:p>
            <a:r>
              <a:rPr lang="en-US" dirty="0" smtClean="0"/>
              <a:t> 8</a:t>
            </a:r>
            <a:r>
              <a:rPr lang="en-US" dirty="0"/>
              <a:t>. Tata </a:t>
            </a:r>
            <a:r>
              <a:rPr lang="en-US" dirty="0" err="1"/>
              <a:t>Kelola</a:t>
            </a:r>
            <a:r>
              <a:rPr lang="en-US" dirty="0"/>
              <a:t> Perusahaan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organ Perusahaan </a:t>
            </a:r>
            <a:r>
              <a:rPr lang="en-US" dirty="0" err="1"/>
              <a:t>Perasuransian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polis, </a:t>
            </a:r>
            <a:r>
              <a:rPr lang="en-US" dirty="0" err="1"/>
              <a:t>tertanggung</a:t>
            </a:r>
            <a:r>
              <a:rPr lang="en-US" dirty="0"/>
              <a:t>, </a:t>
            </a:r>
            <a:r>
              <a:rPr lang="en-US" dirty="0" err="1"/>
              <a:t>peserta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akuntabel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 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2400" dirty="0" smtClean="0"/>
              <a:t>Badan Pengawasan Keuangan dan Pembangunan </a:t>
            </a:r>
            <a:br>
              <a:rPr lang="sv-SE" sz="2400" dirty="0" smtClean="0"/>
            </a:br>
            <a:r>
              <a:rPr lang="sv-SE" sz="2400" dirty="0" smtClean="0"/>
              <a:t>(BPKP-RI)</a:t>
            </a:r>
            <a:endParaRPr lang="en-US" sz="24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fi-FI" smtClean="0"/>
              <a:t>	Tim GCG BPKP mendefinisikan GCG dari segi </a:t>
            </a:r>
            <a:r>
              <a:rPr lang="fi-FI" sz="4000" smtClean="0"/>
              <a:t>soft definition</a:t>
            </a:r>
            <a:r>
              <a:rPr lang="fi-FI" smtClean="0"/>
              <a:t> yang mudah dicerna, sekalipun orang awam, yaitu :</a:t>
            </a:r>
          </a:p>
          <a:p>
            <a:pPr algn="just" eaLnBrk="1" hangingPunct="1">
              <a:buFontTx/>
              <a:buNone/>
            </a:pPr>
            <a:r>
              <a:rPr lang="fi-FI" smtClean="0"/>
              <a:t>	"KOMITMEN, ATURAN MAIN, SERTA PRAKTIK PENYELENGGARAAN BISNIS SECARA SEHAT DAN BERETIKA"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UU NOMOR 40 TAHUN 2007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Pasal</a:t>
            </a:r>
            <a:r>
              <a:rPr lang="en-US" dirty="0"/>
              <a:t> 4</a:t>
            </a:r>
          </a:p>
          <a:p>
            <a:r>
              <a:rPr lang="en-US" dirty="0" err="1"/>
              <a:t>Terhadap</a:t>
            </a:r>
            <a:r>
              <a:rPr lang="en-US" dirty="0"/>
              <a:t> Perseroan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Perseroan,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ketentuan</a:t>
            </a:r>
            <a:endParaRPr lang="en-US" dirty="0"/>
          </a:p>
          <a:p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 :</a:t>
            </a:r>
            <a:endParaRPr lang="en-US" dirty="0"/>
          </a:p>
          <a:p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Perseroan,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sv-SE" dirty="0" smtClean="0"/>
              <a:t>perundang-undangan </a:t>
            </a:r>
            <a:r>
              <a:rPr lang="sv-SE" dirty="0"/>
              <a:t>lain, tidak mengurangi kewajiban setiap Perseroan untuk menaati </a:t>
            </a:r>
            <a:r>
              <a:rPr lang="sv-SE" dirty="0" smtClean="0"/>
              <a:t>asas </a:t>
            </a:r>
            <a:r>
              <a:rPr lang="en-US" dirty="0" err="1" smtClean="0"/>
              <a:t>itikad</a:t>
            </a:r>
            <a:r>
              <a:rPr lang="en-US" dirty="0" smtClean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kepantasan</a:t>
            </a:r>
            <a:r>
              <a:rPr lang="en-US" dirty="0"/>
              <a:t>,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kepatutan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kelola</a:t>
            </a:r>
            <a:r>
              <a:rPr lang="en-US" dirty="0"/>
              <a:t> Perseroan yang </a:t>
            </a:r>
            <a:r>
              <a:rPr lang="en-US" dirty="0" err="1" smtClean="0"/>
              <a:t>baik</a:t>
            </a:r>
            <a:r>
              <a:rPr lang="en-US" dirty="0" smtClean="0"/>
              <a:t> (</a:t>
            </a:r>
            <a:r>
              <a:rPr lang="en-US" i="1" dirty="0"/>
              <a:t>good corporate governance)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menjalankan</a:t>
            </a:r>
            <a:r>
              <a:rPr lang="en-US" i="1" dirty="0"/>
              <a:t> Perseroan.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Penerapan GCG perlu didukung oleh tiga pilar yang saling berhubungan, yaitu negara dan perangkatnya sebagai regulator, dunia usaha sebagai pelaku pasar, dan masyarakat sebagai pengguna produk dan jasa dunia usaha.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Tata kelola suatu perusahaan dikatakan baik jika perusahaan memenuhi</a:t>
            </a:r>
          </a:p>
          <a:p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i="1" dirty="0"/>
              <a:t>fairness, transparency, accountability, </a:t>
            </a:r>
            <a:r>
              <a:rPr lang="en-US" i="1" dirty="0" err="1"/>
              <a:t>dan</a:t>
            </a:r>
            <a:r>
              <a:rPr lang="en-US" i="1" dirty="0"/>
              <a:t> responsibility.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4582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Fairness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stakeholder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(</a:t>
            </a:r>
            <a:r>
              <a:rPr lang="en-US" dirty="0" err="1"/>
              <a:t>nasabah</a:t>
            </a:r>
            <a:r>
              <a:rPr lang="en-US" dirty="0"/>
              <a:t>,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pemilik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Manajer</a:t>
            </a:r>
            <a:r>
              <a:rPr lang="en-US" dirty="0"/>
              <a:t>, </a:t>
            </a:r>
            <a:r>
              <a:rPr lang="en-US" dirty="0" err="1"/>
              <a:t>pimpinan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Perlakuan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timwork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Accountability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Pimpinan</a:t>
            </a:r>
            <a:r>
              <a:rPr lang="en-US" dirty="0"/>
              <a:t>,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target-target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Pimpinan</a:t>
            </a:r>
            <a:r>
              <a:rPr lang="en-US" dirty="0"/>
              <a:t>. </a:t>
            </a:r>
            <a:r>
              <a:rPr lang="en-US" dirty="0" err="1"/>
              <a:t>Manajer</a:t>
            </a:r>
            <a:r>
              <a:rPr lang="en-US" dirty="0"/>
              <a:t>,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,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unit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mentaati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balance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unit </a:t>
            </a:r>
            <a:r>
              <a:rPr lang="en-US" dirty="0" err="1"/>
              <a:t>organisasi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6.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perseorangan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sepakat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dievaluasi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7. </a:t>
            </a:r>
            <a:r>
              <a:rPr lang="en-US" dirty="0" err="1"/>
              <a:t>Pertanggungan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(BOC, BOD)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 </a:t>
            </a:r>
            <a:r>
              <a:rPr lang="en-US" dirty="0" err="1"/>
              <a:t>seyogyanya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8.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didokumentasikan</a:t>
            </a:r>
            <a:r>
              <a:rPr lang="en-US" dirty="0"/>
              <a:t>, </a:t>
            </a:r>
            <a:r>
              <a:rPr lang="en-US" dirty="0" err="1"/>
              <a:t>dipelihara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495</Words>
  <Application>Microsoft Office PowerPoint</Application>
  <PresentationFormat>On-screen Show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Tata kelola Perusahaan (GOOD CORPORATE GOVERNANCE) </vt:lpstr>
      <vt:lpstr>DEFINISI </vt:lpstr>
      <vt:lpstr>Slide 3</vt:lpstr>
      <vt:lpstr>Badan Pengawasan Keuangan dan Pembangunan  (BPKP-RI)</vt:lpstr>
      <vt:lpstr>UU NOMOR 40 TAHUN 2007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Perusahaan (GOOD CORPORATE GOVERNANCE)</dc:title>
  <dc:creator>Zaini</dc:creator>
  <cp:lastModifiedBy>ZAINI</cp:lastModifiedBy>
  <cp:revision>10</cp:revision>
  <dcterms:created xsi:type="dcterms:W3CDTF">2014-06-03T02:33:16Z</dcterms:created>
  <dcterms:modified xsi:type="dcterms:W3CDTF">2018-08-24T02:52:59Z</dcterms:modified>
</cp:coreProperties>
</file>