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DFF3-6ABA-4C5D-941C-93966BCE6B2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CF7D-12CF-40EC-A4AE-B2724656F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55319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Pengaturan</a:t>
            </a:r>
            <a:r>
              <a:rPr lang="en-US" b="1" dirty="0"/>
              <a:t> </a:t>
            </a:r>
            <a:r>
              <a:rPr lang="en-US" b="1" dirty="0" err="1"/>
              <a:t>mengenai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Lingkup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/>
            </a:r>
            <a:br>
              <a:rPr lang="en-US" b="1" dirty="0"/>
            </a:br>
            <a:r>
              <a:rPr lang="sv-SE" b="1" dirty="0"/>
              <a:t>Lingkungan Perseroan Terbatas Menurut Undang-Undang Nomor</a:t>
            </a:r>
            <a:br>
              <a:rPr lang="sv-SE" b="1" dirty="0"/>
            </a:br>
            <a:r>
              <a:rPr lang="es-ES" b="1" dirty="0"/>
              <a:t>40 </a:t>
            </a:r>
            <a:r>
              <a:rPr lang="es-ES" b="1" dirty="0" err="1"/>
              <a:t>Tahun</a:t>
            </a:r>
            <a:r>
              <a:rPr lang="es-ES" b="1" dirty="0"/>
              <a:t> 2007 </a:t>
            </a:r>
            <a:r>
              <a:rPr lang="es-ES" b="1" dirty="0" err="1"/>
              <a:t>Tentang</a:t>
            </a:r>
            <a:r>
              <a:rPr lang="es-ES" b="1" dirty="0"/>
              <a:t> </a:t>
            </a:r>
            <a:r>
              <a:rPr lang="es-ES" b="1" dirty="0" err="1"/>
              <a:t>Perseroan</a:t>
            </a:r>
            <a:r>
              <a:rPr lang="es-ES" b="1" dirty="0"/>
              <a:t> </a:t>
            </a:r>
            <a:r>
              <a:rPr lang="es-ES" b="1" dirty="0" err="1"/>
              <a:t>Terbatas</a:t>
            </a:r>
            <a:r>
              <a:rPr lang="es-ES" b="1" dirty="0"/>
              <a:t> dan </a:t>
            </a:r>
            <a:r>
              <a:rPr lang="es-ES" b="1" dirty="0" err="1"/>
              <a:t>Peraturan</a:t>
            </a:r>
            <a:r>
              <a:rPr lang="es-ES" b="1" dirty="0"/>
              <a:t/>
            </a:r>
            <a:br>
              <a:rPr lang="es-ES" b="1" dirty="0"/>
            </a:b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 47 </a:t>
            </a:r>
            <a:r>
              <a:rPr lang="en-US" b="1" dirty="0" err="1"/>
              <a:t>Tahun</a:t>
            </a:r>
            <a:r>
              <a:rPr lang="en-US" b="1" dirty="0"/>
              <a:t> 2012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Perseroan </a:t>
            </a:r>
            <a:r>
              <a:rPr lang="en-US" b="1" dirty="0" err="1"/>
              <a:t>Terbatas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India</a:t>
            </a:r>
          </a:p>
          <a:p>
            <a:r>
              <a:rPr lang="en-US" dirty="0"/>
              <a:t>CSR </a:t>
            </a:r>
            <a:r>
              <a:rPr lang="en-US" dirty="0" err="1"/>
              <a:t>di</a:t>
            </a:r>
            <a:r>
              <a:rPr lang="en-US" dirty="0"/>
              <a:t> India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yang </a:t>
            </a:r>
            <a:r>
              <a:rPr lang="en-US" dirty="0" err="1" smtClean="0"/>
              <a:t>merupakan</a:t>
            </a:r>
            <a:r>
              <a:rPr lang="en-US" dirty="0"/>
              <a:t> </a:t>
            </a:r>
            <a:r>
              <a:rPr lang="it-IT" dirty="0" smtClean="0"/>
              <a:t>bagian </a:t>
            </a:r>
            <a:r>
              <a:rPr lang="it-IT" dirty="0"/>
              <a:t>dari kedermawanan yakni “</a:t>
            </a:r>
            <a:r>
              <a:rPr lang="it-IT" i="1" dirty="0"/>
              <a:t>classical </a:t>
            </a:r>
            <a:r>
              <a:rPr lang="it-IT" i="1" dirty="0" smtClean="0"/>
              <a:t>paternalistic </a:t>
            </a:r>
            <a:r>
              <a:rPr lang="en-US" i="1" dirty="0" smtClean="0"/>
              <a:t>philanthropy</a:t>
            </a:r>
            <a:r>
              <a:rPr lang="en-US" i="1" dirty="0"/>
              <a:t>”. </a:t>
            </a:r>
            <a:endParaRPr lang="en-US" i="1" dirty="0" smtClean="0"/>
          </a:p>
          <a:p>
            <a:r>
              <a:rPr lang="en-US" i="1" dirty="0" err="1" smtClean="0"/>
              <a:t>Bentuk</a:t>
            </a:r>
            <a:r>
              <a:rPr lang="en-US" i="1" dirty="0" smtClean="0"/>
              <a:t> </a:t>
            </a:r>
            <a:r>
              <a:rPr lang="en-US" i="1" dirty="0"/>
              <a:t>CSR </a:t>
            </a:r>
            <a:r>
              <a:rPr lang="en-US" i="1" dirty="0" err="1"/>
              <a:t>bisa</a:t>
            </a:r>
            <a:r>
              <a:rPr lang="en-US" i="1" dirty="0"/>
              <a:t> </a:t>
            </a:r>
            <a:r>
              <a:rPr lang="en-US" i="1" dirty="0" err="1"/>
              <a:t>diberikan</a:t>
            </a:r>
            <a:r>
              <a:rPr lang="en-US" i="1" dirty="0"/>
              <a:t> </a:t>
            </a:r>
            <a:r>
              <a:rPr lang="en-US" i="1" dirty="0" err="1"/>
              <a:t>melalui</a:t>
            </a:r>
            <a:r>
              <a:rPr lang="en-US" i="1" dirty="0"/>
              <a:t> </a:t>
            </a:r>
            <a:r>
              <a:rPr lang="en-US" i="1" dirty="0" err="1" smtClean="0"/>
              <a:t>bantuan</a:t>
            </a:r>
            <a:r>
              <a:rPr lang="en-US" i="1" dirty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sekolah-sekolah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lembaga-lembaga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Arief</a:t>
            </a:r>
            <a:r>
              <a:rPr lang="en-US" dirty="0" smtClean="0"/>
              <a:t> </a:t>
            </a:r>
            <a:r>
              <a:rPr lang="en-US" dirty="0" err="1"/>
              <a:t>Sidharta</a:t>
            </a:r>
            <a:r>
              <a:rPr lang="en-US" i="1" dirty="0"/>
              <a:t>, </a:t>
            </a:r>
            <a:r>
              <a:rPr lang="en-US" b="1" i="1" dirty="0" err="1"/>
              <a:t>Refleksi</a:t>
            </a:r>
            <a:r>
              <a:rPr lang="en-US" b="1" i="1" dirty="0"/>
              <a:t> </a:t>
            </a:r>
            <a:r>
              <a:rPr lang="en-US" b="1" i="1" dirty="0" err="1"/>
              <a:t>tentang</a:t>
            </a:r>
            <a:r>
              <a:rPr lang="en-US" b="1" i="1" dirty="0"/>
              <a:t> </a:t>
            </a:r>
            <a:r>
              <a:rPr lang="en-US" b="1" i="1" dirty="0" err="1"/>
              <a:t>Hukum</a:t>
            </a:r>
            <a:r>
              <a:rPr lang="en-US" b="1" i="1" dirty="0"/>
              <a:t>, Bandung, Citra </a:t>
            </a:r>
            <a:r>
              <a:rPr lang="en-US" b="1" i="1" dirty="0" err="1"/>
              <a:t>Aditya</a:t>
            </a:r>
            <a:r>
              <a:rPr lang="en-US" b="1" i="1" dirty="0"/>
              <a:t> </a:t>
            </a:r>
            <a:r>
              <a:rPr lang="en-US" b="1" i="1" dirty="0" err="1"/>
              <a:t>Bakti</a:t>
            </a:r>
            <a:r>
              <a:rPr lang="en-US" b="1" i="1" dirty="0"/>
              <a:t>. 1999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TANGGUNG JAWAB</a:t>
            </a:r>
          </a:p>
          <a:p>
            <a:r>
              <a:rPr lang="en-US" dirty="0"/>
              <a:t>SOSIAL DAN LINGKUNGAN</a:t>
            </a:r>
          </a:p>
          <a:p>
            <a:r>
              <a:rPr lang="en-US" dirty="0" err="1"/>
              <a:t>Pasal</a:t>
            </a:r>
            <a:r>
              <a:rPr lang="en-US" dirty="0"/>
              <a:t> 74</a:t>
            </a:r>
          </a:p>
          <a:p>
            <a:pPr>
              <a:buNone/>
            </a:pPr>
            <a:r>
              <a:rPr lang="en-US" dirty="0"/>
              <a:t>(1) Perseroan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v-SE" dirty="0"/>
              <a:t>(2) Tanggung Jawab Sosial dan Lingkungan sebagaimana dimaksud pada ayat (1) </a:t>
            </a:r>
            <a:r>
              <a:rPr lang="sv-SE" dirty="0" smtClean="0"/>
              <a:t>merupakan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/>
              <a:t>Perseroan yang </a:t>
            </a:r>
            <a:r>
              <a:rPr lang="en-US" dirty="0" err="1"/>
              <a:t>dianggarkan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Perseroan </a:t>
            </a:r>
            <a:r>
              <a:rPr lang="en-US" dirty="0" smtClean="0"/>
              <a:t>yang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kepatutan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kewajaran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(3) Perseroan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 smtClean="0"/>
              <a:t>dikenai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(4)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 no. 47 </a:t>
            </a:r>
            <a:r>
              <a:rPr lang="en-US" dirty="0" err="1" smtClean="0"/>
              <a:t>Tahun</a:t>
            </a:r>
            <a:r>
              <a:rPr lang="en-US" dirty="0" smtClean="0"/>
              <a:t>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Pasal</a:t>
            </a:r>
            <a:r>
              <a:rPr lang="en-US" b="1" dirty="0" smtClean="0"/>
              <a:t> 2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Perseroan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TJSL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/>
              <a:t>Perseroan </a:t>
            </a:r>
            <a:r>
              <a:rPr lang="en-US" dirty="0" err="1"/>
              <a:t>Terbatas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</a:t>
            </a:r>
            <a:r>
              <a:rPr lang="en-US" dirty="0" smtClean="0"/>
              <a:t>PT </a:t>
            </a:r>
            <a:r>
              <a:rPr lang="sv-SE" dirty="0" smtClean="0"/>
              <a:t>dan </a:t>
            </a:r>
            <a:r>
              <a:rPr lang="sv-SE" dirty="0"/>
              <a:t>PP TJSL. Kedua peraturan tersebut mempunyai </a:t>
            </a:r>
            <a:r>
              <a:rPr lang="sv-SE" dirty="0" smtClean="0"/>
              <a:t>keseragaman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diwajibkan</a:t>
            </a:r>
            <a:r>
              <a:rPr lang="en-US" dirty="0" smtClean="0"/>
              <a:t> </a:t>
            </a:r>
            <a:r>
              <a:rPr lang="en-US" dirty="0" err="1"/>
              <a:t>melaksanakan</a:t>
            </a:r>
            <a:r>
              <a:rPr lang="en-US" dirty="0"/>
              <a:t> TJSL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menggolongkan</a:t>
            </a:r>
            <a:r>
              <a:rPr lang="en-US" dirty="0"/>
              <a:t> </a:t>
            </a:r>
            <a:r>
              <a:rPr lang="en-US" dirty="0" err="1"/>
              <a:t>perseroan</a:t>
            </a:r>
            <a:endParaRPr lang="en-US" dirty="0"/>
          </a:p>
          <a:p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Perseroan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kegaiatan</a:t>
            </a:r>
            <a:r>
              <a:rPr lang="en-US" dirty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 </a:t>
            </a:r>
            <a:r>
              <a:rPr lang="es-ES" dirty="0" err="1" smtClean="0"/>
              <a:t>dibidang</a:t>
            </a:r>
            <a:r>
              <a:rPr lang="es-ES" dirty="0" smtClean="0"/>
              <a:t> </a:t>
            </a:r>
            <a:r>
              <a:rPr lang="es-ES" dirty="0"/>
              <a:t>dan/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berkaitan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sumber</a:t>
            </a:r>
            <a:r>
              <a:rPr lang="es-ES" dirty="0"/>
              <a:t> </a:t>
            </a:r>
            <a:r>
              <a:rPr lang="es-ES" dirty="0" err="1"/>
              <a:t>daya</a:t>
            </a:r>
            <a:r>
              <a:rPr lang="es-ES" dirty="0"/>
              <a:t> </a:t>
            </a:r>
            <a:r>
              <a:rPr lang="es-ES" dirty="0" err="1"/>
              <a:t>alam</a:t>
            </a:r>
            <a:r>
              <a:rPr lang="es-ES" dirty="0"/>
              <a:t> </a:t>
            </a:r>
            <a:r>
              <a:rPr lang="es-ES" dirty="0" err="1" smtClean="0"/>
              <a:t>wajib</a:t>
            </a:r>
            <a:r>
              <a:rPr lang="es-E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Perseroan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fi-FI" dirty="0" smtClean="0"/>
              <a:t>alam </a:t>
            </a:r>
            <a:r>
              <a:rPr lang="fi-FI" dirty="0"/>
              <a:t>kiranya sangat jelas bagi siapapun. Perusahaan </a:t>
            </a:r>
            <a:r>
              <a:rPr lang="fi-FI" dirty="0" smtClean="0"/>
              <a:t>tambang, </a:t>
            </a:r>
            <a:r>
              <a:rPr lang="nl-NL" dirty="0" smtClean="0"/>
              <a:t>minyak </a:t>
            </a:r>
            <a:r>
              <a:rPr lang="nl-NL" dirty="0"/>
              <a:t>dan gas, kehutanan dan </a:t>
            </a:r>
            <a:r>
              <a:rPr lang="nl-NL" dirty="0" smtClean="0"/>
              <a:t>perkebunan</a:t>
            </a:r>
            <a:r>
              <a:rPr lang="en-US" dirty="0"/>
              <a:t>Perseroan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fi-FI" dirty="0" smtClean="0"/>
              <a:t>alam </a:t>
            </a:r>
            <a:r>
              <a:rPr lang="fi-FI" dirty="0"/>
              <a:t>kiranya sangat jelas bagi siapapun. Perusahaan </a:t>
            </a:r>
            <a:r>
              <a:rPr lang="fi-FI" dirty="0" smtClean="0"/>
              <a:t>tambang, </a:t>
            </a:r>
            <a:r>
              <a:rPr lang="nl-NL" dirty="0" smtClean="0"/>
              <a:t>minyak </a:t>
            </a:r>
            <a:r>
              <a:rPr lang="nl-NL" dirty="0"/>
              <a:t>dan gas, kehutanan dan </a:t>
            </a:r>
            <a:r>
              <a:rPr lang="nl-NL" dirty="0" smtClean="0"/>
              <a:t>perkebunan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perkayuan</a:t>
            </a:r>
            <a:r>
              <a:rPr lang="en-US" dirty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Negara </a:t>
            </a:r>
            <a:r>
              <a:rPr lang="en-US" b="1" i="1" dirty="0"/>
              <a:t>Civil Law</a:t>
            </a:r>
          </a:p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berikut</a:t>
            </a:r>
            <a:endParaRPr lang="en-US" dirty="0"/>
          </a:p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i="1" dirty="0"/>
              <a:t>civil law yang </a:t>
            </a:r>
            <a:r>
              <a:rPr lang="en-US" i="1" dirty="0" err="1"/>
              <a:t>menerapkan</a:t>
            </a:r>
            <a:r>
              <a:rPr lang="en-US" i="1" dirty="0"/>
              <a:t> </a:t>
            </a:r>
            <a:r>
              <a:rPr lang="en-US" i="1" dirty="0" err="1"/>
              <a:t>tanggung</a:t>
            </a:r>
            <a:r>
              <a:rPr lang="en-US" i="1" dirty="0"/>
              <a:t> </a:t>
            </a:r>
            <a:r>
              <a:rPr lang="en-US" i="1" dirty="0" err="1"/>
              <a:t>jawab</a:t>
            </a:r>
            <a:endParaRPr lang="en-US" i="1" dirty="0"/>
          </a:p>
          <a:p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Corporate Social</a:t>
            </a:r>
          </a:p>
          <a:p>
            <a:r>
              <a:rPr lang="en-US" i="1" dirty="0"/>
              <a:t>Responsibility.</a:t>
            </a:r>
          </a:p>
          <a:p>
            <a:r>
              <a:rPr lang="sv-SE" dirty="0"/>
              <a:t>1. Pelaksanaan Tanggung Jawab Sosial dan Lingkungan di Jerman</a:t>
            </a:r>
          </a:p>
          <a:p>
            <a:r>
              <a:rPr lang="en-US" dirty="0" err="1"/>
              <a:t>Jerman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kisah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mengenai</a:t>
            </a:r>
            <a:endParaRPr lang="en-US" dirty="0"/>
          </a:p>
          <a:p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dalam</a:t>
            </a:r>
            <a:endParaRPr lang="en-US" dirty="0"/>
          </a:p>
          <a:p>
            <a:r>
              <a:rPr lang="sv-SE" dirty="0"/>
              <a:t>masyarakat. Terdapat kekuatan sistem perlindungan sosial dan pasar</a:t>
            </a:r>
          </a:p>
          <a:p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‘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’.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Itali</a:t>
            </a:r>
            <a:endParaRPr lang="en-US" dirty="0"/>
          </a:p>
          <a:p>
            <a:r>
              <a:rPr lang="it-IT" dirty="0"/>
              <a:t>Pemerintah Itali mengartikan bahwa “</a:t>
            </a:r>
            <a:r>
              <a:rPr lang="it-IT" i="1" dirty="0"/>
              <a:t>Corporate Social</a:t>
            </a:r>
          </a:p>
          <a:p>
            <a:r>
              <a:rPr lang="en-US" i="1" dirty="0"/>
              <a:t>Responsibility”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“to be loyal to stakeholders”. </a:t>
            </a:r>
            <a:r>
              <a:rPr lang="en-US" i="1" dirty="0" err="1"/>
              <a:t>Dalam</a:t>
            </a:r>
            <a:endParaRPr lang="en-US" i="1" dirty="0"/>
          </a:p>
          <a:p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CSR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Itali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</a:t>
            </a:r>
          </a:p>
          <a:p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/>
              <a:t>industrial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Negara</a:t>
            </a:r>
          </a:p>
          <a:p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itali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usaha-usaha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(</a:t>
            </a:r>
            <a:r>
              <a:rPr lang="en-US" i="1" dirty="0"/>
              <a:t>Small</a:t>
            </a:r>
          </a:p>
          <a:p>
            <a:r>
              <a:rPr lang="en-US" i="1" dirty="0"/>
              <a:t>and </a:t>
            </a:r>
            <a:r>
              <a:rPr lang="en-US" i="1" dirty="0" err="1"/>
              <a:t>MediumEnterprises</a:t>
            </a:r>
            <a:r>
              <a:rPr lang="en-US" i="1" dirty="0"/>
              <a:t>/ SMEs)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jumlah</a:t>
            </a:r>
            <a:r>
              <a:rPr lang="en-US" i="1" dirty="0"/>
              <a:t> yang </a:t>
            </a:r>
            <a:r>
              <a:rPr lang="en-US" i="1" dirty="0" err="1"/>
              <a:t>besar</a:t>
            </a:r>
            <a:r>
              <a:rPr lang="en-US" i="1" dirty="0"/>
              <a:t>, </a:t>
            </a:r>
            <a:r>
              <a:rPr lang="en-US" i="1" dirty="0" err="1"/>
              <a:t>dimana</a:t>
            </a:r>
            <a:endParaRPr lang="en-US" i="1" dirty="0"/>
          </a:p>
          <a:p>
            <a:r>
              <a:rPr lang="en-US" dirty="0" err="1"/>
              <a:t>usaha-usaha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yang </a:t>
            </a:r>
            <a:r>
              <a:rPr lang="en-US" dirty="0" err="1"/>
              <a:t>kuat</a:t>
            </a:r>
            <a:endParaRPr lang="en-US" dirty="0"/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Belanda</a:t>
            </a:r>
            <a:endParaRPr lang="en-US" dirty="0"/>
          </a:p>
          <a:p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,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  <a:r>
              <a:rPr lang="en-US" dirty="0" err="1"/>
              <a:t>Persetujuan</a:t>
            </a:r>
            <a:endParaRPr lang="en-US" dirty="0"/>
          </a:p>
          <a:p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“</a:t>
            </a:r>
            <a:r>
              <a:rPr lang="en-US" i="1" dirty="0"/>
              <a:t>social partners”</a:t>
            </a:r>
          </a:p>
          <a:p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839200" cy="6477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Negara Common Law</a:t>
            </a:r>
          </a:p>
          <a:p>
            <a:pPr>
              <a:buNone/>
            </a:pPr>
            <a:r>
              <a:rPr lang="sv-SE" dirty="0"/>
              <a:t>1. Pelaksanaan Tanggung Jawab Sosial dan Lingkungan di Inggris</a:t>
            </a:r>
          </a:p>
          <a:p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r>
              <a:rPr lang="en-US" dirty="0"/>
              <a:t> </a:t>
            </a:r>
            <a:r>
              <a:rPr lang="en-US" dirty="0" smtClean="0"/>
              <a:t>Perseroan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Companies Act 2006, </a:t>
            </a:r>
            <a:r>
              <a:rPr lang="en-US" i="1" dirty="0" err="1"/>
              <a:t>dimana</a:t>
            </a:r>
            <a:r>
              <a:rPr lang="en-US" i="1" dirty="0"/>
              <a:t> </a:t>
            </a:r>
            <a:r>
              <a:rPr lang="en-US" i="1" dirty="0" err="1" smtClean="0"/>
              <a:t>pemerintah</a:t>
            </a:r>
            <a:r>
              <a:rPr lang="en-US" i="1" dirty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Kanada</a:t>
            </a:r>
            <a:endParaRPr lang="en-US" dirty="0"/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Kanada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menyangkut</a:t>
            </a:r>
            <a:endParaRPr lang="en-US" dirty="0"/>
          </a:p>
          <a:p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warganya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 smtClean="0"/>
              <a:t>regulasi</a:t>
            </a:r>
            <a:r>
              <a:rPr lang="en-US" dirty="0"/>
              <a:t> </a:t>
            </a:r>
            <a:r>
              <a:rPr lang="en-US" dirty="0" smtClean="0"/>
              <a:t>CSR</a:t>
            </a:r>
            <a:r>
              <a:rPr lang="en-US" dirty="0"/>
              <a:t>,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membawahinya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/>
              <a:t> </a:t>
            </a:r>
            <a:r>
              <a:rPr lang="en-US" dirty="0" smtClean="0"/>
              <a:t>`</a:t>
            </a:r>
            <a:r>
              <a:rPr lang="en-US" dirty="0" err="1" smtClean="0"/>
              <a:t>departeman</a:t>
            </a:r>
            <a:r>
              <a:rPr lang="en-US" dirty="0" smtClean="0"/>
              <a:t> </a:t>
            </a:r>
            <a:r>
              <a:rPr lang="en-US" dirty="0" err="1"/>
              <a:t>perindustrian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606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Pengaturan mengenai Ruang Lingkup Tanggung Jawab Sosial dan Lingkungan Perseroan Terbatas Menurut Undang-Undang Nomor 40 Tahun 2007 Tentang Perseroan Terbatas dan Peraturan Pemerintah Nomor 47 Tahun 2012 tentang Tanggung Jawab Sosial dan Lingkungan Perseroan Terbatas</vt:lpstr>
      <vt:lpstr>Slide 2</vt:lpstr>
      <vt:lpstr>PP no. 47 Tahun 2012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Pengaturan mengenai Ruang Lingkup Tanggung Jawab Sosial dan Lingkungan Perseroan Terbatas Menurut Undang-Undang Nomor 40 Tahun 2007 Tentang Perseroan Terbatas dan Peraturan Pemerintah Nomor 47 Tahun 2012 tentang Tanggung Jawab Sosial dan Lingkungan Perseroan Terbatas</dc:title>
  <dc:creator>ZAINI</dc:creator>
  <cp:lastModifiedBy>ZAINI</cp:lastModifiedBy>
  <cp:revision>10</cp:revision>
  <dcterms:created xsi:type="dcterms:W3CDTF">2018-07-09T01:32:58Z</dcterms:created>
  <dcterms:modified xsi:type="dcterms:W3CDTF">2018-08-24T02:58:16Z</dcterms:modified>
</cp:coreProperties>
</file>