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8" r:id="rId4"/>
    <p:sldId id="274" r:id="rId5"/>
    <p:sldId id="275" r:id="rId6"/>
    <p:sldId id="276" r:id="rId7"/>
    <p:sldId id="277" r:id="rId8"/>
    <p:sldId id="279" r:id="rId9"/>
    <p:sldId id="269" r:id="rId10"/>
    <p:sldId id="271" r:id="rId11"/>
    <p:sldId id="272" r:id="rId12"/>
    <p:sldId id="258" r:id="rId13"/>
    <p:sldId id="259" r:id="rId14"/>
    <p:sldId id="260" r:id="rId15"/>
    <p:sldId id="261" r:id="rId16"/>
    <p:sldId id="262" r:id="rId17"/>
    <p:sldId id="263" r:id="rId18"/>
    <p:sldId id="264" r:id="rId19"/>
    <p:sldId id="265" r:id="rId20"/>
    <p:sldId id="266" r:id="rId21"/>
    <p:sldId id="267" r:id="rId22"/>
    <p:sldId id="268" r:id="rId23"/>
    <p:sldId id="280" r:id="rId24"/>
    <p:sldId id="281" r:id="rId25"/>
    <p:sldId id="282"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9966"/>
    <a:srgbClr val="CCFF66"/>
    <a:srgbClr val="FFCC99"/>
    <a:srgbClr val="CCCC00"/>
    <a:srgbClr val="FF99CC"/>
    <a:srgbClr val="FFCC00"/>
    <a:srgbClr val="FF99FF"/>
    <a:srgbClr val="FF0000"/>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6824C2-0922-4B53-9466-8A53D270C8AD}"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824C2-0922-4B53-9466-8A53D270C8AD}"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824C2-0922-4B53-9466-8A53D270C8AD}"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824C2-0922-4B53-9466-8A53D270C8AD}"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6824C2-0922-4B53-9466-8A53D270C8AD}"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6824C2-0922-4B53-9466-8A53D270C8AD}"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6824C2-0922-4B53-9466-8A53D270C8AD}" type="datetimeFigureOut">
              <a:rPr lang="en-US" smtClean="0"/>
              <a:pPr/>
              <a:t>8/24/2018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6824C2-0922-4B53-9466-8A53D270C8AD}" type="datetimeFigureOut">
              <a:rPr lang="en-US" smtClean="0"/>
              <a:pPr/>
              <a:t>8/24/2018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6824C2-0922-4B53-9466-8A53D270C8AD}" type="datetimeFigureOut">
              <a:rPr lang="en-US" smtClean="0"/>
              <a:pPr/>
              <a:t>8/24/2018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6824C2-0922-4B53-9466-8A53D270C8AD}"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6824C2-0922-4B53-9466-8A53D270C8AD}"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17168E-9BC7-4CE9-BE6E-D78C6718EF3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6824C2-0922-4B53-9466-8A53D270C8AD}" type="datetimeFigureOut">
              <a:rPr lang="en-US" smtClean="0"/>
              <a:pPr/>
              <a:t>8/24/2018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17168E-9BC7-4CE9-BE6E-D78C6718EF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en.wikipedia.org/wiki/Types_of_business_entity"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en.wikipedia.org/wiki/Unlimited_company" TargetMode="External"/><Relationship Id="rId13" Type="http://schemas.openxmlformats.org/officeDocument/2006/relationships/hyperlink" Target="http://en.wikipedia.org/wiki/Luxembourg" TargetMode="External"/><Relationship Id="rId3" Type="http://schemas.openxmlformats.org/officeDocument/2006/relationships/hyperlink" Target="http://en.wikipedia.org/wiki/Austria" TargetMode="External"/><Relationship Id="rId7" Type="http://schemas.openxmlformats.org/officeDocument/2006/relationships/hyperlink" Target="http://en.wikipedia.org/wiki/United_Kingdom" TargetMode="External"/><Relationship Id="rId12" Type="http://schemas.openxmlformats.org/officeDocument/2006/relationships/hyperlink" Target="http://en.wikipedia.org/wiki/Belgium" TargetMode="External"/><Relationship Id="rId2" Type="http://schemas.openxmlformats.org/officeDocument/2006/relationships/hyperlink" Target="http://en.wikipedia.org/wiki/Germany" TargetMode="External"/><Relationship Id="rId16" Type="http://schemas.openxmlformats.org/officeDocument/2006/relationships/hyperlink" Target="http://en.wikipedia.org/wiki/Italy" TargetMode="External"/><Relationship Id="rId1" Type="http://schemas.openxmlformats.org/officeDocument/2006/relationships/slideLayout" Target="../slideLayouts/slideLayout2.xml"/><Relationship Id="rId6" Type="http://schemas.openxmlformats.org/officeDocument/2006/relationships/hyperlink" Target="http://en.wikipedia.org/wiki/Aktiengesellschaft" TargetMode="External"/><Relationship Id="rId11" Type="http://schemas.openxmlformats.org/officeDocument/2006/relationships/hyperlink" Target="http://en.wikipedia.org/wiki/France" TargetMode="External"/><Relationship Id="rId5" Type="http://schemas.openxmlformats.org/officeDocument/2006/relationships/hyperlink" Target="http://en.wikipedia.org/wiki/Gesellschaft_mit_beschr%C3%A4nkter_Haftung" TargetMode="External"/><Relationship Id="rId15" Type="http://schemas.openxmlformats.org/officeDocument/2006/relationships/hyperlink" Target="http://en.wikipedia.org/wiki/S.A._(corporation)" TargetMode="External"/><Relationship Id="rId10" Type="http://schemas.openxmlformats.org/officeDocument/2006/relationships/hyperlink" Target="http://en.wikipedia.org/wiki/Public_limited_company" TargetMode="External"/><Relationship Id="rId4" Type="http://schemas.openxmlformats.org/officeDocument/2006/relationships/hyperlink" Target="http://en.wikipedia.org/wiki/Switzerland" TargetMode="External"/><Relationship Id="rId9" Type="http://schemas.openxmlformats.org/officeDocument/2006/relationships/hyperlink" Target="http://en.wikipedia.org/wiki/Limited_company" TargetMode="External"/><Relationship Id="rId14" Type="http://schemas.openxmlformats.org/officeDocument/2006/relationships/hyperlink" Target="http://en.wikipedia.org/wiki/S%C3%A0rl"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en.wikipedia.org/wiki/Romania" TargetMode="External"/><Relationship Id="rId13" Type="http://schemas.openxmlformats.org/officeDocument/2006/relationships/hyperlink" Target="http://en.wikipedia.org/wiki/Danish_language" TargetMode="External"/><Relationship Id="rId18" Type="http://schemas.openxmlformats.org/officeDocument/2006/relationships/hyperlink" Target="http://en.wikipedia.org/wiki/Pvt._Ltd." TargetMode="External"/><Relationship Id="rId3" Type="http://schemas.openxmlformats.org/officeDocument/2006/relationships/hyperlink" Target="http://en.wikipedia.org/wiki/Naamloze_Vennootschap" TargetMode="External"/><Relationship Id="rId21" Type="http://schemas.openxmlformats.org/officeDocument/2006/relationships/hyperlink" Target="http://en.wikipedia.org/wiki/Publicly_unlisted_company" TargetMode="External"/><Relationship Id="rId7" Type="http://schemas.openxmlformats.org/officeDocument/2006/relationships/hyperlink" Target="http://en.wikipedia.org/wiki/Poland" TargetMode="External"/><Relationship Id="rId12" Type="http://schemas.openxmlformats.org/officeDocument/2006/relationships/hyperlink" Target="http://en.wikipedia.org/wiki/Norway" TargetMode="External"/><Relationship Id="rId17" Type="http://schemas.openxmlformats.org/officeDocument/2006/relationships/hyperlink" Target="http://en.wikipedia.org/wiki/India" TargetMode="External"/><Relationship Id="rId2" Type="http://schemas.openxmlformats.org/officeDocument/2006/relationships/hyperlink" Target="http://en.wikipedia.org/wiki/Netherlands" TargetMode="External"/><Relationship Id="rId16" Type="http://schemas.openxmlformats.org/officeDocument/2006/relationships/hyperlink" Target="http://en.wikipedia.org/wiki/Finland" TargetMode="External"/><Relationship Id="rId20" Type="http://schemas.openxmlformats.org/officeDocument/2006/relationships/hyperlink" Target="http://en.wikipedia.org/wiki/Ltd." TargetMode="External"/><Relationship Id="rId1" Type="http://schemas.openxmlformats.org/officeDocument/2006/relationships/slideLayout" Target="../slideLayouts/slideLayout2.xml"/><Relationship Id="rId6" Type="http://schemas.openxmlformats.org/officeDocument/2006/relationships/hyperlink" Target="http://en.wikipedia.org/wiki/Portugal" TargetMode="External"/><Relationship Id="rId11" Type="http://schemas.openxmlformats.org/officeDocument/2006/relationships/hyperlink" Target="http://en.wikipedia.org/wiki/Denmark" TargetMode="External"/><Relationship Id="rId5" Type="http://schemas.openxmlformats.org/officeDocument/2006/relationships/hyperlink" Target="http://en.wikipedia.org/wiki/Spain" TargetMode="External"/><Relationship Id="rId15" Type="http://schemas.openxmlformats.org/officeDocument/2006/relationships/hyperlink" Target="http://en.wikipedia.org/wiki/Swedish_language" TargetMode="External"/><Relationship Id="rId10" Type="http://schemas.openxmlformats.org/officeDocument/2006/relationships/hyperlink" Target="http://en.wikipedia.org/wiki/S.A._(corporation)" TargetMode="External"/><Relationship Id="rId19" Type="http://schemas.openxmlformats.org/officeDocument/2006/relationships/hyperlink" Target="http://en.wikipedia.org/wiki/Limited_liability_company" TargetMode="External"/><Relationship Id="rId4" Type="http://schemas.openxmlformats.org/officeDocument/2006/relationships/hyperlink" Target="http://en.wikipedia.org/wiki/Besloten_Vennootschap" TargetMode="External"/><Relationship Id="rId9" Type="http://schemas.openxmlformats.org/officeDocument/2006/relationships/hyperlink" Target="http://en.wikipedia.org/wiki/Latin_America" TargetMode="External"/><Relationship Id="rId14" Type="http://schemas.openxmlformats.org/officeDocument/2006/relationships/hyperlink" Target="http://en.wikipedia.org/wiki/Norwegian_language" TargetMode="External"/><Relationship Id="rId22" Type="http://schemas.openxmlformats.org/officeDocument/2006/relationships/hyperlink" Target="http://en.wikipedia.org/wiki/Corpora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en.wikipedia.org/wiki/Latvia" TargetMode="External"/><Relationship Id="rId3" Type="http://schemas.openxmlformats.org/officeDocument/2006/relationships/hyperlink" Target="http://en.wikipedia.org/wiki/Incorporation_(business)" TargetMode="External"/><Relationship Id="rId7" Type="http://schemas.openxmlformats.org/officeDocument/2006/relationships/hyperlink" Target="http://en.wikipedia.org/wiki/Slovakia" TargetMode="External"/><Relationship Id="rId2" Type="http://schemas.openxmlformats.org/officeDocument/2006/relationships/hyperlink" Target="http://en.wikipedia.org/wiki/Malaysia" TargetMode="External"/><Relationship Id="rId1" Type="http://schemas.openxmlformats.org/officeDocument/2006/relationships/slideLayout" Target="../slideLayouts/slideLayout2.xml"/><Relationship Id="rId6" Type="http://schemas.openxmlformats.org/officeDocument/2006/relationships/hyperlink" Target="http://en.wikipedia.org/wiki/Indonesian_language" TargetMode="External"/><Relationship Id="rId5" Type="http://schemas.openxmlformats.org/officeDocument/2006/relationships/hyperlink" Target="http://en.wikipedia.org/wiki/Indonesia" TargetMode="External"/><Relationship Id="rId4" Type="http://schemas.openxmlformats.org/officeDocument/2006/relationships/hyperlink" Target="http://en.wikipedia.org/wiki/Malay_language" TargetMode="External"/><Relationship Id="rId9" Type="http://schemas.openxmlformats.org/officeDocument/2006/relationships/hyperlink" Target="http://en.wikipedia.org/wiki/Latvian_language"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en.wikipedia.org/wiki/Turkey" TargetMode="External"/><Relationship Id="rId3" Type="http://schemas.openxmlformats.org/officeDocument/2006/relationships/hyperlink" Target="http://en.wikipedia.org/wiki/Albanian_language" TargetMode="External"/><Relationship Id="rId7" Type="http://schemas.openxmlformats.org/officeDocument/2006/relationships/hyperlink" Target="http://en.wikipedia.org/wiki/Dubai" TargetMode="External"/><Relationship Id="rId2" Type="http://schemas.openxmlformats.org/officeDocument/2006/relationships/hyperlink" Target="http://en.wikipedia.org/wiki/Albania" TargetMode="External"/><Relationship Id="rId1" Type="http://schemas.openxmlformats.org/officeDocument/2006/relationships/slideLayout" Target="../slideLayouts/slideLayout2.xml"/><Relationship Id="rId6" Type="http://schemas.openxmlformats.org/officeDocument/2006/relationships/hyperlink" Target="http://en.wikipedia.org/wiki/China" TargetMode="External"/><Relationship Id="rId5" Type="http://schemas.openxmlformats.org/officeDocument/2006/relationships/hyperlink" Target="http://en.wikipedia.org/wiki/Incorporation_(business)" TargetMode="External"/><Relationship Id="rId4" Type="http://schemas.openxmlformats.org/officeDocument/2006/relationships/hyperlink" Target="http://en.wikipedia.org/wiki/Singapore"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en.wikipedia.org/wiki/Canad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7C80"/>
          </a:solidFill>
        </p:spPr>
        <p:txBody>
          <a:bodyPr/>
          <a:lstStyle/>
          <a:p>
            <a:r>
              <a:rPr lang="en-US" b="1" dirty="0" err="1"/>
              <a:t>Sumber</a:t>
            </a:r>
            <a:r>
              <a:rPr lang="en-US" b="1" dirty="0"/>
              <a:t> </a:t>
            </a:r>
            <a:r>
              <a:rPr lang="en-US" b="1" dirty="0" err="1"/>
              <a:t>Hukum</a:t>
            </a:r>
            <a:r>
              <a:rPr lang="en-US" b="1" dirty="0"/>
              <a:t> &amp; </a:t>
            </a:r>
            <a:r>
              <a:rPr lang="en-US" b="1" dirty="0" err="1"/>
              <a:t>Jenis</a:t>
            </a:r>
            <a:r>
              <a:rPr lang="en-US" b="1" dirty="0"/>
              <a:t> </a:t>
            </a:r>
            <a:r>
              <a:rPr lang="en-US" b="1" dirty="0" err="1"/>
              <a:t>Badan</a:t>
            </a:r>
            <a:r>
              <a:rPr lang="en-US" b="1" dirty="0"/>
              <a:t> Usaha </a:t>
            </a:r>
          </a:p>
        </p:txBody>
      </p:sp>
      <p:sp>
        <p:nvSpPr>
          <p:cNvPr id="3" name="Subtitle 2"/>
          <p:cNvSpPr>
            <a:spLocks noGrp="1"/>
          </p:cNvSpPr>
          <p:nvPr>
            <p:ph type="subTitle" idx="1"/>
          </p:nvPr>
        </p:nvSpPr>
        <p:spPr>
          <a:xfrm>
            <a:off x="914400" y="3810000"/>
            <a:ext cx="7162800" cy="2133600"/>
          </a:xfrm>
        </p:spPr>
        <p:txBody>
          <a:bodyPr/>
          <a:lstStyle/>
          <a:p>
            <a:r>
              <a:rPr lang="en-US" dirty="0" err="1" smtClean="0"/>
              <a:t>Materi</a:t>
            </a:r>
            <a:r>
              <a:rPr lang="en-US" dirty="0" smtClean="0"/>
              <a:t> ke-2 </a:t>
            </a:r>
          </a:p>
          <a:p>
            <a:r>
              <a:rPr lang="en-US" dirty="0" smtClean="0"/>
              <a:t>MK. CORPORATE LAW</a:t>
            </a:r>
            <a:endParaRPr lang="en-US" dirty="0"/>
          </a:p>
        </p:txBody>
      </p:sp>
      <p:pic>
        <p:nvPicPr>
          <p:cNvPr id="4" name="Picture 3" descr="LOGO BARU.jpg"/>
          <p:cNvPicPr/>
          <p:nvPr/>
        </p:nvPicPr>
        <p:blipFill>
          <a:blip r:embed="rId2">
            <a:clrChange>
              <a:clrFrom>
                <a:srgbClr val="FFFFFF"/>
              </a:clrFrom>
              <a:clrTo>
                <a:srgbClr val="FFFFFF">
                  <a:alpha val="0"/>
                </a:srgbClr>
              </a:clrTo>
            </a:clrChange>
          </a:blip>
          <a:stretch>
            <a:fillRect/>
          </a:stretch>
        </p:blipFill>
        <p:spPr>
          <a:xfrm>
            <a:off x="3657600" y="0"/>
            <a:ext cx="1581150" cy="157393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457200"/>
            <a:ext cx="8229600" cy="6096000"/>
          </a:xfrm>
          <a:solidFill>
            <a:srgbClr val="00FF00"/>
          </a:solidFill>
        </p:spPr>
        <p:txBody>
          <a:bodyPr/>
          <a:lstStyle/>
          <a:p>
            <a:pPr marL="179388" lvl="1" indent="0" eaLnBrk="1" hangingPunct="1">
              <a:lnSpc>
                <a:spcPct val="90000"/>
              </a:lnSpc>
              <a:buFont typeface="Wingdings" pitchFamily="2" charset="2"/>
              <a:buNone/>
              <a:defRPr/>
            </a:pPr>
            <a:r>
              <a:rPr lang="es-ES" sz="4000" b="1" dirty="0" err="1" smtClean="0"/>
              <a:t>Korporasi</a:t>
            </a:r>
            <a:r>
              <a:rPr lang="es-ES" sz="4000" b="1" dirty="0" smtClean="0"/>
              <a:t>:</a:t>
            </a:r>
          </a:p>
          <a:p>
            <a:pPr marL="179388" lvl="1" indent="0" eaLnBrk="1" hangingPunct="1">
              <a:lnSpc>
                <a:spcPct val="90000"/>
              </a:lnSpc>
              <a:buFont typeface="Wingdings" pitchFamily="2" charset="2"/>
              <a:buNone/>
              <a:defRPr/>
            </a:pPr>
            <a:r>
              <a:rPr lang="es-ES" b="1" dirty="0" smtClean="0"/>
              <a:t>	</a:t>
            </a:r>
            <a:r>
              <a:rPr lang="es-ES" b="1" dirty="0" err="1" smtClean="0"/>
              <a:t>tak</a:t>
            </a:r>
            <a:r>
              <a:rPr lang="es-ES" b="1" dirty="0" smtClean="0"/>
              <a:t> </a:t>
            </a:r>
            <a:r>
              <a:rPr lang="es-ES" b="1" dirty="0" err="1" smtClean="0"/>
              <a:t>punya</a:t>
            </a:r>
            <a:r>
              <a:rPr lang="es-ES" b="1" dirty="0" smtClean="0"/>
              <a:t> </a:t>
            </a:r>
            <a:r>
              <a:rPr lang="es-ES" b="1" dirty="0" err="1" smtClean="0"/>
              <a:t>badan</a:t>
            </a:r>
            <a:r>
              <a:rPr lang="es-ES" b="1" dirty="0" smtClean="0"/>
              <a:t> </a:t>
            </a:r>
            <a:r>
              <a:rPr lang="es-ES" b="1" dirty="0" err="1" smtClean="0"/>
              <a:t>jasmaniah</a:t>
            </a:r>
            <a:endParaRPr lang="es-ES" b="1" dirty="0" smtClean="0"/>
          </a:p>
          <a:p>
            <a:pPr marL="179388" lvl="1" indent="0" eaLnBrk="1" hangingPunct="1">
              <a:lnSpc>
                <a:spcPct val="90000"/>
              </a:lnSpc>
              <a:buFont typeface="Wingdings" pitchFamily="2" charset="2"/>
              <a:buNone/>
              <a:defRPr/>
            </a:pPr>
            <a:r>
              <a:rPr lang="es-ES" b="1" dirty="0" smtClean="0"/>
              <a:t>	</a:t>
            </a:r>
            <a:r>
              <a:rPr lang="es-ES" b="1" dirty="0" err="1" smtClean="0"/>
              <a:t>tak</a:t>
            </a:r>
            <a:r>
              <a:rPr lang="es-ES" b="1" dirty="0" smtClean="0"/>
              <a:t> </a:t>
            </a:r>
            <a:r>
              <a:rPr lang="es-ES" b="1" dirty="0" err="1" smtClean="0"/>
              <a:t>punya</a:t>
            </a:r>
            <a:r>
              <a:rPr lang="es-ES" b="1" dirty="0" smtClean="0"/>
              <a:t> </a:t>
            </a:r>
            <a:r>
              <a:rPr lang="es-ES" b="1" dirty="0" err="1" smtClean="0"/>
              <a:t>hati</a:t>
            </a:r>
            <a:r>
              <a:rPr lang="es-ES" b="1" dirty="0" smtClean="0"/>
              <a:t>, </a:t>
            </a:r>
            <a:r>
              <a:rPr lang="es-ES" b="1" dirty="0" err="1" smtClean="0"/>
              <a:t>sikap</a:t>
            </a:r>
            <a:r>
              <a:rPr lang="es-ES" b="1" dirty="0" smtClean="0"/>
              <a:t> </a:t>
            </a:r>
            <a:r>
              <a:rPr lang="es-ES" b="1" dirty="0" err="1" smtClean="0"/>
              <a:t>batin</a:t>
            </a:r>
            <a:r>
              <a:rPr lang="es-ES" b="1" dirty="0" smtClean="0"/>
              <a:t>.</a:t>
            </a:r>
            <a:br>
              <a:rPr lang="es-ES" b="1" dirty="0" smtClean="0"/>
            </a:br>
            <a:endParaRPr lang="es-ES" b="1" dirty="0" smtClean="0"/>
          </a:p>
          <a:p>
            <a:pPr marL="179388" lvl="1" indent="0" eaLnBrk="1" hangingPunct="1">
              <a:lnSpc>
                <a:spcPct val="90000"/>
              </a:lnSpc>
              <a:buFont typeface="Wingdings" pitchFamily="2" charset="2"/>
              <a:buNone/>
              <a:defRPr/>
            </a:pPr>
            <a:r>
              <a:rPr lang="es-ES" b="1" dirty="0" err="1" smtClean="0"/>
              <a:t>Terdapat</a:t>
            </a:r>
            <a:r>
              <a:rPr lang="es-ES" b="1" dirty="0" smtClean="0"/>
              <a:t> pro-</a:t>
            </a:r>
            <a:r>
              <a:rPr lang="es-ES" b="1" dirty="0" err="1" smtClean="0"/>
              <a:t>kotra</a:t>
            </a:r>
            <a:r>
              <a:rPr lang="es-ES" b="1" dirty="0" smtClean="0"/>
              <a:t>:</a:t>
            </a:r>
          </a:p>
          <a:p>
            <a:pPr marL="2181225" lvl="1" indent="-2001838" eaLnBrk="1" hangingPunct="1">
              <a:lnSpc>
                <a:spcPct val="90000"/>
              </a:lnSpc>
              <a:buFont typeface="Wingdings" pitchFamily="2" charset="2"/>
              <a:buNone/>
              <a:defRPr/>
            </a:pPr>
            <a:r>
              <a:rPr lang="es-ES" b="1" dirty="0" smtClean="0"/>
              <a:t>Pro               = </a:t>
            </a:r>
            <a:r>
              <a:rPr lang="es-ES" b="1" dirty="0" err="1" smtClean="0"/>
              <a:t>korporasi</a:t>
            </a:r>
            <a:r>
              <a:rPr lang="es-ES" b="1" dirty="0" smtClean="0"/>
              <a:t> </a:t>
            </a:r>
            <a:r>
              <a:rPr lang="es-ES" b="1" dirty="0" err="1" smtClean="0"/>
              <a:t>punyai</a:t>
            </a:r>
            <a:r>
              <a:rPr lang="es-ES" b="1" dirty="0" smtClean="0"/>
              <a:t> </a:t>
            </a:r>
            <a:r>
              <a:rPr lang="es-ES" b="1" dirty="0" err="1" smtClean="0"/>
              <a:t>hak</a:t>
            </a:r>
            <a:r>
              <a:rPr lang="es-ES" b="1" dirty="0" smtClean="0"/>
              <a:t>  </a:t>
            </a:r>
            <a:r>
              <a:rPr lang="es-ES" b="1" dirty="0" err="1" smtClean="0"/>
              <a:t>perbuatan</a:t>
            </a:r>
            <a:r>
              <a:rPr lang="es-ES" b="1" dirty="0" smtClean="0"/>
              <a:t> </a:t>
            </a:r>
            <a:r>
              <a:rPr lang="es-ES" b="1" dirty="0" err="1" smtClean="0"/>
              <a:t>hukum</a:t>
            </a:r>
            <a:r>
              <a:rPr lang="es-ES" b="1" dirty="0" smtClean="0"/>
              <a:t> </a:t>
            </a:r>
            <a:r>
              <a:rPr lang="es-ES" b="1" dirty="0" err="1" smtClean="0"/>
              <a:t>untuk</a:t>
            </a:r>
            <a:r>
              <a:rPr lang="es-ES" b="1" dirty="0" smtClean="0"/>
              <a:t> dan atas </a:t>
            </a:r>
            <a:r>
              <a:rPr lang="es-ES" b="1" dirty="0" err="1" smtClean="0"/>
              <a:t>namanya</a:t>
            </a:r>
            <a:r>
              <a:rPr lang="es-ES" b="1" dirty="0" smtClean="0"/>
              <a:t> </a:t>
            </a:r>
          </a:p>
          <a:p>
            <a:pPr marL="179388" lvl="1" indent="0" eaLnBrk="1" hangingPunct="1">
              <a:lnSpc>
                <a:spcPct val="90000"/>
              </a:lnSpc>
              <a:buFont typeface="Wingdings" pitchFamily="2" charset="2"/>
              <a:buNone/>
              <a:defRPr/>
            </a:pPr>
            <a:r>
              <a:rPr lang="es-ES" b="1" dirty="0" smtClean="0"/>
              <a:t>	</a:t>
            </a:r>
          </a:p>
          <a:p>
            <a:pPr marL="2109788" lvl="1" indent="-1930400" eaLnBrk="1" hangingPunct="1">
              <a:lnSpc>
                <a:spcPct val="90000"/>
              </a:lnSpc>
              <a:buFont typeface="Wingdings" pitchFamily="2" charset="2"/>
              <a:buNone/>
              <a:defRPr/>
            </a:pPr>
            <a:r>
              <a:rPr lang="es-ES" b="1" dirty="0" err="1" smtClean="0"/>
              <a:t>Kontra</a:t>
            </a:r>
            <a:r>
              <a:rPr lang="es-ES" b="1" dirty="0" smtClean="0"/>
              <a:t>         = </a:t>
            </a:r>
            <a:r>
              <a:rPr lang="es-ES" b="1" dirty="0" err="1" smtClean="0"/>
              <a:t>tak</a:t>
            </a:r>
            <a:r>
              <a:rPr lang="es-ES" b="1" dirty="0" smtClean="0"/>
              <a:t> </a:t>
            </a:r>
            <a:r>
              <a:rPr lang="es-ES" b="1" dirty="0" err="1" smtClean="0"/>
              <a:t>punyai</a:t>
            </a:r>
            <a:r>
              <a:rPr lang="es-ES" b="1" dirty="0" smtClean="0"/>
              <a:t> </a:t>
            </a:r>
            <a:r>
              <a:rPr lang="es-ES" b="1" i="1" dirty="0" err="1" smtClean="0"/>
              <a:t>state</a:t>
            </a:r>
            <a:r>
              <a:rPr lang="es-ES" b="1" i="1" dirty="0" smtClean="0"/>
              <a:t> </a:t>
            </a:r>
            <a:r>
              <a:rPr lang="es-ES" b="1" i="1" dirty="0" err="1" smtClean="0"/>
              <a:t>mind</a:t>
            </a:r>
            <a:r>
              <a:rPr lang="es-ES" b="1" dirty="0" smtClean="0"/>
              <a:t>, </a:t>
            </a:r>
            <a:r>
              <a:rPr lang="es-ES" b="1" dirty="0" err="1" smtClean="0"/>
              <a:t>syarat</a:t>
            </a:r>
            <a:r>
              <a:rPr lang="es-ES" b="1" dirty="0" smtClean="0"/>
              <a:t> </a:t>
            </a:r>
            <a:r>
              <a:rPr lang="es-ES" b="1" dirty="0" err="1" smtClean="0"/>
              <a:t>kesalahan</a:t>
            </a:r>
            <a:r>
              <a:rPr lang="es-ES" b="1" dirty="0" smtClean="0"/>
              <a:t>, </a:t>
            </a:r>
            <a:r>
              <a:rPr lang="es-ES" b="1" i="1" dirty="0" smtClean="0"/>
              <a:t>artificial legal </a:t>
            </a:r>
            <a:r>
              <a:rPr lang="es-ES" b="1" i="1" dirty="0" err="1" smtClean="0"/>
              <a:t>person</a:t>
            </a:r>
            <a:r>
              <a:rPr lang="es-ES" b="1" i="1" dirty="0" smtClean="0"/>
              <a:t> /a </a:t>
            </a:r>
            <a:r>
              <a:rPr lang="es-ES" b="1" i="1" dirty="0" err="1" smtClean="0"/>
              <a:t>creature</a:t>
            </a:r>
            <a:r>
              <a:rPr lang="es-ES" b="1" i="1" dirty="0" smtClean="0"/>
              <a:t> of </a:t>
            </a:r>
            <a:r>
              <a:rPr lang="es-ES" b="1" i="1" dirty="0" err="1" smtClean="0"/>
              <a:t>the</a:t>
            </a:r>
            <a:r>
              <a:rPr lang="es-ES" b="1" i="1" dirty="0" smtClean="0"/>
              <a:t> </a:t>
            </a:r>
            <a:r>
              <a:rPr lang="es-ES" b="1" i="1" dirty="0" err="1" smtClean="0"/>
              <a:t>law</a:t>
            </a:r>
            <a:endParaRPr lang="en-US" sz="2400" i="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0" y="0"/>
            <a:ext cx="9144000" cy="6858000"/>
          </a:xfrm>
          <a:solidFill>
            <a:srgbClr val="FFFF66"/>
          </a:solidFill>
        </p:spPr>
        <p:txBody>
          <a:bodyPr/>
          <a:lstStyle/>
          <a:p>
            <a:pPr eaLnBrk="1" hangingPunct="1">
              <a:lnSpc>
                <a:spcPct val="80000"/>
              </a:lnSpc>
              <a:buFont typeface="Wingdings" pitchFamily="2" charset="2"/>
              <a:buNone/>
              <a:defRPr/>
            </a:pPr>
            <a:r>
              <a:rPr lang="es-ES" sz="2800" b="1" dirty="0" smtClean="0"/>
              <a:t>Asas </a:t>
            </a:r>
            <a:r>
              <a:rPr lang="es-ES" sz="2800" b="1" dirty="0" err="1" smtClean="0"/>
              <a:t>manfaat</a:t>
            </a:r>
            <a:r>
              <a:rPr lang="es-ES" sz="2800" b="1" dirty="0" smtClean="0"/>
              <a:t> </a:t>
            </a:r>
            <a:r>
              <a:rPr lang="es-ES" sz="2800" b="1" dirty="0" err="1" smtClean="0"/>
              <a:t>perlindungan</a:t>
            </a:r>
            <a:r>
              <a:rPr lang="es-ES" sz="2800" b="1" dirty="0" smtClean="0"/>
              <a:t> </a:t>
            </a:r>
            <a:r>
              <a:rPr lang="es-ES" sz="2800" b="1" dirty="0" err="1" smtClean="0"/>
              <a:t>hukum</a:t>
            </a:r>
            <a:r>
              <a:rPr lang="es-ES" sz="2800" b="1" dirty="0" smtClean="0"/>
              <a:t>:</a:t>
            </a:r>
          </a:p>
          <a:p>
            <a:pPr eaLnBrk="1" hangingPunct="1">
              <a:lnSpc>
                <a:spcPct val="80000"/>
              </a:lnSpc>
              <a:buFont typeface="Wingdings" pitchFamily="2" charset="2"/>
              <a:buNone/>
              <a:defRPr/>
            </a:pPr>
            <a:r>
              <a:rPr lang="es-ES" sz="2800" b="1" dirty="0" smtClean="0"/>
              <a:t>	</a:t>
            </a:r>
            <a:r>
              <a:rPr lang="es-ES" sz="2800" b="1" dirty="0" err="1" smtClean="0"/>
              <a:t>korporasi</a:t>
            </a:r>
            <a:r>
              <a:rPr lang="es-ES" sz="2800" b="1" dirty="0" smtClean="0"/>
              <a:t> bisa </a:t>
            </a:r>
            <a:r>
              <a:rPr lang="es-ES" sz="2800" b="1" dirty="0" err="1" smtClean="0"/>
              <a:t>lakukan</a:t>
            </a:r>
            <a:r>
              <a:rPr lang="es-ES" sz="2800" b="1" dirty="0" smtClean="0"/>
              <a:t> </a:t>
            </a:r>
            <a:r>
              <a:rPr lang="es-ES" sz="2800" b="1" dirty="0" err="1" smtClean="0"/>
              <a:t>pelanggaran</a:t>
            </a:r>
            <a:r>
              <a:rPr lang="es-ES" sz="2800" b="1" dirty="0" smtClean="0"/>
              <a:t> </a:t>
            </a:r>
            <a:r>
              <a:rPr lang="es-ES" sz="2800" b="1" dirty="0" err="1" smtClean="0"/>
              <a:t>hukum</a:t>
            </a:r>
            <a:endParaRPr lang="es-ES" sz="2800" b="1" dirty="0" smtClean="0"/>
          </a:p>
          <a:p>
            <a:pPr eaLnBrk="1" hangingPunct="1">
              <a:lnSpc>
                <a:spcPct val="80000"/>
              </a:lnSpc>
              <a:buFont typeface="Wingdings" pitchFamily="2" charset="2"/>
              <a:buNone/>
              <a:defRPr/>
            </a:pPr>
            <a:r>
              <a:rPr lang="es-ES" sz="2800" b="1" dirty="0" smtClean="0"/>
              <a:t>	</a:t>
            </a:r>
            <a:r>
              <a:rPr lang="es-ES" sz="2800" b="1" dirty="0" smtClean="0">
                <a:sym typeface="Wingdings" pitchFamily="2" charset="2"/>
              </a:rPr>
              <a:t> </a:t>
            </a:r>
            <a:r>
              <a:rPr lang="es-ES" sz="2800" b="1" dirty="0" err="1" smtClean="0"/>
              <a:t>harus</a:t>
            </a:r>
            <a:r>
              <a:rPr lang="es-ES" sz="2800" b="1" dirty="0" smtClean="0"/>
              <a:t> </a:t>
            </a:r>
            <a:r>
              <a:rPr lang="es-ES" sz="2800" b="1" dirty="0" err="1" smtClean="0"/>
              <a:t>dihukum</a:t>
            </a:r>
            <a:r>
              <a:rPr lang="es-ES" sz="2800" b="1" dirty="0" smtClean="0"/>
              <a:t> </a:t>
            </a:r>
            <a:r>
              <a:rPr lang="es-ES" sz="2800" b="1" dirty="0" err="1" smtClean="0"/>
              <a:t>beri</a:t>
            </a:r>
            <a:r>
              <a:rPr lang="es-ES" sz="2800" b="1" dirty="0" smtClean="0"/>
              <a:t> </a:t>
            </a:r>
            <a:r>
              <a:rPr lang="es-ES" sz="2800" b="1" dirty="0" err="1" smtClean="0"/>
              <a:t>dasar</a:t>
            </a:r>
            <a:r>
              <a:rPr lang="es-ES" sz="2800" b="1" dirty="0" smtClean="0"/>
              <a:t> </a:t>
            </a:r>
            <a:r>
              <a:rPr lang="es-ES" sz="2800" b="1" dirty="0" err="1" smtClean="0"/>
              <a:t>pembenar</a:t>
            </a:r>
            <a:r>
              <a:rPr lang="es-ES" sz="2800" b="1" dirty="0" smtClean="0"/>
              <a:t> </a:t>
            </a:r>
            <a:r>
              <a:rPr lang="es-ES" sz="2800" b="1" dirty="0" err="1" smtClean="0"/>
              <a:t>teori</a:t>
            </a:r>
            <a:r>
              <a:rPr lang="es-ES" sz="2800" b="1" dirty="0" smtClean="0"/>
              <a:t> 	&amp; </a:t>
            </a:r>
            <a:r>
              <a:rPr lang="es-ES" sz="2800" b="1" dirty="0" err="1" smtClean="0"/>
              <a:t>praktis</a:t>
            </a:r>
            <a:r>
              <a:rPr lang="es-ES" sz="2800" b="1" dirty="0" smtClean="0"/>
              <a:t>  </a:t>
            </a:r>
          </a:p>
          <a:p>
            <a:pPr eaLnBrk="1" hangingPunct="1">
              <a:lnSpc>
                <a:spcPct val="80000"/>
              </a:lnSpc>
              <a:buFont typeface="Wingdings" pitchFamily="2" charset="2"/>
              <a:buNone/>
              <a:defRPr/>
            </a:pPr>
            <a:r>
              <a:rPr lang="es-ES" sz="2800" b="1" dirty="0" smtClean="0"/>
              <a:t>		1.  </a:t>
            </a:r>
            <a:r>
              <a:rPr lang="es-ES" sz="2800" b="1" dirty="0" err="1" smtClean="0"/>
              <a:t>kesalah</a:t>
            </a:r>
            <a:r>
              <a:rPr lang="es-ES" sz="2800" b="1" dirty="0" smtClean="0"/>
              <a:t> </a:t>
            </a:r>
            <a:r>
              <a:rPr lang="es-ES" sz="2800" b="1" dirty="0" err="1" smtClean="0"/>
              <a:t>pegawai</a:t>
            </a:r>
            <a:r>
              <a:rPr lang="es-ES" sz="2800" b="1" dirty="0" smtClean="0"/>
              <a:t> </a:t>
            </a:r>
            <a:r>
              <a:rPr lang="es-ES" sz="2800" b="1" dirty="0" err="1" smtClean="0"/>
              <a:t>korporasi</a:t>
            </a:r>
            <a:r>
              <a:rPr lang="es-ES" sz="2800" b="1" dirty="0" smtClean="0"/>
              <a:t>, </a:t>
            </a:r>
            <a:r>
              <a:rPr lang="es-ES" sz="2800" b="1" dirty="0" err="1" smtClean="0"/>
              <a:t>korporasi</a:t>
            </a:r>
            <a:r>
              <a:rPr lang="es-ES" sz="2800" b="1" dirty="0" smtClean="0"/>
              <a:t> 		 	      </a:t>
            </a:r>
            <a:r>
              <a:rPr lang="es-ES" sz="2800" b="1" dirty="0" err="1" smtClean="0"/>
              <a:t>dituntut</a:t>
            </a:r>
            <a:r>
              <a:rPr lang="es-ES" sz="2800" b="1" dirty="0" smtClean="0"/>
              <a:t>, </a:t>
            </a:r>
            <a:r>
              <a:rPr lang="es-ES" sz="2800" b="1" dirty="0" err="1" smtClean="0"/>
              <a:t>dapat</a:t>
            </a:r>
            <a:r>
              <a:rPr lang="es-ES" sz="2800" b="1" dirty="0" smtClean="0"/>
              <a:t> </a:t>
            </a:r>
            <a:r>
              <a:rPr lang="es-ES" sz="2800" b="1" dirty="0" err="1" smtClean="0"/>
              <a:t>manfaat</a:t>
            </a:r>
            <a:r>
              <a:rPr lang="es-ES" sz="2800" b="1" dirty="0" smtClean="0"/>
              <a:t>, </a:t>
            </a:r>
            <a:r>
              <a:rPr lang="es-ES" sz="2800" b="1" dirty="0" err="1" smtClean="0"/>
              <a:t>keuntungan</a:t>
            </a:r>
            <a:r>
              <a:rPr lang="es-ES" sz="2800" b="1" dirty="0" smtClean="0"/>
              <a:t/>
            </a:r>
            <a:br>
              <a:rPr lang="es-ES" sz="2800" b="1" dirty="0" smtClean="0"/>
            </a:br>
            <a:r>
              <a:rPr lang="es-ES" sz="2800" b="1" dirty="0" smtClean="0"/>
              <a:t>	2.  </a:t>
            </a:r>
            <a:r>
              <a:rPr lang="es-ES" sz="2800" b="1" dirty="0" err="1" smtClean="0"/>
              <a:t>tak</a:t>
            </a:r>
            <a:r>
              <a:rPr lang="es-ES" sz="2800" b="1" dirty="0" smtClean="0"/>
              <a:t> </a:t>
            </a:r>
            <a:r>
              <a:rPr lang="es-ES" sz="2800" b="1" dirty="0" err="1" smtClean="0"/>
              <a:t>adil</a:t>
            </a:r>
            <a:r>
              <a:rPr lang="es-ES" sz="2800" b="1" dirty="0" smtClean="0"/>
              <a:t> </a:t>
            </a:r>
            <a:r>
              <a:rPr lang="es-ES" sz="2800" b="1" dirty="0" err="1" smtClean="0"/>
              <a:t>bebankan</a:t>
            </a:r>
            <a:r>
              <a:rPr lang="es-ES" sz="2800" b="1" dirty="0" smtClean="0"/>
              <a:t> </a:t>
            </a:r>
            <a:r>
              <a:rPr lang="es-ES" sz="2800" b="1" dirty="0" err="1" smtClean="0"/>
              <a:t>kesalahan</a:t>
            </a:r>
            <a:r>
              <a:rPr lang="es-ES" sz="2800" b="1" dirty="0" smtClean="0"/>
              <a:t> </a:t>
            </a:r>
            <a:r>
              <a:rPr lang="es-ES" sz="2800" b="1" dirty="0" err="1" smtClean="0"/>
              <a:t>pegawai</a:t>
            </a:r>
            <a:r>
              <a:rPr lang="es-ES" sz="2800" b="1" dirty="0" smtClean="0"/>
              <a:t>, 		      	      </a:t>
            </a:r>
            <a:r>
              <a:rPr lang="es-ES" sz="2800" b="1" dirty="0" err="1" smtClean="0"/>
              <a:t>korporasi</a:t>
            </a:r>
            <a:r>
              <a:rPr lang="es-ES" sz="2800" b="1" dirty="0" smtClean="0"/>
              <a:t> </a:t>
            </a:r>
            <a:r>
              <a:rPr lang="es-ES" sz="2800" b="1" dirty="0" err="1" smtClean="0"/>
              <a:t>bertanggungjawab</a:t>
            </a:r>
            <a:r>
              <a:rPr lang="es-ES" sz="2800" b="1" dirty="0" smtClean="0"/>
              <a:t/>
            </a:r>
            <a:br>
              <a:rPr lang="es-ES" sz="2800" b="1" dirty="0" smtClean="0"/>
            </a:br>
            <a:r>
              <a:rPr lang="es-ES" sz="2800" b="1" dirty="0" smtClean="0"/>
              <a:t>	3. yang </a:t>
            </a:r>
            <a:r>
              <a:rPr lang="es-ES" sz="2800" b="1" dirty="0" err="1" smtClean="0"/>
              <a:t>dipersalahkan</a:t>
            </a:r>
            <a:r>
              <a:rPr lang="es-ES" sz="2800" b="1" dirty="0" smtClean="0"/>
              <a:t> : </a:t>
            </a:r>
            <a:r>
              <a:rPr lang="es-ES" sz="2800" b="1" dirty="0" err="1" smtClean="0"/>
              <a:t>Pegawai</a:t>
            </a:r>
            <a:r>
              <a:rPr lang="es-ES" sz="2800" b="1" dirty="0" smtClean="0"/>
              <a:t> </a:t>
            </a:r>
            <a:r>
              <a:rPr lang="es-ES" sz="2800" b="1" dirty="0" err="1" smtClean="0"/>
              <a:t>berbuat</a:t>
            </a:r>
            <a:r>
              <a:rPr lang="es-ES" sz="2800" b="1" dirty="0" smtClean="0"/>
              <a:t>, 			     </a:t>
            </a:r>
            <a:r>
              <a:rPr lang="es-ES" sz="2800" b="1" dirty="0" err="1" smtClean="0"/>
              <a:t>pegawai</a:t>
            </a:r>
            <a:r>
              <a:rPr lang="es-ES" sz="2800" b="1" dirty="0" smtClean="0"/>
              <a:t> </a:t>
            </a:r>
            <a:r>
              <a:rPr lang="es-ES" sz="2800" b="1" dirty="0" err="1" smtClean="0"/>
              <a:t>korporasi</a:t>
            </a:r>
            <a:r>
              <a:rPr lang="es-ES" sz="2800" b="1" dirty="0" smtClean="0"/>
              <a:t> </a:t>
            </a:r>
            <a:r>
              <a:rPr lang="es-ES" sz="2800" b="1" dirty="0" err="1" smtClean="0"/>
              <a:t>salah</a:t>
            </a:r>
            <a:r>
              <a:rPr lang="es-ES" sz="2800" b="1" dirty="0" smtClean="0"/>
              <a:t>, </a:t>
            </a:r>
            <a:r>
              <a:rPr lang="es-ES" sz="2800" b="1" dirty="0" err="1" smtClean="0"/>
              <a:t>korporasi</a:t>
            </a:r>
            <a:r>
              <a:rPr lang="es-ES" sz="2800" b="1" dirty="0" smtClean="0"/>
              <a:t> 		    	     </a:t>
            </a:r>
            <a:r>
              <a:rPr lang="es-ES" sz="2800" b="1" dirty="0" err="1" smtClean="0"/>
              <a:t>berbuat</a:t>
            </a:r>
            <a:r>
              <a:rPr lang="es-ES" sz="2800" b="1" dirty="0" smtClean="0"/>
              <a:t>, </a:t>
            </a:r>
            <a:r>
              <a:rPr lang="es-ES" sz="2800" b="1" dirty="0" err="1" smtClean="0"/>
              <a:t>pegawai</a:t>
            </a:r>
            <a:r>
              <a:rPr lang="es-ES" sz="2800" b="1" dirty="0" smtClean="0"/>
              <a:t> </a:t>
            </a:r>
            <a:r>
              <a:rPr lang="es-ES" sz="2800" b="1" dirty="0" err="1" smtClean="0"/>
              <a:t>salah</a:t>
            </a:r>
            <a:r>
              <a:rPr lang="es-ES" sz="2800" b="1" dirty="0" smtClean="0"/>
              <a:t>, </a:t>
            </a:r>
            <a:r>
              <a:rPr lang="es-ES" sz="2800" b="1" dirty="0" err="1" smtClean="0"/>
              <a:t>korporasi</a:t>
            </a:r>
            <a:r>
              <a:rPr lang="es-ES" sz="2800" b="1" dirty="0" smtClean="0"/>
              <a:t> </a:t>
            </a:r>
            <a:r>
              <a:rPr lang="es-ES" sz="2800" b="1" dirty="0" err="1" smtClean="0"/>
              <a:t>berbuat</a:t>
            </a:r>
            <a:r>
              <a:rPr lang="es-ES" sz="2800" b="1" dirty="0" smtClean="0"/>
              <a:t>, 		     </a:t>
            </a:r>
            <a:r>
              <a:rPr lang="es-ES" sz="2800" b="1" dirty="0" err="1" smtClean="0"/>
              <a:t>korporasi</a:t>
            </a:r>
            <a:r>
              <a:rPr lang="es-ES" sz="2800" b="1" dirty="0" smtClean="0"/>
              <a:t> </a:t>
            </a:r>
            <a:r>
              <a:rPr lang="es-ES" sz="2800" b="1" dirty="0" err="1" smtClean="0"/>
              <a:t>salah</a:t>
            </a:r>
            <a:r>
              <a:rPr lang="es-ES" sz="2800" b="1" dirty="0" smtClean="0"/>
              <a:t>, </a:t>
            </a:r>
            <a:r>
              <a:rPr lang="es-ES" sz="2800" b="1" dirty="0" err="1" smtClean="0"/>
              <a:t>korporasi</a:t>
            </a:r>
            <a:r>
              <a:rPr lang="es-ES" sz="2800" b="1" dirty="0" smtClean="0"/>
              <a:t> 	dan </a:t>
            </a:r>
            <a:r>
              <a:rPr lang="es-ES" sz="2800" b="1" dirty="0" err="1" smtClean="0"/>
              <a:t>pegawai</a:t>
            </a:r>
            <a:r>
              <a:rPr lang="es-ES" sz="2800" b="1" dirty="0" smtClean="0"/>
              <a:t> </a:t>
            </a:r>
            <a:r>
              <a:rPr lang="es-ES" sz="2800" b="1" dirty="0" err="1" smtClean="0"/>
              <a:t>salah</a:t>
            </a:r>
            <a:r>
              <a:rPr lang="es-ES" sz="2800" b="1" dirty="0" smtClean="0"/>
              <a:t>.</a:t>
            </a:r>
            <a:br>
              <a:rPr lang="es-ES" sz="2800" b="1" dirty="0" smtClean="0"/>
            </a:br>
            <a:endParaRPr lang="en-US" sz="28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FF"/>
          </a:solidFill>
        </p:spPr>
        <p:txBody>
          <a:bodyPr>
            <a:normAutofit fontScale="90000"/>
          </a:bodyPr>
          <a:lstStyle/>
          <a:p>
            <a:r>
              <a:rPr lang="en-US" b="1" dirty="0" err="1" smtClean="0"/>
              <a:t>Jenis</a:t>
            </a:r>
            <a:r>
              <a:rPr lang="en-US" b="1" dirty="0" smtClean="0"/>
              <a:t> </a:t>
            </a:r>
            <a:r>
              <a:rPr lang="en-US" b="1" dirty="0" err="1" smtClean="0"/>
              <a:t>Badan</a:t>
            </a:r>
            <a:r>
              <a:rPr lang="en-US" b="1" dirty="0" smtClean="0"/>
              <a:t> Usaha yang </a:t>
            </a:r>
            <a:r>
              <a:rPr lang="en-US" b="1" dirty="0" err="1" smtClean="0"/>
              <a:t>ada</a:t>
            </a:r>
            <a:r>
              <a:rPr lang="en-US" b="1" dirty="0" smtClean="0"/>
              <a:t> </a:t>
            </a:r>
            <a:r>
              <a:rPr lang="en-US" b="1" dirty="0" err="1" smtClean="0"/>
              <a:t>di</a:t>
            </a:r>
            <a:r>
              <a:rPr lang="en-US" b="1" dirty="0" smtClean="0"/>
              <a:t> Indonesia </a:t>
            </a:r>
            <a:endParaRPr lang="en-US" dirty="0"/>
          </a:p>
        </p:txBody>
      </p:sp>
      <p:sp>
        <p:nvSpPr>
          <p:cNvPr id="3" name="Content Placeholder 2"/>
          <p:cNvSpPr>
            <a:spLocks noGrp="1"/>
          </p:cNvSpPr>
          <p:nvPr>
            <p:ph idx="1"/>
          </p:nvPr>
        </p:nvSpPr>
        <p:spPr>
          <a:solidFill>
            <a:srgbClr val="FFCC66"/>
          </a:solidFill>
        </p:spPr>
        <p:txBody>
          <a:bodyPr/>
          <a:lstStyle/>
          <a:p>
            <a:pPr marL="514350" indent="-514350">
              <a:buAutoNum type="arabicPeriod"/>
            </a:pPr>
            <a:r>
              <a:rPr lang="en-US" b="1" dirty="0" err="1" smtClean="0"/>
              <a:t>Badan</a:t>
            </a:r>
            <a:r>
              <a:rPr lang="en-US" b="1" dirty="0" smtClean="0"/>
              <a:t> Usaha / Perusahaan </a:t>
            </a:r>
            <a:r>
              <a:rPr lang="en-US" b="1" dirty="0" err="1" smtClean="0"/>
              <a:t>Perseorangan</a:t>
            </a:r>
            <a:r>
              <a:rPr lang="en-US" b="1" dirty="0" smtClean="0"/>
              <a:t> </a:t>
            </a:r>
            <a:r>
              <a:rPr lang="en-US" b="1" dirty="0" err="1" smtClean="0"/>
              <a:t>atau</a:t>
            </a:r>
            <a:r>
              <a:rPr lang="en-US" b="1" dirty="0" smtClean="0"/>
              <a:t> </a:t>
            </a:r>
            <a:r>
              <a:rPr lang="en-US" b="1" dirty="0" err="1" smtClean="0"/>
              <a:t>Individu</a:t>
            </a:r>
            <a:endParaRPr lang="en-US" b="1" dirty="0" smtClean="0"/>
          </a:p>
          <a:p>
            <a:pPr marL="514350" indent="-514350">
              <a:buAutoNum type="arabicPeriod"/>
            </a:pPr>
            <a:r>
              <a:rPr lang="en-US" b="1" dirty="0" smtClean="0"/>
              <a:t>Perusahaan / </a:t>
            </a:r>
            <a:r>
              <a:rPr lang="en-US" b="1" dirty="0" err="1" smtClean="0"/>
              <a:t>Badan</a:t>
            </a:r>
            <a:r>
              <a:rPr lang="en-US" b="1" dirty="0" smtClean="0"/>
              <a:t> Usaha Persekutuan / Partnership</a:t>
            </a:r>
            <a:r>
              <a:rPr lang="en-US" dirty="0" smtClean="0"/>
              <a:t/>
            </a:r>
            <a:br>
              <a:rPr lang="en-US" dirty="0" smtClean="0"/>
            </a:br>
            <a:r>
              <a:rPr lang="en-US" b="1" dirty="0" smtClean="0"/>
              <a:t/>
            </a:r>
            <a:br>
              <a:rPr lang="en-US" b="1"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CCFF33"/>
          </a:solidFill>
        </p:spPr>
        <p:txBody>
          <a:bodyPr>
            <a:normAutofit fontScale="90000"/>
          </a:bodyPr>
          <a:lstStyle/>
          <a:p>
            <a:r>
              <a:rPr lang="en-US" b="1" dirty="0" err="1" smtClean="0"/>
              <a:t>Badan</a:t>
            </a:r>
            <a:r>
              <a:rPr lang="en-US" b="1" dirty="0" smtClean="0"/>
              <a:t> Usaha / Perusahaan </a:t>
            </a:r>
            <a:r>
              <a:rPr lang="en-US" b="1" dirty="0" err="1" smtClean="0"/>
              <a:t>Perseorangan</a:t>
            </a:r>
            <a:r>
              <a:rPr lang="en-US" b="1" dirty="0" smtClean="0"/>
              <a:t> </a:t>
            </a:r>
            <a:r>
              <a:rPr lang="en-US" b="1" dirty="0" err="1" smtClean="0"/>
              <a:t>atau</a:t>
            </a:r>
            <a:r>
              <a:rPr lang="en-US" b="1" dirty="0" smtClean="0"/>
              <a:t> </a:t>
            </a:r>
            <a:r>
              <a:rPr lang="en-US" b="1" dirty="0" err="1" smtClean="0"/>
              <a:t>Individu</a:t>
            </a:r>
            <a:endParaRPr lang="en-US" dirty="0"/>
          </a:p>
        </p:txBody>
      </p:sp>
      <p:sp>
        <p:nvSpPr>
          <p:cNvPr id="3" name="Content Placeholder 2"/>
          <p:cNvSpPr>
            <a:spLocks noGrp="1"/>
          </p:cNvSpPr>
          <p:nvPr>
            <p:ph idx="1"/>
          </p:nvPr>
        </p:nvSpPr>
        <p:spPr>
          <a:xfrm>
            <a:off x="0" y="1447800"/>
            <a:ext cx="9144000" cy="5410200"/>
          </a:xfrm>
          <a:solidFill>
            <a:srgbClr val="FFFF00"/>
          </a:solidFill>
        </p:spPr>
        <p:txBody>
          <a:bodyPr>
            <a:normAutofit lnSpcReduction="10000"/>
          </a:bodyPr>
          <a:lstStyle/>
          <a:p>
            <a:r>
              <a:rPr lang="en-US" dirty="0" smtClean="0"/>
              <a:t>Perusahaan </a:t>
            </a:r>
            <a:r>
              <a:rPr lang="en-US" dirty="0" err="1" smtClean="0"/>
              <a:t>perseorangan</a:t>
            </a:r>
            <a:r>
              <a:rPr lang="en-US" dirty="0" smtClean="0"/>
              <a:t> </a:t>
            </a:r>
            <a:r>
              <a:rPr lang="en-US" dirty="0" err="1" smtClean="0"/>
              <a:t>adalah</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kepemilikannya</a:t>
            </a:r>
            <a:r>
              <a:rPr lang="en-US" dirty="0" smtClean="0"/>
              <a:t> </a:t>
            </a:r>
            <a:r>
              <a:rPr lang="en-US" dirty="0" err="1" smtClean="0"/>
              <a:t>dimiliki</a:t>
            </a:r>
            <a:r>
              <a:rPr lang="en-US" dirty="0" smtClean="0"/>
              <a:t> </a:t>
            </a:r>
            <a:r>
              <a:rPr lang="en-US" dirty="0" err="1" smtClean="0"/>
              <a:t>oleh</a:t>
            </a:r>
            <a:r>
              <a:rPr lang="en-US" dirty="0" smtClean="0"/>
              <a:t> </a:t>
            </a:r>
            <a:r>
              <a:rPr lang="en-US" dirty="0" err="1" smtClean="0"/>
              <a:t>satu</a:t>
            </a:r>
            <a:r>
              <a:rPr lang="en-US" dirty="0" smtClean="0"/>
              <a:t> </a:t>
            </a:r>
            <a:r>
              <a:rPr lang="en-US" dirty="0" err="1" smtClean="0"/>
              <a:t>orang</a:t>
            </a:r>
            <a:r>
              <a:rPr lang="en-US" dirty="0" smtClean="0"/>
              <a:t>. </a:t>
            </a:r>
            <a:r>
              <a:rPr lang="en-US" dirty="0" err="1" smtClean="0"/>
              <a:t>Individu</a:t>
            </a:r>
            <a:r>
              <a:rPr lang="en-US" dirty="0" smtClean="0"/>
              <a:t> </a:t>
            </a:r>
            <a:r>
              <a:rPr lang="en-US" dirty="0" err="1" smtClean="0"/>
              <a:t>dapat</a:t>
            </a:r>
            <a:r>
              <a:rPr lang="en-US" dirty="0" smtClean="0"/>
              <a:t> </a:t>
            </a:r>
            <a:r>
              <a:rPr lang="en-US" dirty="0" err="1" smtClean="0"/>
              <a:t>membuat</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perseorangan</a:t>
            </a:r>
            <a:r>
              <a:rPr lang="en-US" dirty="0" smtClean="0"/>
              <a:t> </a:t>
            </a:r>
            <a:r>
              <a:rPr lang="en-US" dirty="0" err="1" smtClean="0"/>
              <a:t>tanpa</a:t>
            </a:r>
            <a:r>
              <a:rPr lang="en-US" dirty="0" smtClean="0"/>
              <a:t> </a:t>
            </a:r>
            <a:r>
              <a:rPr lang="en-US" dirty="0" err="1" smtClean="0"/>
              <a:t>izin</a:t>
            </a:r>
            <a:r>
              <a:rPr lang="en-US" dirty="0" smtClean="0"/>
              <a:t> </a:t>
            </a:r>
            <a:r>
              <a:rPr lang="en-US" dirty="0" err="1" smtClean="0"/>
              <a:t>dan</a:t>
            </a:r>
            <a:r>
              <a:rPr lang="en-US" dirty="0" smtClean="0"/>
              <a:t> </a:t>
            </a:r>
            <a:r>
              <a:rPr lang="en-US" dirty="0" err="1" smtClean="0"/>
              <a:t>tata</a:t>
            </a:r>
            <a:r>
              <a:rPr lang="en-US" dirty="0" smtClean="0"/>
              <a:t> </a:t>
            </a:r>
            <a:r>
              <a:rPr lang="en-US" dirty="0" err="1" smtClean="0"/>
              <a:t>cara</a:t>
            </a:r>
            <a:r>
              <a:rPr lang="en-US" dirty="0" smtClean="0"/>
              <a:t> </a:t>
            </a:r>
            <a:r>
              <a:rPr lang="en-US" dirty="0" err="1" smtClean="0"/>
              <a:t>tententu</a:t>
            </a:r>
            <a:r>
              <a:rPr lang="en-US" dirty="0" smtClean="0"/>
              <a:t>. </a:t>
            </a:r>
            <a:r>
              <a:rPr lang="en-US" dirty="0" err="1" smtClean="0"/>
              <a:t>Semua</a:t>
            </a:r>
            <a:r>
              <a:rPr lang="en-US" dirty="0" smtClean="0"/>
              <a:t> </a:t>
            </a:r>
            <a:r>
              <a:rPr lang="en-US" dirty="0" err="1" smtClean="0"/>
              <a:t>orang</a:t>
            </a:r>
            <a:r>
              <a:rPr lang="en-US" dirty="0" smtClean="0"/>
              <a:t> </a:t>
            </a:r>
            <a:r>
              <a:rPr lang="en-US" dirty="0" err="1" smtClean="0"/>
              <a:t>bebas</a:t>
            </a:r>
            <a:r>
              <a:rPr lang="en-US" dirty="0" smtClean="0"/>
              <a:t> </a:t>
            </a:r>
            <a:r>
              <a:rPr lang="en-US" dirty="0" err="1" smtClean="0"/>
              <a:t>membuat</a:t>
            </a:r>
            <a:r>
              <a:rPr lang="en-US" dirty="0" smtClean="0"/>
              <a:t> </a:t>
            </a:r>
            <a:r>
              <a:rPr lang="en-US" dirty="0" err="1" smtClean="0"/>
              <a:t>bisnis</a:t>
            </a:r>
            <a:r>
              <a:rPr lang="en-US" dirty="0" smtClean="0"/>
              <a:t> personal </a:t>
            </a:r>
            <a:r>
              <a:rPr lang="en-US" dirty="0" err="1" smtClean="0"/>
              <a:t>tanpa</a:t>
            </a:r>
            <a:r>
              <a:rPr lang="en-US" dirty="0" smtClean="0"/>
              <a:t> </a:t>
            </a:r>
            <a:r>
              <a:rPr lang="en-US" dirty="0" err="1" smtClean="0"/>
              <a:t>adanya</a:t>
            </a:r>
            <a:r>
              <a:rPr lang="en-US" dirty="0" smtClean="0"/>
              <a:t> </a:t>
            </a:r>
            <a:r>
              <a:rPr lang="en-US" dirty="0" err="1" smtClean="0"/>
              <a:t>batasan</a:t>
            </a:r>
            <a:r>
              <a:rPr lang="en-US" dirty="0" smtClean="0"/>
              <a:t> </a:t>
            </a:r>
            <a:r>
              <a:rPr lang="en-US" dirty="0" err="1" smtClean="0"/>
              <a:t>untuk</a:t>
            </a:r>
            <a:r>
              <a:rPr lang="en-US" dirty="0" smtClean="0"/>
              <a:t> </a:t>
            </a:r>
            <a:r>
              <a:rPr lang="en-US" dirty="0" err="1" smtClean="0"/>
              <a:t>mendirikannya</a:t>
            </a:r>
            <a:r>
              <a:rPr lang="en-US" dirty="0" smtClean="0"/>
              <a:t>. </a:t>
            </a:r>
            <a:r>
              <a:rPr lang="en-US" dirty="0" err="1" smtClean="0"/>
              <a:t>Pada</a:t>
            </a:r>
            <a:r>
              <a:rPr lang="en-US" dirty="0" smtClean="0"/>
              <a:t> </a:t>
            </a:r>
            <a:r>
              <a:rPr lang="en-US" dirty="0" err="1" smtClean="0"/>
              <a:t>umumnya</a:t>
            </a:r>
            <a:r>
              <a:rPr lang="en-US" dirty="0" smtClean="0"/>
              <a:t> </a:t>
            </a:r>
            <a:r>
              <a:rPr lang="en-US" dirty="0" err="1" smtClean="0"/>
              <a:t>perusahaan</a:t>
            </a:r>
            <a:r>
              <a:rPr lang="en-US" dirty="0" smtClean="0"/>
              <a:t> </a:t>
            </a:r>
            <a:r>
              <a:rPr lang="en-US" dirty="0" err="1" smtClean="0"/>
              <a:t>perseorangan</a:t>
            </a:r>
            <a:r>
              <a:rPr lang="en-US" dirty="0" smtClean="0"/>
              <a:t> </a:t>
            </a:r>
            <a:r>
              <a:rPr lang="en-US" dirty="0" err="1" smtClean="0"/>
              <a:t>bermodal</a:t>
            </a:r>
            <a:r>
              <a:rPr lang="en-US" dirty="0" smtClean="0"/>
              <a:t> </a:t>
            </a:r>
            <a:r>
              <a:rPr lang="en-US" dirty="0" err="1" smtClean="0"/>
              <a:t>kecil</a:t>
            </a:r>
            <a:r>
              <a:rPr lang="en-US" dirty="0" smtClean="0"/>
              <a:t>, </a:t>
            </a:r>
            <a:r>
              <a:rPr lang="en-US" dirty="0" err="1" smtClean="0"/>
              <a:t>terbatasnya</a:t>
            </a:r>
            <a:r>
              <a:rPr lang="en-US" dirty="0" smtClean="0"/>
              <a:t> </a:t>
            </a:r>
            <a:r>
              <a:rPr lang="en-US" dirty="0" err="1" smtClean="0"/>
              <a:t>jenis</a:t>
            </a:r>
            <a:r>
              <a:rPr lang="en-US" dirty="0" smtClean="0"/>
              <a:t> </a:t>
            </a:r>
            <a:r>
              <a:rPr lang="en-US" dirty="0" err="1" smtClean="0"/>
              <a:t>serta</a:t>
            </a:r>
            <a:r>
              <a:rPr lang="en-US" dirty="0" smtClean="0"/>
              <a:t> </a:t>
            </a:r>
            <a:r>
              <a:rPr lang="en-US" dirty="0" err="1" smtClean="0"/>
              <a:t>jumlah</a:t>
            </a:r>
            <a:r>
              <a:rPr lang="en-US" dirty="0" smtClean="0"/>
              <a:t> </a:t>
            </a:r>
            <a:r>
              <a:rPr lang="en-US" dirty="0" err="1" smtClean="0"/>
              <a:t>produksi</a:t>
            </a:r>
            <a:r>
              <a:rPr lang="en-US" dirty="0" smtClean="0"/>
              <a:t>, </a:t>
            </a:r>
            <a:r>
              <a:rPr lang="en-US" dirty="0" err="1" smtClean="0"/>
              <a:t>memiliki</a:t>
            </a:r>
            <a:r>
              <a:rPr lang="en-US" dirty="0" smtClean="0"/>
              <a:t> </a:t>
            </a:r>
            <a:r>
              <a:rPr lang="en-US" dirty="0" err="1" smtClean="0"/>
              <a:t>tenaga</a:t>
            </a:r>
            <a:r>
              <a:rPr lang="en-US" dirty="0" smtClean="0"/>
              <a:t> </a:t>
            </a:r>
            <a:r>
              <a:rPr lang="en-US" dirty="0" err="1" smtClean="0"/>
              <a:t>kerja</a:t>
            </a:r>
            <a:r>
              <a:rPr lang="en-US" dirty="0" smtClean="0"/>
              <a:t> / </a:t>
            </a:r>
            <a:r>
              <a:rPr lang="en-US" dirty="0" err="1" smtClean="0"/>
              <a:t>buruh</a:t>
            </a:r>
            <a:r>
              <a:rPr lang="en-US" dirty="0" smtClean="0"/>
              <a:t> yang </a:t>
            </a:r>
            <a:r>
              <a:rPr lang="en-US" dirty="0" err="1" smtClean="0"/>
              <a:t>sedikit</a:t>
            </a:r>
            <a:r>
              <a:rPr lang="en-US" dirty="0" smtClean="0"/>
              <a:t> </a:t>
            </a:r>
            <a:r>
              <a:rPr lang="en-US" dirty="0" err="1" smtClean="0"/>
              <a:t>dan</a:t>
            </a:r>
            <a:r>
              <a:rPr lang="en-US" dirty="0" smtClean="0"/>
              <a:t> </a:t>
            </a:r>
            <a:r>
              <a:rPr lang="en-US" dirty="0" err="1" smtClean="0"/>
              <a:t>penggunaan</a:t>
            </a:r>
            <a:r>
              <a:rPr lang="en-US" dirty="0" smtClean="0"/>
              <a:t> </a:t>
            </a:r>
            <a:r>
              <a:rPr lang="en-US" dirty="0" err="1" smtClean="0"/>
              <a:t>alat</a:t>
            </a:r>
            <a:r>
              <a:rPr lang="en-US" dirty="0" smtClean="0"/>
              <a:t> </a:t>
            </a:r>
            <a:r>
              <a:rPr lang="en-US" dirty="0" err="1" smtClean="0"/>
              <a:t>produksi</a:t>
            </a:r>
            <a:r>
              <a:rPr lang="en-US" dirty="0" smtClean="0"/>
              <a:t> </a:t>
            </a:r>
            <a:r>
              <a:rPr lang="en-US" dirty="0" err="1" smtClean="0"/>
              <a:t>teknologi</a:t>
            </a:r>
            <a:r>
              <a:rPr lang="en-US" dirty="0" smtClean="0"/>
              <a:t> </a:t>
            </a:r>
            <a:r>
              <a:rPr lang="en-US" dirty="0" err="1" smtClean="0"/>
              <a:t>sederhana</a:t>
            </a:r>
            <a:r>
              <a:rPr lang="en-US" dirty="0" smtClean="0"/>
              <a:t>. </a:t>
            </a:r>
            <a:r>
              <a:rPr lang="en-US" dirty="0" err="1" smtClean="0"/>
              <a:t>Contoh</a:t>
            </a:r>
            <a:r>
              <a:rPr lang="en-US" dirty="0" smtClean="0"/>
              <a:t> </a:t>
            </a:r>
            <a:r>
              <a:rPr lang="en-US" dirty="0" err="1" smtClean="0"/>
              <a:t>perusahaan</a:t>
            </a:r>
            <a:r>
              <a:rPr lang="en-US" dirty="0" smtClean="0"/>
              <a:t> </a:t>
            </a:r>
            <a:r>
              <a:rPr lang="en-US" dirty="0" err="1" smtClean="0"/>
              <a:t>perseorangan</a:t>
            </a:r>
            <a:r>
              <a:rPr lang="en-US" dirty="0" smtClean="0"/>
              <a:t> </a:t>
            </a:r>
            <a:r>
              <a:rPr lang="en-US" dirty="0" err="1" smtClean="0"/>
              <a:t>seperti</a:t>
            </a:r>
            <a:r>
              <a:rPr lang="en-US" dirty="0" smtClean="0"/>
              <a:t> </a:t>
            </a:r>
            <a:r>
              <a:rPr lang="en-US" dirty="0" err="1" smtClean="0"/>
              <a:t>toko</a:t>
            </a:r>
            <a:r>
              <a:rPr lang="en-US" dirty="0" smtClean="0"/>
              <a:t> </a:t>
            </a:r>
            <a:r>
              <a:rPr lang="en-US" dirty="0" err="1" smtClean="0"/>
              <a:t>kelontong</a:t>
            </a:r>
            <a:r>
              <a:rPr lang="en-US" dirty="0" smtClean="0"/>
              <a:t>, </a:t>
            </a:r>
            <a:r>
              <a:rPr lang="en-US" dirty="0" err="1" smtClean="0"/>
              <a:t>tukang</a:t>
            </a:r>
            <a:r>
              <a:rPr lang="en-US" dirty="0" smtClean="0"/>
              <a:t> </a:t>
            </a:r>
            <a:r>
              <a:rPr lang="en-US" dirty="0" err="1" smtClean="0"/>
              <a:t>bakso</a:t>
            </a:r>
            <a:r>
              <a:rPr lang="en-US" dirty="0" smtClean="0"/>
              <a:t> </a:t>
            </a:r>
            <a:r>
              <a:rPr lang="en-US" dirty="0" err="1" smtClean="0"/>
              <a:t>keliling</a:t>
            </a:r>
            <a:r>
              <a:rPr lang="en-US" dirty="0" smtClean="0"/>
              <a:t>, </a:t>
            </a:r>
            <a:r>
              <a:rPr lang="en-US" dirty="0" err="1" smtClean="0"/>
              <a:t>pedagang</a:t>
            </a:r>
            <a:r>
              <a:rPr lang="en-US" dirty="0" smtClean="0"/>
              <a:t> </a:t>
            </a:r>
            <a:r>
              <a:rPr lang="en-US" dirty="0" err="1" smtClean="0"/>
              <a:t>asongan</a:t>
            </a:r>
            <a:r>
              <a:rPr lang="en-US" dirty="0" smtClean="0"/>
              <a:t>, </a:t>
            </a:r>
            <a:r>
              <a:rPr lang="en-US" dirty="0" err="1" smtClean="0"/>
              <a:t>dan</a:t>
            </a:r>
            <a:r>
              <a:rPr lang="en-US" dirty="0" smtClean="0"/>
              <a:t> lain </a:t>
            </a:r>
            <a:r>
              <a:rPr lang="en-US" dirty="0" err="1" smtClean="0"/>
              <a:t>sebagainya</a:t>
            </a:r>
            <a:r>
              <a:rPr lang="en-US"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792162"/>
          </a:xfrm>
          <a:solidFill>
            <a:srgbClr val="00FF99"/>
          </a:solidFill>
        </p:spPr>
        <p:txBody>
          <a:bodyPr>
            <a:normAutofit fontScale="90000"/>
          </a:bodyPr>
          <a:lstStyle/>
          <a:p>
            <a:r>
              <a:rPr lang="en-US" dirty="0" err="1" smtClean="0"/>
              <a:t>ciri</a:t>
            </a:r>
            <a:r>
              <a:rPr lang="en-US" dirty="0" smtClean="0"/>
              <a:t> </a:t>
            </a:r>
            <a:r>
              <a:rPr lang="en-US" dirty="0" err="1" smtClean="0"/>
              <a:t>dan</a:t>
            </a:r>
            <a:r>
              <a:rPr lang="en-US" dirty="0" smtClean="0"/>
              <a:t> </a:t>
            </a:r>
            <a:r>
              <a:rPr lang="en-US" dirty="0" err="1" smtClean="0"/>
              <a:t>sifat</a:t>
            </a:r>
            <a:r>
              <a:rPr lang="en-US" dirty="0" smtClean="0"/>
              <a:t> </a:t>
            </a:r>
            <a:r>
              <a:rPr lang="en-US" dirty="0" err="1" smtClean="0"/>
              <a:t>perusahaan</a:t>
            </a:r>
            <a:r>
              <a:rPr lang="en-US" dirty="0" smtClean="0"/>
              <a:t> </a:t>
            </a:r>
            <a:r>
              <a:rPr lang="en-US" dirty="0" err="1" smtClean="0"/>
              <a:t>perseorangan</a:t>
            </a:r>
            <a:r>
              <a:rPr lang="en-US" dirty="0" smtClean="0"/>
              <a:t> :</a:t>
            </a:r>
            <a:endParaRPr lang="en-US" dirty="0"/>
          </a:p>
        </p:txBody>
      </p:sp>
      <p:sp>
        <p:nvSpPr>
          <p:cNvPr id="3" name="Content Placeholder 2"/>
          <p:cNvSpPr>
            <a:spLocks noGrp="1"/>
          </p:cNvSpPr>
          <p:nvPr>
            <p:ph idx="1"/>
          </p:nvPr>
        </p:nvSpPr>
        <p:spPr>
          <a:xfrm>
            <a:off x="0" y="1219200"/>
            <a:ext cx="9144000" cy="5638800"/>
          </a:xfrm>
          <a:solidFill>
            <a:srgbClr val="FFCC66"/>
          </a:solidFill>
        </p:spPr>
        <p:txBody>
          <a:bodyPr>
            <a:normAutofit fontScale="92500" lnSpcReduction="20000"/>
          </a:bodyPr>
          <a:lstStyle/>
          <a:p>
            <a:pPr>
              <a:buFontTx/>
              <a:buChar char="-"/>
            </a:pPr>
            <a:r>
              <a:rPr lang="en-US" dirty="0" err="1" smtClean="0"/>
              <a:t>relatif</a:t>
            </a:r>
            <a:r>
              <a:rPr lang="en-US" dirty="0" smtClean="0"/>
              <a:t> </a:t>
            </a:r>
            <a:r>
              <a:rPr lang="en-US" dirty="0" err="1" smtClean="0"/>
              <a:t>mudah</a:t>
            </a:r>
            <a:r>
              <a:rPr lang="en-US" dirty="0" smtClean="0"/>
              <a:t> </a:t>
            </a:r>
            <a:r>
              <a:rPr lang="en-US" dirty="0" err="1" smtClean="0"/>
              <a:t>didirikan</a:t>
            </a:r>
            <a:r>
              <a:rPr lang="en-US" dirty="0" smtClean="0"/>
              <a:t> </a:t>
            </a:r>
            <a:r>
              <a:rPr lang="en-US" dirty="0" err="1" smtClean="0"/>
              <a:t>dan</a:t>
            </a:r>
            <a:r>
              <a:rPr lang="en-US" dirty="0" smtClean="0"/>
              <a:t> </a:t>
            </a:r>
            <a:r>
              <a:rPr lang="en-US" dirty="0" err="1" smtClean="0"/>
              <a:t>juga</a:t>
            </a:r>
            <a:r>
              <a:rPr lang="en-US" dirty="0" smtClean="0"/>
              <a:t> </a:t>
            </a:r>
            <a:r>
              <a:rPr lang="en-US" dirty="0" err="1" smtClean="0"/>
              <a:t>dibubarkan</a:t>
            </a:r>
            <a:endParaRPr lang="en-US" dirty="0" smtClean="0"/>
          </a:p>
          <a:p>
            <a:pPr>
              <a:buFontTx/>
              <a:buChar char="-"/>
            </a:pPr>
            <a:r>
              <a:rPr lang="en-US" dirty="0" err="1" smtClean="0"/>
              <a:t>tanggung</a:t>
            </a:r>
            <a:r>
              <a:rPr lang="en-US" dirty="0" smtClean="0"/>
              <a:t> </a:t>
            </a:r>
            <a:r>
              <a:rPr lang="en-US" dirty="0" err="1" smtClean="0"/>
              <a:t>jawab</a:t>
            </a:r>
            <a:r>
              <a:rPr lang="en-US" dirty="0" smtClean="0"/>
              <a:t> </a:t>
            </a:r>
            <a:r>
              <a:rPr lang="en-US" dirty="0" err="1" smtClean="0"/>
              <a:t>tidak</a:t>
            </a:r>
            <a:r>
              <a:rPr lang="en-US" dirty="0" smtClean="0"/>
              <a:t> </a:t>
            </a:r>
            <a:r>
              <a:rPr lang="en-US" dirty="0" err="1" smtClean="0"/>
              <a:t>terbatas</a:t>
            </a:r>
            <a:r>
              <a:rPr lang="en-US" dirty="0" smtClean="0"/>
              <a:t> </a:t>
            </a:r>
            <a:r>
              <a:rPr lang="en-US" dirty="0" err="1" smtClean="0"/>
              <a:t>dan</a:t>
            </a:r>
            <a:r>
              <a:rPr lang="en-US" dirty="0" smtClean="0"/>
              <a:t> </a:t>
            </a:r>
            <a:r>
              <a:rPr lang="en-US" dirty="0" err="1" smtClean="0"/>
              <a:t>bisa</a:t>
            </a:r>
            <a:r>
              <a:rPr lang="en-US" dirty="0" smtClean="0"/>
              <a:t> </a:t>
            </a:r>
            <a:r>
              <a:rPr lang="en-US" dirty="0" err="1" smtClean="0"/>
              <a:t>melibatkan</a:t>
            </a:r>
            <a:r>
              <a:rPr lang="en-US" dirty="0" smtClean="0"/>
              <a:t> </a:t>
            </a:r>
            <a:r>
              <a:rPr lang="en-US" dirty="0" err="1" smtClean="0"/>
              <a:t>harta</a:t>
            </a:r>
            <a:r>
              <a:rPr lang="en-US" dirty="0" smtClean="0"/>
              <a:t> </a:t>
            </a:r>
            <a:r>
              <a:rPr lang="en-US" dirty="0" err="1" smtClean="0"/>
              <a:t>pribadi</a:t>
            </a:r>
            <a:endParaRPr lang="en-US" dirty="0" smtClean="0"/>
          </a:p>
          <a:p>
            <a:pPr>
              <a:buFontTx/>
              <a:buChar char="-"/>
            </a:pPr>
            <a:r>
              <a:rPr lang="en-US" dirty="0" err="1" smtClean="0"/>
              <a:t>tidak</a:t>
            </a:r>
            <a:r>
              <a:rPr lang="en-US" dirty="0" smtClean="0"/>
              <a:t> </a:t>
            </a:r>
            <a:r>
              <a:rPr lang="en-US" dirty="0" err="1" smtClean="0"/>
              <a:t>ada</a:t>
            </a:r>
            <a:r>
              <a:rPr lang="en-US" dirty="0" smtClean="0"/>
              <a:t> </a:t>
            </a:r>
            <a:r>
              <a:rPr lang="en-US" dirty="0" err="1" smtClean="0"/>
              <a:t>pajak</a:t>
            </a:r>
            <a:r>
              <a:rPr lang="en-US" dirty="0" smtClean="0"/>
              <a:t>, yang </a:t>
            </a:r>
            <a:r>
              <a:rPr lang="en-US" dirty="0" err="1" smtClean="0"/>
              <a:t>ada</a:t>
            </a:r>
            <a:r>
              <a:rPr lang="en-US" dirty="0" smtClean="0"/>
              <a:t> </a:t>
            </a:r>
            <a:r>
              <a:rPr lang="en-US" dirty="0" err="1" smtClean="0"/>
              <a:t>adalah</a:t>
            </a:r>
            <a:r>
              <a:rPr lang="en-US" dirty="0" smtClean="0"/>
              <a:t> </a:t>
            </a:r>
            <a:r>
              <a:rPr lang="en-US" dirty="0" err="1" smtClean="0"/>
              <a:t>pungutan</a:t>
            </a:r>
            <a:r>
              <a:rPr lang="en-US" dirty="0" smtClean="0"/>
              <a:t> </a:t>
            </a:r>
            <a:r>
              <a:rPr lang="en-US" dirty="0" err="1" smtClean="0"/>
              <a:t>dan</a:t>
            </a:r>
            <a:r>
              <a:rPr lang="en-US" dirty="0" smtClean="0"/>
              <a:t> </a:t>
            </a:r>
            <a:r>
              <a:rPr lang="en-US" dirty="0" err="1" smtClean="0"/>
              <a:t>retribusi</a:t>
            </a:r>
            <a:endParaRPr lang="en-US" dirty="0" smtClean="0"/>
          </a:p>
          <a:p>
            <a:pPr>
              <a:buFontTx/>
              <a:buChar char="-"/>
            </a:pPr>
            <a:r>
              <a:rPr lang="en-US" dirty="0" err="1" smtClean="0"/>
              <a:t>seluruh</a:t>
            </a:r>
            <a:r>
              <a:rPr lang="en-US" dirty="0" smtClean="0"/>
              <a:t> </a:t>
            </a:r>
            <a:r>
              <a:rPr lang="en-US" dirty="0" err="1" smtClean="0"/>
              <a:t>keuntungan</a:t>
            </a:r>
            <a:r>
              <a:rPr lang="en-US" dirty="0" smtClean="0"/>
              <a:t> </a:t>
            </a:r>
            <a:r>
              <a:rPr lang="en-US" dirty="0" err="1" smtClean="0"/>
              <a:t>dinikmati</a:t>
            </a:r>
            <a:r>
              <a:rPr lang="en-US" dirty="0" smtClean="0"/>
              <a:t> </a:t>
            </a:r>
            <a:r>
              <a:rPr lang="en-US" dirty="0" err="1" smtClean="0"/>
              <a:t>sendiri</a:t>
            </a:r>
            <a:endParaRPr lang="en-US" dirty="0" smtClean="0"/>
          </a:p>
          <a:p>
            <a:pPr>
              <a:buFontTx/>
              <a:buChar char="-"/>
            </a:pPr>
            <a:r>
              <a:rPr lang="en-US" dirty="0" err="1" smtClean="0"/>
              <a:t>sulit</a:t>
            </a:r>
            <a:r>
              <a:rPr lang="en-US" dirty="0" smtClean="0"/>
              <a:t> </a:t>
            </a:r>
            <a:r>
              <a:rPr lang="en-US" dirty="0" err="1" smtClean="0"/>
              <a:t>mengatur</a:t>
            </a:r>
            <a:r>
              <a:rPr lang="en-US" dirty="0" smtClean="0"/>
              <a:t> </a:t>
            </a:r>
            <a:r>
              <a:rPr lang="en-US" dirty="0" err="1" smtClean="0"/>
              <a:t>roda</a:t>
            </a:r>
            <a:r>
              <a:rPr lang="en-US" dirty="0" smtClean="0"/>
              <a:t> </a:t>
            </a:r>
            <a:r>
              <a:rPr lang="en-US" dirty="0" err="1" smtClean="0"/>
              <a:t>perusahaan</a:t>
            </a:r>
            <a:r>
              <a:rPr lang="en-US" dirty="0" smtClean="0"/>
              <a:t> </a:t>
            </a:r>
            <a:r>
              <a:rPr lang="en-US" dirty="0" err="1" smtClean="0"/>
              <a:t>karena</a:t>
            </a:r>
            <a:r>
              <a:rPr lang="en-US" dirty="0" smtClean="0"/>
              <a:t> </a:t>
            </a:r>
            <a:r>
              <a:rPr lang="en-US" dirty="0" err="1" smtClean="0"/>
              <a:t>diatur</a:t>
            </a:r>
            <a:r>
              <a:rPr lang="en-US" dirty="0" smtClean="0"/>
              <a:t> </a:t>
            </a:r>
            <a:r>
              <a:rPr lang="en-US" dirty="0" err="1" smtClean="0"/>
              <a:t>sendiri</a:t>
            </a:r>
            <a:endParaRPr lang="en-US" dirty="0" smtClean="0"/>
          </a:p>
          <a:p>
            <a:pPr>
              <a:buFontTx/>
              <a:buChar char="-"/>
            </a:pPr>
            <a:r>
              <a:rPr lang="en-US" dirty="0" err="1" smtClean="0"/>
              <a:t>keuntungan</a:t>
            </a:r>
            <a:r>
              <a:rPr lang="en-US" dirty="0" smtClean="0"/>
              <a:t> yang </a:t>
            </a:r>
            <a:r>
              <a:rPr lang="en-US" dirty="0" err="1" smtClean="0"/>
              <a:t>kecil</a:t>
            </a:r>
            <a:r>
              <a:rPr lang="en-US" dirty="0" smtClean="0"/>
              <a:t> yang </a:t>
            </a:r>
            <a:r>
              <a:rPr lang="en-US" dirty="0" err="1" smtClean="0"/>
              <a:t>terkadang</a:t>
            </a:r>
            <a:r>
              <a:rPr lang="en-US" dirty="0" smtClean="0"/>
              <a:t> </a:t>
            </a:r>
            <a:r>
              <a:rPr lang="en-US" dirty="0" err="1" smtClean="0"/>
              <a:t>harus</a:t>
            </a:r>
            <a:r>
              <a:rPr lang="en-US" dirty="0" smtClean="0"/>
              <a:t> </a:t>
            </a:r>
            <a:r>
              <a:rPr lang="en-US" dirty="0" err="1" smtClean="0"/>
              <a:t>mengorbankan</a:t>
            </a:r>
            <a:r>
              <a:rPr lang="en-US" dirty="0" smtClean="0"/>
              <a:t> </a:t>
            </a:r>
            <a:r>
              <a:rPr lang="en-US" dirty="0" err="1" smtClean="0"/>
              <a:t>penghasilan</a:t>
            </a:r>
            <a:r>
              <a:rPr lang="en-US" dirty="0" smtClean="0"/>
              <a:t> yang </a:t>
            </a:r>
            <a:r>
              <a:rPr lang="en-US" dirty="0" err="1" smtClean="0"/>
              <a:t>lebih</a:t>
            </a:r>
            <a:r>
              <a:rPr lang="en-US" dirty="0" smtClean="0"/>
              <a:t> </a:t>
            </a:r>
            <a:r>
              <a:rPr lang="en-US" dirty="0" err="1" smtClean="0"/>
              <a:t>besar</a:t>
            </a:r>
            <a:endParaRPr lang="en-US" dirty="0" smtClean="0"/>
          </a:p>
          <a:p>
            <a:pPr>
              <a:buFontTx/>
              <a:buChar char="-"/>
            </a:pPr>
            <a:r>
              <a:rPr lang="en-US" dirty="0" err="1" smtClean="0"/>
              <a:t>jangka</a:t>
            </a:r>
            <a:r>
              <a:rPr lang="en-US" dirty="0" smtClean="0"/>
              <a:t> </a:t>
            </a:r>
            <a:r>
              <a:rPr lang="en-US" dirty="0" err="1" smtClean="0"/>
              <a:t>waktu</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tidak</a:t>
            </a:r>
            <a:r>
              <a:rPr lang="en-US" dirty="0" smtClean="0"/>
              <a:t> </a:t>
            </a:r>
            <a:r>
              <a:rPr lang="en-US" dirty="0" err="1" smtClean="0"/>
              <a:t>terbatas</a:t>
            </a:r>
            <a:r>
              <a:rPr lang="en-US" dirty="0" smtClean="0"/>
              <a:t> </a:t>
            </a:r>
            <a:r>
              <a:rPr lang="en-US" dirty="0" err="1" smtClean="0"/>
              <a:t>atau</a:t>
            </a:r>
            <a:r>
              <a:rPr lang="en-US" dirty="0" smtClean="0"/>
              <a:t> </a:t>
            </a:r>
            <a:r>
              <a:rPr lang="en-US" dirty="0" err="1" smtClean="0"/>
              <a:t>seumur</a:t>
            </a:r>
            <a:r>
              <a:rPr lang="en-US" dirty="0" smtClean="0"/>
              <a:t> </a:t>
            </a:r>
            <a:r>
              <a:rPr lang="en-US" dirty="0" err="1" smtClean="0"/>
              <a:t>hidup</a:t>
            </a:r>
            <a:endParaRPr lang="en-US" dirty="0" smtClean="0"/>
          </a:p>
          <a:p>
            <a:pPr>
              <a:buFontTx/>
              <a:buChar char="-"/>
            </a:pPr>
            <a:r>
              <a:rPr lang="en-US" dirty="0" err="1" smtClean="0"/>
              <a:t>sewaktu-waktu</a:t>
            </a:r>
            <a:r>
              <a:rPr lang="en-US" dirty="0" smtClean="0"/>
              <a:t> </a:t>
            </a:r>
            <a:r>
              <a:rPr lang="en-US" dirty="0" err="1" smtClean="0"/>
              <a:t>dapat</a:t>
            </a:r>
            <a:r>
              <a:rPr lang="en-US" dirty="0" smtClean="0"/>
              <a:t> </a:t>
            </a:r>
            <a:r>
              <a:rPr lang="en-US" dirty="0" err="1" smtClean="0"/>
              <a:t>dipindah</a:t>
            </a:r>
            <a:r>
              <a:rPr lang="en-US" dirty="0" smtClean="0"/>
              <a:t> </a:t>
            </a:r>
            <a:r>
              <a:rPr lang="en-US" dirty="0" err="1" smtClean="0"/>
              <a:t>tangankan</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99CC"/>
          </a:solidFill>
        </p:spPr>
        <p:txBody>
          <a:bodyPr>
            <a:normAutofit fontScale="90000"/>
          </a:bodyPr>
          <a:lstStyle/>
          <a:p>
            <a:r>
              <a:rPr lang="en-US" b="1" dirty="0" smtClean="0"/>
              <a:t>2. Perusahaan / </a:t>
            </a:r>
            <a:r>
              <a:rPr lang="en-US" b="1" dirty="0" err="1" smtClean="0"/>
              <a:t>Badan</a:t>
            </a:r>
            <a:r>
              <a:rPr lang="en-US" b="1" dirty="0" smtClean="0"/>
              <a:t> Usaha Persekutuan / Partnership</a:t>
            </a:r>
            <a:endParaRPr lang="en-US" dirty="0"/>
          </a:p>
        </p:txBody>
      </p:sp>
      <p:sp>
        <p:nvSpPr>
          <p:cNvPr id="3" name="Content Placeholder 2"/>
          <p:cNvSpPr>
            <a:spLocks noGrp="1"/>
          </p:cNvSpPr>
          <p:nvPr>
            <p:ph idx="1"/>
          </p:nvPr>
        </p:nvSpPr>
        <p:spPr>
          <a:solidFill>
            <a:srgbClr val="FF9966"/>
          </a:solidFill>
        </p:spPr>
        <p:txBody>
          <a:bodyPr/>
          <a:lstStyle/>
          <a:p>
            <a:r>
              <a:rPr lang="en-US" dirty="0" smtClean="0"/>
              <a:t>Perusahaan </a:t>
            </a:r>
            <a:r>
              <a:rPr lang="en-US" dirty="0" err="1" smtClean="0"/>
              <a:t>persekutuan</a:t>
            </a:r>
            <a:r>
              <a:rPr lang="en-US" dirty="0" smtClean="0"/>
              <a:t> </a:t>
            </a:r>
            <a:r>
              <a:rPr lang="en-US" dirty="0" err="1" smtClean="0"/>
              <a:t>adalah</a:t>
            </a:r>
            <a:r>
              <a:rPr lang="en-US" dirty="0" smtClean="0"/>
              <a:t> </a:t>
            </a:r>
            <a:r>
              <a:rPr lang="en-US" dirty="0" err="1" smtClean="0"/>
              <a:t>badan</a:t>
            </a:r>
            <a:r>
              <a:rPr lang="en-US" dirty="0" smtClean="0"/>
              <a:t> </a:t>
            </a:r>
            <a:r>
              <a:rPr lang="en-US" dirty="0" err="1" smtClean="0"/>
              <a:t>usaha</a:t>
            </a:r>
            <a:r>
              <a:rPr lang="en-US" dirty="0" smtClean="0"/>
              <a:t> yang </a:t>
            </a:r>
            <a:r>
              <a:rPr lang="en-US" dirty="0" err="1" smtClean="0"/>
              <a:t>dimiliki</a:t>
            </a:r>
            <a:r>
              <a:rPr lang="en-US" dirty="0" smtClean="0"/>
              <a:t> </a:t>
            </a:r>
            <a:r>
              <a:rPr lang="en-US" dirty="0" err="1" smtClean="0"/>
              <a:t>oleh</a:t>
            </a:r>
            <a:r>
              <a:rPr lang="en-US" dirty="0" smtClean="0"/>
              <a:t> </a:t>
            </a:r>
            <a:r>
              <a:rPr lang="en-US" dirty="0" err="1" smtClean="0"/>
              <a:t>dua</a:t>
            </a:r>
            <a:r>
              <a:rPr lang="en-US" dirty="0" smtClean="0"/>
              <a:t> </a:t>
            </a:r>
            <a:r>
              <a:rPr lang="en-US" dirty="0" err="1" smtClean="0"/>
              <a:t>orang</a:t>
            </a:r>
            <a:r>
              <a:rPr lang="en-US" dirty="0" smtClean="0"/>
              <a:t> </a:t>
            </a:r>
            <a:r>
              <a:rPr lang="en-US" dirty="0" err="1" smtClean="0"/>
              <a:t>atau</a:t>
            </a:r>
            <a:r>
              <a:rPr lang="en-US" dirty="0" smtClean="0"/>
              <a:t> </a:t>
            </a:r>
            <a:r>
              <a:rPr lang="en-US" dirty="0" err="1" smtClean="0"/>
              <a:t>lebih</a:t>
            </a:r>
            <a:r>
              <a:rPr lang="en-US" dirty="0" smtClean="0"/>
              <a:t> yang </a:t>
            </a:r>
            <a:r>
              <a:rPr lang="en-US" dirty="0" err="1" smtClean="0"/>
              <a:t>secara</a:t>
            </a:r>
            <a:r>
              <a:rPr lang="en-US" dirty="0" smtClean="0"/>
              <a:t> </a:t>
            </a:r>
            <a:r>
              <a:rPr lang="en-US" dirty="0" err="1" smtClean="0"/>
              <a:t>bersama-sama</a:t>
            </a:r>
            <a:r>
              <a:rPr lang="en-US" dirty="0" smtClean="0"/>
              <a:t> </a:t>
            </a:r>
            <a:r>
              <a:rPr lang="en-US" dirty="0" err="1" smtClean="0"/>
              <a:t>bekerja</a:t>
            </a:r>
            <a:r>
              <a:rPr lang="en-US" dirty="0" smtClean="0"/>
              <a:t> </a:t>
            </a:r>
            <a:r>
              <a:rPr lang="en-US" dirty="0" err="1" smtClean="0"/>
              <a:t>sama</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bisnis</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persekutuan</a:t>
            </a:r>
            <a:r>
              <a:rPr lang="en-US" dirty="0" smtClean="0"/>
              <a:t> </a:t>
            </a:r>
            <a:r>
              <a:rPr lang="en-US" dirty="0" err="1" smtClean="0"/>
              <a:t>adalah</a:t>
            </a:r>
            <a:r>
              <a:rPr lang="en-US" dirty="0" smtClean="0"/>
              <a:t> firma </a:t>
            </a:r>
            <a:r>
              <a:rPr lang="en-US" dirty="0" err="1" smtClean="0"/>
              <a:t>dan</a:t>
            </a:r>
            <a:r>
              <a:rPr lang="en-US" dirty="0" smtClean="0"/>
              <a:t> </a:t>
            </a:r>
            <a:r>
              <a:rPr lang="en-US" dirty="0" err="1" smtClean="0"/>
              <a:t>persekutuan</a:t>
            </a:r>
            <a:r>
              <a:rPr lang="en-US" dirty="0" smtClean="0"/>
              <a:t> </a:t>
            </a:r>
            <a:r>
              <a:rPr lang="en-US" dirty="0" err="1" smtClean="0"/>
              <a:t>komanditer</a:t>
            </a:r>
            <a:r>
              <a:rPr lang="en-US" dirty="0" smtClean="0"/>
              <a:t> alias cv.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rgbClr val="CC3399"/>
          </a:solidFill>
        </p:spPr>
        <p:txBody>
          <a:bodyPr>
            <a:normAutofit fontScale="90000"/>
          </a:bodyPr>
          <a:lstStyle/>
          <a:p>
            <a:r>
              <a:rPr lang="en-US" b="1" dirty="0" smtClean="0"/>
              <a:t>a. Firma</a:t>
            </a:r>
            <a:endParaRPr lang="en-US" dirty="0"/>
          </a:p>
        </p:txBody>
      </p:sp>
      <p:sp>
        <p:nvSpPr>
          <p:cNvPr id="3" name="Content Placeholder 2"/>
          <p:cNvSpPr>
            <a:spLocks noGrp="1"/>
          </p:cNvSpPr>
          <p:nvPr>
            <p:ph idx="1"/>
          </p:nvPr>
        </p:nvSpPr>
        <p:spPr>
          <a:xfrm>
            <a:off x="0" y="838200"/>
            <a:ext cx="9144000" cy="6019800"/>
          </a:xfrm>
          <a:solidFill>
            <a:srgbClr val="CCCC00"/>
          </a:solidFill>
        </p:spPr>
        <p:txBody>
          <a:bodyPr>
            <a:normAutofit fontScale="85000" lnSpcReduction="20000"/>
          </a:bodyPr>
          <a:lstStyle/>
          <a:p>
            <a:pPr>
              <a:buNone/>
            </a:pPr>
            <a:r>
              <a:rPr lang="en-US" dirty="0" smtClean="0"/>
              <a:t>	Firma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persekutuan</a:t>
            </a:r>
            <a:r>
              <a:rPr lang="en-US" dirty="0" smtClean="0"/>
              <a:t> </a:t>
            </a:r>
            <a:r>
              <a:rPr lang="en-US" dirty="0" err="1" smtClean="0"/>
              <a:t>bisnis</a:t>
            </a:r>
            <a:r>
              <a:rPr lang="en-US" dirty="0" smtClean="0"/>
              <a:t> yang </a:t>
            </a:r>
            <a:r>
              <a:rPr lang="en-US" dirty="0" err="1" smtClean="0"/>
              <a:t>terdiri</a:t>
            </a:r>
            <a:r>
              <a:rPr lang="en-US" dirty="0" smtClean="0"/>
              <a:t> </a:t>
            </a:r>
            <a:r>
              <a:rPr lang="en-US" dirty="0" err="1" smtClean="0"/>
              <a:t>dari</a:t>
            </a:r>
            <a:r>
              <a:rPr lang="en-US" dirty="0" smtClean="0"/>
              <a:t> </a:t>
            </a:r>
            <a:r>
              <a:rPr lang="en-US" dirty="0" err="1" smtClean="0"/>
              <a:t>dua</a:t>
            </a:r>
            <a:r>
              <a:rPr lang="en-US" dirty="0" smtClean="0"/>
              <a:t> </a:t>
            </a:r>
            <a:r>
              <a:rPr lang="en-US" dirty="0" err="1" smtClean="0"/>
              <a:t>orang</a:t>
            </a:r>
            <a:r>
              <a:rPr lang="en-US" dirty="0" smtClean="0"/>
              <a:t> </a:t>
            </a:r>
            <a:r>
              <a:rPr lang="en-US" dirty="0" err="1" smtClean="0"/>
              <a:t>atau</a:t>
            </a:r>
            <a:r>
              <a:rPr lang="en-US" dirty="0" smtClean="0"/>
              <a:t> </a:t>
            </a:r>
            <a:r>
              <a:rPr lang="en-US" dirty="0" err="1" smtClean="0"/>
              <a:t>lebih</a:t>
            </a:r>
            <a:r>
              <a:rPr lang="en-US" dirty="0" smtClean="0"/>
              <a:t> </a:t>
            </a:r>
            <a:r>
              <a:rPr lang="en-US" dirty="0" err="1" smtClean="0"/>
              <a:t>dengan</a:t>
            </a:r>
            <a:r>
              <a:rPr lang="en-US" dirty="0" smtClean="0"/>
              <a:t> </a:t>
            </a:r>
            <a:r>
              <a:rPr lang="en-US" dirty="0" err="1" smtClean="0"/>
              <a:t>nama</a:t>
            </a:r>
            <a:r>
              <a:rPr lang="en-US" dirty="0" smtClean="0"/>
              <a:t> </a:t>
            </a:r>
            <a:r>
              <a:rPr lang="en-US" dirty="0" err="1" smtClean="0"/>
              <a:t>bersama</a:t>
            </a:r>
            <a:r>
              <a:rPr lang="en-US" dirty="0" smtClean="0"/>
              <a:t> yang </a:t>
            </a:r>
            <a:r>
              <a:rPr lang="en-US" dirty="0" err="1" smtClean="0"/>
              <a:t>tanggung</a:t>
            </a:r>
            <a:r>
              <a:rPr lang="en-US" dirty="0" smtClean="0"/>
              <a:t> </a:t>
            </a:r>
            <a:r>
              <a:rPr lang="en-US" dirty="0" err="1" smtClean="0"/>
              <a:t>jawabnya</a:t>
            </a:r>
            <a:r>
              <a:rPr lang="en-US" dirty="0" smtClean="0"/>
              <a:t> </a:t>
            </a:r>
            <a:r>
              <a:rPr lang="en-US" dirty="0" err="1" smtClean="0"/>
              <a:t>terbagi</a:t>
            </a:r>
            <a:r>
              <a:rPr lang="en-US" dirty="0" smtClean="0"/>
              <a:t> rata </a:t>
            </a:r>
            <a:r>
              <a:rPr lang="en-US" dirty="0" err="1" smtClean="0"/>
              <a:t>tidak</a:t>
            </a:r>
            <a:r>
              <a:rPr lang="en-US" dirty="0" smtClean="0"/>
              <a:t> </a:t>
            </a:r>
            <a:r>
              <a:rPr lang="en-US" dirty="0" err="1" smtClean="0"/>
              <a:t>terbatas</a:t>
            </a:r>
            <a:r>
              <a:rPr lang="en-US" dirty="0" smtClean="0"/>
              <a:t> </a:t>
            </a:r>
            <a:r>
              <a:rPr lang="en-US" dirty="0" err="1" smtClean="0"/>
              <a:t>pada</a:t>
            </a:r>
            <a:r>
              <a:rPr lang="en-US" dirty="0" smtClean="0"/>
              <a:t> </a:t>
            </a:r>
            <a:r>
              <a:rPr lang="en-US" dirty="0" err="1" smtClean="0"/>
              <a:t>setiap</a:t>
            </a:r>
            <a:r>
              <a:rPr lang="en-US" dirty="0" smtClean="0"/>
              <a:t> </a:t>
            </a:r>
            <a:r>
              <a:rPr lang="en-US" dirty="0" err="1" smtClean="0"/>
              <a:t>pemiliknya</a:t>
            </a:r>
            <a:r>
              <a:rPr lang="en-US" dirty="0" smtClean="0"/>
              <a:t>.</a:t>
            </a:r>
            <a:br>
              <a:rPr lang="en-US" dirty="0" smtClean="0"/>
            </a:br>
            <a:endParaRPr lang="en-US" dirty="0" smtClean="0"/>
          </a:p>
          <a:p>
            <a:pPr>
              <a:buNone/>
            </a:pPr>
            <a:r>
              <a:rPr lang="en-US" dirty="0" err="1" smtClean="0"/>
              <a:t>ciri</a:t>
            </a:r>
            <a:r>
              <a:rPr lang="en-US" dirty="0" smtClean="0"/>
              <a:t> </a:t>
            </a:r>
            <a:r>
              <a:rPr lang="en-US" dirty="0" err="1" smtClean="0"/>
              <a:t>dan</a:t>
            </a:r>
            <a:r>
              <a:rPr lang="en-US" dirty="0" smtClean="0"/>
              <a:t> </a:t>
            </a:r>
            <a:r>
              <a:rPr lang="en-US" dirty="0" err="1" smtClean="0"/>
              <a:t>sifat</a:t>
            </a:r>
            <a:r>
              <a:rPr lang="en-US" dirty="0" smtClean="0"/>
              <a:t> firma :</a:t>
            </a:r>
            <a:br>
              <a:rPr lang="en-US" dirty="0" smtClean="0"/>
            </a:br>
            <a:r>
              <a:rPr lang="en-US" dirty="0" smtClean="0"/>
              <a:t>- </a:t>
            </a:r>
            <a:r>
              <a:rPr lang="en-US" dirty="0" err="1" smtClean="0"/>
              <a:t>Apabila</a:t>
            </a:r>
            <a:r>
              <a:rPr lang="en-US" dirty="0" smtClean="0"/>
              <a:t> </a:t>
            </a:r>
            <a:r>
              <a:rPr lang="en-US" dirty="0" err="1" smtClean="0"/>
              <a:t>terdapat</a:t>
            </a:r>
            <a:r>
              <a:rPr lang="en-US" dirty="0" smtClean="0"/>
              <a:t> </a:t>
            </a:r>
            <a:r>
              <a:rPr lang="en-US" dirty="0" err="1" smtClean="0"/>
              <a:t>hutang</a:t>
            </a:r>
            <a:r>
              <a:rPr lang="en-US" dirty="0" smtClean="0"/>
              <a:t> </a:t>
            </a:r>
            <a:r>
              <a:rPr lang="en-US" dirty="0" err="1" smtClean="0"/>
              <a:t>tak</a:t>
            </a:r>
            <a:r>
              <a:rPr lang="en-US" dirty="0" smtClean="0"/>
              <a:t> </a:t>
            </a:r>
            <a:r>
              <a:rPr lang="en-US" dirty="0" err="1" smtClean="0"/>
              <a:t>terbayar</a:t>
            </a:r>
            <a:r>
              <a:rPr lang="en-US" dirty="0" smtClean="0"/>
              <a:t>, </a:t>
            </a:r>
            <a:r>
              <a:rPr lang="en-US" dirty="0" err="1" smtClean="0"/>
              <a:t>maka</a:t>
            </a:r>
            <a:r>
              <a:rPr lang="en-US" dirty="0" smtClean="0"/>
              <a:t> </a:t>
            </a:r>
            <a:r>
              <a:rPr lang="en-US" dirty="0" err="1" smtClean="0"/>
              <a:t>setiap</a:t>
            </a:r>
            <a:r>
              <a:rPr lang="en-US" dirty="0" smtClean="0"/>
              <a:t> </a:t>
            </a:r>
            <a:r>
              <a:rPr lang="en-US" dirty="0" err="1" smtClean="0"/>
              <a:t>pemilik</a:t>
            </a:r>
            <a:r>
              <a:rPr lang="en-US" dirty="0" smtClean="0"/>
              <a:t> </a:t>
            </a:r>
            <a:r>
              <a:rPr lang="en-US" dirty="0" err="1" smtClean="0"/>
              <a:t>wajib</a:t>
            </a:r>
            <a:r>
              <a:rPr lang="en-US" dirty="0" smtClean="0"/>
              <a:t> </a:t>
            </a:r>
            <a:r>
              <a:rPr lang="en-US" dirty="0" err="1" smtClean="0"/>
              <a:t>melunasi</a:t>
            </a:r>
            <a:r>
              <a:rPr lang="en-US" dirty="0" smtClean="0"/>
              <a:t> </a:t>
            </a:r>
            <a:r>
              <a:rPr lang="en-US" dirty="0" err="1" smtClean="0"/>
              <a:t>dengan</a:t>
            </a:r>
            <a:r>
              <a:rPr lang="en-US" dirty="0" smtClean="0"/>
              <a:t> </a:t>
            </a:r>
            <a:r>
              <a:rPr lang="en-US" dirty="0" err="1" smtClean="0"/>
              <a:t>harta</a:t>
            </a:r>
            <a:r>
              <a:rPr lang="en-US" dirty="0" smtClean="0"/>
              <a:t> </a:t>
            </a:r>
            <a:r>
              <a:rPr lang="en-US" dirty="0" err="1" smtClean="0"/>
              <a:t>pribadi</a:t>
            </a:r>
            <a:r>
              <a:rPr lang="en-US" dirty="0" smtClean="0"/>
              <a:t>.</a:t>
            </a:r>
            <a:br>
              <a:rPr lang="en-US" dirty="0" smtClean="0"/>
            </a:br>
            <a:r>
              <a:rPr lang="en-US" dirty="0" smtClean="0"/>
              <a:t>- </a:t>
            </a:r>
            <a:r>
              <a:rPr lang="en-US" dirty="0" err="1" smtClean="0"/>
              <a:t>Setiap</a:t>
            </a:r>
            <a:r>
              <a:rPr lang="en-US" dirty="0" smtClean="0"/>
              <a:t> </a:t>
            </a:r>
            <a:r>
              <a:rPr lang="en-US" dirty="0" err="1" smtClean="0"/>
              <a:t>anggota</a:t>
            </a:r>
            <a:r>
              <a:rPr lang="en-US" dirty="0" smtClean="0"/>
              <a:t> firma </a:t>
            </a:r>
            <a:r>
              <a:rPr lang="en-US" dirty="0" err="1" smtClean="0"/>
              <a:t>memiliki</a:t>
            </a:r>
            <a:r>
              <a:rPr lang="en-US" dirty="0" smtClean="0"/>
              <a:t> </a:t>
            </a:r>
            <a:r>
              <a:rPr lang="en-US" dirty="0" err="1" smtClean="0"/>
              <a:t>hak</a:t>
            </a:r>
            <a:r>
              <a:rPr lang="en-US" dirty="0" smtClean="0"/>
              <a:t> </a:t>
            </a:r>
            <a:r>
              <a:rPr lang="en-US" dirty="0" err="1" smtClean="0"/>
              <a:t>untuk</a:t>
            </a:r>
            <a:r>
              <a:rPr lang="en-US" dirty="0" smtClean="0"/>
              <a:t> </a:t>
            </a:r>
            <a:r>
              <a:rPr lang="en-US" dirty="0" err="1" smtClean="0"/>
              <a:t>menjadi</a:t>
            </a:r>
            <a:r>
              <a:rPr lang="en-US" dirty="0" smtClean="0"/>
              <a:t> </a:t>
            </a:r>
            <a:r>
              <a:rPr lang="en-US" dirty="0" err="1" smtClean="0"/>
              <a:t>pemimpin</a:t>
            </a:r>
            <a:r>
              <a:rPr lang="en-US" dirty="0" smtClean="0"/>
              <a:t/>
            </a:r>
            <a:br>
              <a:rPr lang="en-US" dirty="0" smtClean="0"/>
            </a:br>
            <a:r>
              <a:rPr lang="en-US" dirty="0" smtClean="0"/>
              <a:t>- </a:t>
            </a:r>
            <a:r>
              <a:rPr lang="en-US" dirty="0" err="1" smtClean="0"/>
              <a:t>Seorang</a:t>
            </a:r>
            <a:r>
              <a:rPr lang="en-US" dirty="0" smtClean="0"/>
              <a:t> </a:t>
            </a:r>
            <a:r>
              <a:rPr lang="en-US" dirty="0" err="1" smtClean="0"/>
              <a:t>anggota</a:t>
            </a:r>
            <a:r>
              <a:rPr lang="en-US" dirty="0" smtClean="0"/>
              <a:t> </a:t>
            </a:r>
            <a:r>
              <a:rPr lang="en-US" dirty="0" err="1" smtClean="0"/>
              <a:t>tidak</a:t>
            </a:r>
            <a:r>
              <a:rPr lang="en-US" dirty="0" smtClean="0"/>
              <a:t> </a:t>
            </a:r>
            <a:r>
              <a:rPr lang="en-US" dirty="0" err="1" smtClean="0"/>
              <a:t>berhak</a:t>
            </a:r>
            <a:r>
              <a:rPr lang="en-US" dirty="0" smtClean="0"/>
              <a:t> </a:t>
            </a:r>
            <a:r>
              <a:rPr lang="en-US" dirty="0" err="1" smtClean="0"/>
              <a:t>memasukkan</a:t>
            </a:r>
            <a:r>
              <a:rPr lang="en-US" dirty="0" smtClean="0"/>
              <a:t> </a:t>
            </a:r>
            <a:r>
              <a:rPr lang="en-US" dirty="0" err="1" smtClean="0"/>
              <a:t>anggota</a:t>
            </a:r>
            <a:r>
              <a:rPr lang="en-US" dirty="0" smtClean="0"/>
              <a:t> </a:t>
            </a:r>
            <a:r>
              <a:rPr lang="en-US" dirty="0" err="1" smtClean="0"/>
              <a:t>baru</a:t>
            </a:r>
            <a:r>
              <a:rPr lang="en-US" dirty="0" smtClean="0"/>
              <a:t> </a:t>
            </a:r>
            <a:r>
              <a:rPr lang="en-US" dirty="0" err="1" smtClean="0"/>
              <a:t>tanpa</a:t>
            </a:r>
            <a:r>
              <a:rPr lang="en-US" dirty="0" smtClean="0"/>
              <a:t> </a:t>
            </a:r>
            <a:r>
              <a:rPr lang="en-US" dirty="0" err="1" smtClean="0"/>
              <a:t>seizin</a:t>
            </a:r>
            <a:r>
              <a:rPr lang="en-US" dirty="0" smtClean="0"/>
              <a:t> </a:t>
            </a:r>
            <a:r>
              <a:rPr lang="en-US" dirty="0" err="1" smtClean="0"/>
              <a:t>anggota</a:t>
            </a:r>
            <a:r>
              <a:rPr lang="en-US" dirty="0" smtClean="0"/>
              <a:t> yang </a:t>
            </a:r>
            <a:r>
              <a:rPr lang="en-US" dirty="0" err="1" smtClean="0"/>
              <a:t>lainnya</a:t>
            </a:r>
            <a:r>
              <a:rPr lang="en-US" dirty="0" smtClean="0"/>
              <a:t>.</a:t>
            </a:r>
            <a:br>
              <a:rPr lang="en-US" dirty="0" smtClean="0"/>
            </a:br>
            <a:r>
              <a:rPr lang="en-US" dirty="0" smtClean="0"/>
              <a:t>- </a:t>
            </a:r>
            <a:r>
              <a:rPr lang="en-US" dirty="0" err="1" smtClean="0"/>
              <a:t>keanggotaan</a:t>
            </a:r>
            <a:r>
              <a:rPr lang="en-US" dirty="0" smtClean="0"/>
              <a:t> firma </a:t>
            </a:r>
            <a:r>
              <a:rPr lang="en-US" dirty="0" err="1" smtClean="0"/>
              <a:t>melekat</a:t>
            </a:r>
            <a:r>
              <a:rPr lang="en-US" dirty="0" smtClean="0"/>
              <a:t> </a:t>
            </a:r>
            <a:r>
              <a:rPr lang="en-US" dirty="0" err="1" smtClean="0"/>
              <a:t>dan</a:t>
            </a:r>
            <a:r>
              <a:rPr lang="en-US" dirty="0" smtClean="0"/>
              <a:t> </a:t>
            </a:r>
            <a:r>
              <a:rPr lang="en-US" dirty="0" err="1" smtClean="0"/>
              <a:t>berlaku</a:t>
            </a:r>
            <a:r>
              <a:rPr lang="en-US" dirty="0" smtClean="0"/>
              <a:t> </a:t>
            </a:r>
            <a:r>
              <a:rPr lang="en-US" dirty="0" err="1" smtClean="0"/>
              <a:t>seumur</a:t>
            </a:r>
            <a:r>
              <a:rPr lang="en-US" dirty="0" smtClean="0"/>
              <a:t> </a:t>
            </a:r>
            <a:r>
              <a:rPr lang="en-US" dirty="0" err="1" smtClean="0"/>
              <a:t>hidup</a:t>
            </a:r>
            <a:r>
              <a:rPr lang="en-US" dirty="0" smtClean="0"/>
              <a:t/>
            </a:r>
            <a:br>
              <a:rPr lang="en-US" dirty="0" smtClean="0"/>
            </a:br>
            <a:r>
              <a:rPr lang="en-US" dirty="0" smtClean="0"/>
              <a:t>- </a:t>
            </a:r>
            <a:r>
              <a:rPr lang="en-US" dirty="0" err="1" smtClean="0"/>
              <a:t>seorang</a:t>
            </a:r>
            <a:r>
              <a:rPr lang="en-US" dirty="0" smtClean="0"/>
              <a:t> </a:t>
            </a:r>
            <a:r>
              <a:rPr lang="en-US" dirty="0" err="1" smtClean="0"/>
              <a:t>anggota</a:t>
            </a:r>
            <a:r>
              <a:rPr lang="en-US" dirty="0" smtClean="0"/>
              <a:t> </a:t>
            </a:r>
            <a:r>
              <a:rPr lang="en-US" dirty="0" err="1" smtClean="0"/>
              <a:t>mempunyai</a:t>
            </a:r>
            <a:r>
              <a:rPr lang="en-US" dirty="0" smtClean="0"/>
              <a:t> </a:t>
            </a:r>
            <a:r>
              <a:rPr lang="en-US" dirty="0" err="1" smtClean="0"/>
              <a:t>hak</a:t>
            </a:r>
            <a:r>
              <a:rPr lang="en-US" dirty="0" smtClean="0"/>
              <a:t> </a:t>
            </a:r>
            <a:r>
              <a:rPr lang="en-US" dirty="0" err="1" smtClean="0"/>
              <a:t>untuk</a:t>
            </a:r>
            <a:r>
              <a:rPr lang="en-US" dirty="0" smtClean="0"/>
              <a:t> </a:t>
            </a:r>
            <a:r>
              <a:rPr lang="en-US" dirty="0" err="1" smtClean="0"/>
              <a:t>membubarkan</a:t>
            </a:r>
            <a:r>
              <a:rPr lang="en-US" dirty="0" smtClean="0"/>
              <a:t> firma</a:t>
            </a:r>
            <a:br>
              <a:rPr lang="en-US" dirty="0" smtClean="0"/>
            </a:br>
            <a:r>
              <a:rPr lang="en-US" dirty="0" smtClean="0"/>
              <a:t>- </a:t>
            </a:r>
            <a:r>
              <a:rPr lang="en-US" dirty="0" err="1" smtClean="0"/>
              <a:t>pendiriannya</a:t>
            </a:r>
            <a:r>
              <a:rPr lang="en-US" dirty="0" smtClean="0"/>
              <a:t> </a:t>
            </a:r>
            <a:r>
              <a:rPr lang="en-US" dirty="0" err="1" smtClean="0"/>
              <a:t>tidak</a:t>
            </a:r>
            <a:r>
              <a:rPr lang="en-US" dirty="0" smtClean="0"/>
              <a:t> </a:t>
            </a:r>
            <a:r>
              <a:rPr lang="en-US" dirty="0" err="1" smtClean="0"/>
              <a:t>memelukan</a:t>
            </a:r>
            <a:r>
              <a:rPr lang="en-US" dirty="0" smtClean="0"/>
              <a:t> </a:t>
            </a:r>
            <a:r>
              <a:rPr lang="en-US" dirty="0" err="1" smtClean="0"/>
              <a:t>akte</a:t>
            </a:r>
            <a:r>
              <a:rPr lang="en-US" dirty="0" smtClean="0"/>
              <a:t> </a:t>
            </a:r>
            <a:r>
              <a:rPr lang="en-US" dirty="0" err="1" smtClean="0"/>
              <a:t>pendirian</a:t>
            </a:r>
            <a:r>
              <a:rPr lang="en-US" dirty="0" smtClean="0"/>
              <a:t/>
            </a:r>
            <a:br>
              <a:rPr lang="en-US" dirty="0" smtClean="0"/>
            </a:br>
            <a:r>
              <a:rPr lang="en-US" dirty="0" smtClean="0"/>
              <a:t>- </a:t>
            </a:r>
            <a:r>
              <a:rPr lang="en-US" dirty="0" err="1" smtClean="0"/>
              <a:t>mudah</a:t>
            </a:r>
            <a:r>
              <a:rPr lang="en-US" dirty="0" smtClean="0"/>
              <a:t> </a:t>
            </a:r>
            <a:r>
              <a:rPr lang="en-US" dirty="0" err="1" smtClean="0"/>
              <a:t>memperoleh</a:t>
            </a:r>
            <a:r>
              <a:rPr lang="en-US" dirty="0" smtClean="0"/>
              <a:t> </a:t>
            </a:r>
            <a:r>
              <a:rPr lang="en-US" dirty="0" err="1" smtClean="0"/>
              <a:t>kredit</a:t>
            </a:r>
            <a:r>
              <a:rPr lang="en-US" dirty="0" smtClean="0"/>
              <a:t> </a:t>
            </a:r>
            <a:r>
              <a:rPr lang="en-US" dirty="0" err="1" smtClean="0"/>
              <a:t>usaha</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FF66"/>
          </a:solidFill>
        </p:spPr>
        <p:txBody>
          <a:bodyPr>
            <a:normAutofit fontScale="90000"/>
          </a:bodyPr>
          <a:lstStyle/>
          <a:p>
            <a:r>
              <a:rPr lang="en-US" b="1" dirty="0" smtClean="0"/>
              <a:t>b. Persekutuan </a:t>
            </a:r>
            <a:r>
              <a:rPr lang="en-US" b="1" dirty="0" err="1" smtClean="0"/>
              <a:t>Komanditer</a:t>
            </a:r>
            <a:r>
              <a:rPr lang="en-US" b="1" dirty="0" smtClean="0"/>
              <a:t> / CV / </a:t>
            </a:r>
            <a:r>
              <a:rPr lang="en-US" b="1" dirty="0" err="1" smtClean="0"/>
              <a:t>Commanditaire</a:t>
            </a:r>
            <a:r>
              <a:rPr lang="en-US" b="1" dirty="0" smtClean="0"/>
              <a:t> </a:t>
            </a:r>
            <a:r>
              <a:rPr lang="en-US" b="1" dirty="0" err="1" smtClean="0"/>
              <a:t>Vennotschaap</a:t>
            </a:r>
            <a:endParaRPr lang="en-US" dirty="0"/>
          </a:p>
        </p:txBody>
      </p:sp>
      <p:sp>
        <p:nvSpPr>
          <p:cNvPr id="3" name="Content Placeholder 2"/>
          <p:cNvSpPr>
            <a:spLocks noGrp="1"/>
          </p:cNvSpPr>
          <p:nvPr>
            <p:ph idx="1"/>
          </p:nvPr>
        </p:nvSpPr>
        <p:spPr>
          <a:xfrm>
            <a:off x="0" y="1524000"/>
            <a:ext cx="9144000" cy="5334000"/>
          </a:xfrm>
          <a:solidFill>
            <a:srgbClr val="00FF00"/>
          </a:solidFill>
        </p:spPr>
        <p:txBody>
          <a:bodyPr>
            <a:normAutofit fontScale="92500"/>
          </a:bodyPr>
          <a:lstStyle/>
          <a:p>
            <a:pPr>
              <a:buNone/>
            </a:pPr>
            <a:r>
              <a:rPr lang="en-US" dirty="0" smtClean="0"/>
              <a:t>CV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bisnis</a:t>
            </a:r>
            <a:r>
              <a:rPr lang="en-US" dirty="0" smtClean="0"/>
              <a:t> yang </a:t>
            </a:r>
            <a:r>
              <a:rPr lang="en-US" dirty="0" err="1" smtClean="0"/>
              <a:t>didirikan</a:t>
            </a:r>
            <a:r>
              <a:rPr lang="en-US" dirty="0" smtClean="0"/>
              <a:t> </a:t>
            </a:r>
            <a:r>
              <a:rPr lang="en-US" dirty="0" err="1" smtClean="0"/>
              <a:t>dan</a:t>
            </a:r>
            <a:r>
              <a:rPr lang="en-US" dirty="0" smtClean="0"/>
              <a:t> </a:t>
            </a:r>
            <a:r>
              <a:rPr lang="en-US" dirty="0" err="1" smtClean="0"/>
              <a:t>dimiliki</a:t>
            </a:r>
            <a:r>
              <a:rPr lang="en-US" dirty="0" smtClean="0"/>
              <a:t> </a:t>
            </a:r>
            <a:r>
              <a:rPr lang="en-US" dirty="0" err="1" smtClean="0"/>
              <a:t>oleh</a:t>
            </a:r>
            <a:r>
              <a:rPr lang="en-US" dirty="0" smtClean="0"/>
              <a:t> </a:t>
            </a:r>
            <a:r>
              <a:rPr lang="en-US" dirty="0" err="1" smtClean="0"/>
              <a:t>dua</a:t>
            </a:r>
            <a:r>
              <a:rPr lang="en-US" dirty="0" smtClean="0"/>
              <a:t> </a:t>
            </a:r>
            <a:r>
              <a:rPr lang="en-US" dirty="0" err="1" smtClean="0"/>
              <a:t>orang</a:t>
            </a:r>
            <a:r>
              <a:rPr lang="en-US" dirty="0" smtClean="0"/>
              <a:t> </a:t>
            </a:r>
            <a:r>
              <a:rPr lang="en-US" dirty="0" err="1" smtClean="0"/>
              <a:t>atau</a:t>
            </a:r>
            <a:r>
              <a:rPr lang="en-US" dirty="0" smtClean="0"/>
              <a:t> </a:t>
            </a:r>
            <a:r>
              <a:rPr lang="en-US" dirty="0" err="1" smtClean="0"/>
              <a:t>lebih</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bersama</a:t>
            </a:r>
            <a:r>
              <a:rPr lang="en-US" dirty="0" smtClean="0"/>
              <a:t> </a:t>
            </a:r>
            <a:r>
              <a:rPr lang="en-US" dirty="0" err="1" smtClean="0"/>
              <a:t>dengan</a:t>
            </a:r>
            <a:r>
              <a:rPr lang="en-US" dirty="0" smtClean="0"/>
              <a:t> </a:t>
            </a:r>
            <a:r>
              <a:rPr lang="en-US" dirty="0" err="1" smtClean="0"/>
              <a:t>tingkat</a:t>
            </a:r>
            <a:r>
              <a:rPr lang="en-US" dirty="0" smtClean="0"/>
              <a:t> </a:t>
            </a:r>
            <a:r>
              <a:rPr lang="en-US" dirty="0" err="1" smtClean="0"/>
              <a:t>keterlibatan</a:t>
            </a:r>
            <a:r>
              <a:rPr lang="en-US" dirty="0" smtClean="0"/>
              <a:t> yang </a:t>
            </a:r>
            <a:r>
              <a:rPr lang="en-US" dirty="0" err="1" smtClean="0"/>
              <a:t>berbeda-beda</a:t>
            </a:r>
            <a:r>
              <a:rPr lang="en-US" dirty="0" smtClean="0"/>
              <a:t> </a:t>
            </a:r>
            <a:r>
              <a:rPr lang="en-US" dirty="0" err="1" smtClean="0"/>
              <a:t>di</a:t>
            </a:r>
            <a:r>
              <a:rPr lang="en-US" dirty="0" smtClean="0"/>
              <a:t> </a:t>
            </a:r>
            <a:r>
              <a:rPr lang="en-US" dirty="0" err="1" smtClean="0"/>
              <a:t>antara</a:t>
            </a:r>
            <a:r>
              <a:rPr lang="en-US" dirty="0" smtClean="0"/>
              <a:t> </a:t>
            </a:r>
            <a:r>
              <a:rPr lang="en-US" dirty="0" err="1" smtClean="0"/>
              <a:t>anggotanya</a:t>
            </a:r>
            <a:r>
              <a:rPr lang="en-US" dirty="0" smtClean="0"/>
              <a:t>. </a:t>
            </a:r>
            <a:r>
              <a:rPr lang="en-US" dirty="0" err="1" smtClean="0"/>
              <a:t>Satu</a:t>
            </a:r>
            <a:r>
              <a:rPr lang="en-US" dirty="0" smtClean="0"/>
              <a:t> </a:t>
            </a:r>
            <a:r>
              <a:rPr lang="en-US" dirty="0" err="1" smtClean="0"/>
              <a:t>pihak</a:t>
            </a:r>
            <a:r>
              <a:rPr lang="en-US" dirty="0" smtClean="0"/>
              <a:t> </a:t>
            </a:r>
            <a:r>
              <a:rPr lang="en-US" dirty="0" err="1" smtClean="0"/>
              <a:t>dalam</a:t>
            </a:r>
            <a:r>
              <a:rPr lang="en-US" dirty="0" smtClean="0"/>
              <a:t> CV </a:t>
            </a:r>
            <a:r>
              <a:rPr lang="en-US" dirty="0" err="1" smtClean="0"/>
              <a:t>mengelola</a:t>
            </a:r>
            <a:r>
              <a:rPr lang="en-US" dirty="0" smtClean="0"/>
              <a:t> </a:t>
            </a:r>
            <a:r>
              <a:rPr lang="en-US" dirty="0" err="1" smtClean="0"/>
              <a:t>usaha</a:t>
            </a:r>
            <a:r>
              <a:rPr lang="en-US" dirty="0" smtClean="0"/>
              <a:t> </a:t>
            </a:r>
            <a:r>
              <a:rPr lang="en-US" dirty="0" err="1" smtClean="0"/>
              <a:t>secara</a:t>
            </a:r>
            <a:r>
              <a:rPr lang="en-US" dirty="0" smtClean="0"/>
              <a:t> </a:t>
            </a:r>
            <a:r>
              <a:rPr lang="en-US" dirty="0" err="1" smtClean="0"/>
              <a:t>aktif</a:t>
            </a:r>
            <a:r>
              <a:rPr lang="en-US" dirty="0" smtClean="0"/>
              <a:t> yang </a:t>
            </a:r>
            <a:r>
              <a:rPr lang="en-US" dirty="0" err="1" smtClean="0"/>
              <a:t>melibatkan</a:t>
            </a:r>
            <a:r>
              <a:rPr lang="en-US" dirty="0" smtClean="0"/>
              <a:t> </a:t>
            </a:r>
            <a:r>
              <a:rPr lang="en-US" dirty="0" err="1" smtClean="0"/>
              <a:t>harta</a:t>
            </a:r>
            <a:r>
              <a:rPr lang="en-US" dirty="0" smtClean="0"/>
              <a:t> </a:t>
            </a:r>
            <a:r>
              <a:rPr lang="en-US" dirty="0" err="1" smtClean="0"/>
              <a:t>pribadi</a:t>
            </a:r>
            <a:r>
              <a:rPr lang="en-US" dirty="0" smtClean="0"/>
              <a:t> </a:t>
            </a:r>
            <a:r>
              <a:rPr lang="en-US" dirty="0" err="1" smtClean="0"/>
              <a:t>dan</a:t>
            </a:r>
            <a:r>
              <a:rPr lang="en-US" dirty="0" smtClean="0"/>
              <a:t> </a:t>
            </a:r>
            <a:r>
              <a:rPr lang="en-US" dirty="0" err="1" smtClean="0"/>
              <a:t>pihak</a:t>
            </a:r>
            <a:r>
              <a:rPr lang="en-US" dirty="0" smtClean="0"/>
              <a:t> </a:t>
            </a:r>
            <a:r>
              <a:rPr lang="en-US" dirty="0" err="1" smtClean="0"/>
              <a:t>lainnya</a:t>
            </a:r>
            <a:r>
              <a:rPr lang="en-US" dirty="0" smtClean="0"/>
              <a:t> </a:t>
            </a:r>
            <a:r>
              <a:rPr lang="en-US" dirty="0" err="1" smtClean="0"/>
              <a:t>hanya</a:t>
            </a:r>
            <a:r>
              <a:rPr lang="en-US" dirty="0" smtClean="0"/>
              <a:t> </a:t>
            </a:r>
            <a:r>
              <a:rPr lang="en-US" dirty="0" err="1" smtClean="0"/>
              <a:t>menyertakan</a:t>
            </a:r>
            <a:r>
              <a:rPr lang="en-US" dirty="0" smtClean="0"/>
              <a:t> modal </a:t>
            </a:r>
            <a:r>
              <a:rPr lang="en-US" dirty="0" err="1" smtClean="0"/>
              <a:t>saja</a:t>
            </a:r>
            <a:r>
              <a:rPr lang="en-US" dirty="0" smtClean="0"/>
              <a:t> </a:t>
            </a:r>
            <a:r>
              <a:rPr lang="en-US" dirty="0" err="1" smtClean="0"/>
              <a:t>tanpa</a:t>
            </a:r>
            <a:r>
              <a:rPr lang="en-US" dirty="0" smtClean="0"/>
              <a:t> </a:t>
            </a:r>
            <a:r>
              <a:rPr lang="en-US" dirty="0" err="1" smtClean="0"/>
              <a:t>harus</a:t>
            </a:r>
            <a:r>
              <a:rPr lang="en-US" dirty="0" smtClean="0"/>
              <a:t> </a:t>
            </a:r>
            <a:r>
              <a:rPr lang="en-US" dirty="0" err="1" smtClean="0"/>
              <a:t>melibatkan</a:t>
            </a:r>
            <a:r>
              <a:rPr lang="en-US" dirty="0" smtClean="0"/>
              <a:t> </a:t>
            </a:r>
            <a:r>
              <a:rPr lang="en-US" dirty="0" err="1" smtClean="0"/>
              <a:t>harta</a:t>
            </a:r>
            <a:r>
              <a:rPr lang="en-US" dirty="0" smtClean="0"/>
              <a:t> </a:t>
            </a:r>
            <a:r>
              <a:rPr lang="en-US" dirty="0" err="1" smtClean="0"/>
              <a:t>pribadi</a:t>
            </a:r>
            <a:r>
              <a:rPr lang="en-US" dirty="0" smtClean="0"/>
              <a:t> </a:t>
            </a:r>
            <a:r>
              <a:rPr lang="en-US" dirty="0" err="1" smtClean="0"/>
              <a:t>ketika</a:t>
            </a:r>
            <a:r>
              <a:rPr lang="en-US" dirty="0" smtClean="0"/>
              <a:t> </a:t>
            </a:r>
            <a:r>
              <a:rPr lang="en-US" dirty="0" err="1" smtClean="0"/>
              <a:t>krisis</a:t>
            </a:r>
            <a:r>
              <a:rPr lang="en-US" dirty="0" smtClean="0"/>
              <a:t> </a:t>
            </a:r>
            <a:r>
              <a:rPr lang="en-US" dirty="0" err="1" smtClean="0"/>
              <a:t>finansial</a:t>
            </a:r>
            <a:r>
              <a:rPr lang="en-US" dirty="0" smtClean="0"/>
              <a:t>. Yang </a:t>
            </a:r>
            <a:r>
              <a:rPr lang="en-US" dirty="0" err="1" smtClean="0"/>
              <a:t>aktif</a:t>
            </a:r>
            <a:r>
              <a:rPr lang="en-US" dirty="0" smtClean="0"/>
              <a:t> </a:t>
            </a:r>
            <a:r>
              <a:rPr lang="en-US" dirty="0" err="1" smtClean="0"/>
              <a:t>mengurus</a:t>
            </a:r>
            <a:r>
              <a:rPr lang="en-US" dirty="0" smtClean="0"/>
              <a:t> </a:t>
            </a:r>
            <a:r>
              <a:rPr lang="en-US" dirty="0" err="1" smtClean="0"/>
              <a:t>perusahaan</a:t>
            </a:r>
            <a:r>
              <a:rPr lang="en-US" dirty="0" smtClean="0"/>
              <a:t> </a:t>
            </a:r>
            <a:r>
              <a:rPr lang="en-US" dirty="0" err="1" smtClean="0"/>
              <a:t>cv</a:t>
            </a:r>
            <a:r>
              <a:rPr lang="en-US" dirty="0" smtClean="0"/>
              <a:t> </a:t>
            </a:r>
            <a:r>
              <a:rPr lang="en-US" dirty="0" err="1" smtClean="0"/>
              <a:t>disebut</a:t>
            </a:r>
            <a:r>
              <a:rPr lang="en-US" dirty="0" smtClean="0"/>
              <a:t> </a:t>
            </a:r>
            <a:r>
              <a:rPr lang="en-US" dirty="0" err="1" smtClean="0"/>
              <a:t>sekutu</a:t>
            </a:r>
            <a:r>
              <a:rPr lang="en-US" dirty="0" smtClean="0"/>
              <a:t> </a:t>
            </a:r>
            <a:r>
              <a:rPr lang="en-US" dirty="0" err="1" smtClean="0"/>
              <a:t>aktif</a:t>
            </a:r>
            <a:r>
              <a:rPr lang="en-US" dirty="0" smtClean="0"/>
              <a:t>, </a:t>
            </a:r>
            <a:r>
              <a:rPr lang="en-US" dirty="0" err="1" smtClean="0"/>
              <a:t>dan</a:t>
            </a:r>
            <a:r>
              <a:rPr lang="en-US" dirty="0" smtClean="0"/>
              <a:t> yang </a:t>
            </a:r>
            <a:r>
              <a:rPr lang="en-US" dirty="0" err="1" smtClean="0"/>
              <a:t>hanya</a:t>
            </a:r>
            <a:r>
              <a:rPr lang="en-US" dirty="0" smtClean="0"/>
              <a:t> </a:t>
            </a:r>
            <a:r>
              <a:rPr lang="en-US" dirty="0" err="1" smtClean="0"/>
              <a:t>menyetor</a:t>
            </a:r>
            <a:r>
              <a:rPr lang="en-US" dirty="0" smtClean="0"/>
              <a:t> modal </a:t>
            </a:r>
            <a:r>
              <a:rPr lang="en-US" dirty="0" err="1" smtClean="0"/>
              <a:t>disebut</a:t>
            </a:r>
            <a:r>
              <a:rPr lang="en-US" dirty="0" smtClean="0"/>
              <a:t> </a:t>
            </a:r>
            <a:r>
              <a:rPr lang="en-US" dirty="0" err="1" smtClean="0"/>
              <a:t>sekutu</a:t>
            </a:r>
            <a:r>
              <a:rPr lang="en-US" dirty="0" smtClean="0"/>
              <a:t> </a:t>
            </a:r>
            <a:r>
              <a:rPr lang="en-US" dirty="0" err="1" smtClean="0"/>
              <a:t>pasif</a:t>
            </a:r>
            <a:r>
              <a:rPr lang="en-US" dirty="0" smtClean="0"/>
              <a:t>.</a:t>
            </a:r>
            <a:br>
              <a:rPr lang="en-US"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458200" cy="6096000"/>
          </a:xfrm>
          <a:solidFill>
            <a:srgbClr val="CCFF66"/>
          </a:solidFill>
        </p:spPr>
        <p:txBody>
          <a:bodyPr>
            <a:normAutofit/>
          </a:bodyPr>
          <a:lstStyle/>
          <a:p>
            <a:r>
              <a:rPr lang="en-US" dirty="0" err="1" smtClean="0"/>
              <a:t>ciri</a:t>
            </a:r>
            <a:r>
              <a:rPr lang="en-US" dirty="0" smtClean="0"/>
              <a:t> </a:t>
            </a:r>
            <a:r>
              <a:rPr lang="en-US" dirty="0" err="1" smtClean="0"/>
              <a:t>dan</a:t>
            </a:r>
            <a:r>
              <a:rPr lang="en-US" dirty="0" smtClean="0"/>
              <a:t> </a:t>
            </a:r>
            <a:r>
              <a:rPr lang="en-US" dirty="0" err="1" smtClean="0"/>
              <a:t>sifat</a:t>
            </a:r>
            <a:r>
              <a:rPr lang="en-US" dirty="0" smtClean="0"/>
              <a:t> </a:t>
            </a:r>
            <a:r>
              <a:rPr lang="en-US" dirty="0" err="1" smtClean="0"/>
              <a:t>cv</a:t>
            </a:r>
            <a:r>
              <a:rPr lang="en-US" dirty="0" smtClean="0"/>
              <a:t> :</a:t>
            </a:r>
            <a:br>
              <a:rPr lang="en-US" dirty="0" smtClean="0"/>
            </a:br>
            <a:r>
              <a:rPr lang="en-US" dirty="0" smtClean="0"/>
              <a:t>- </a:t>
            </a:r>
            <a:r>
              <a:rPr lang="en-US" dirty="0" err="1" smtClean="0"/>
              <a:t>sulit</a:t>
            </a:r>
            <a:r>
              <a:rPr lang="en-US" dirty="0" smtClean="0"/>
              <a:t> </a:t>
            </a:r>
            <a:r>
              <a:rPr lang="en-US" dirty="0" err="1" smtClean="0"/>
              <a:t>untuk</a:t>
            </a:r>
            <a:r>
              <a:rPr lang="en-US" dirty="0" smtClean="0"/>
              <a:t> </a:t>
            </a:r>
            <a:r>
              <a:rPr lang="en-US" dirty="0" err="1" smtClean="0"/>
              <a:t>menarik</a:t>
            </a:r>
            <a:r>
              <a:rPr lang="en-US" dirty="0" smtClean="0"/>
              <a:t> modal yang </a:t>
            </a:r>
            <a:r>
              <a:rPr lang="en-US" dirty="0" err="1" smtClean="0"/>
              <a:t>telah</a:t>
            </a:r>
            <a:r>
              <a:rPr lang="en-US" dirty="0" smtClean="0"/>
              <a:t> </a:t>
            </a:r>
            <a:r>
              <a:rPr lang="en-US" dirty="0" err="1" smtClean="0"/>
              <a:t>disetor</a:t>
            </a:r>
            <a:r>
              <a:rPr lang="en-US" dirty="0" smtClean="0"/>
              <a:t/>
            </a:r>
            <a:br>
              <a:rPr lang="en-US" dirty="0" smtClean="0"/>
            </a:br>
            <a:r>
              <a:rPr lang="en-US" dirty="0" smtClean="0"/>
              <a:t>- modal </a:t>
            </a:r>
            <a:r>
              <a:rPr lang="en-US" dirty="0" err="1" smtClean="0"/>
              <a:t>besar</a:t>
            </a:r>
            <a:r>
              <a:rPr lang="en-US" dirty="0" smtClean="0"/>
              <a:t> </a:t>
            </a:r>
            <a:r>
              <a:rPr lang="en-US" dirty="0" err="1" smtClean="0"/>
              <a:t>karena</a:t>
            </a:r>
            <a:r>
              <a:rPr lang="en-US" dirty="0" smtClean="0"/>
              <a:t> </a:t>
            </a:r>
            <a:r>
              <a:rPr lang="en-US" dirty="0" err="1" smtClean="0"/>
              <a:t>didirikan</a:t>
            </a:r>
            <a:r>
              <a:rPr lang="en-US" dirty="0" smtClean="0"/>
              <a:t> </a:t>
            </a:r>
            <a:r>
              <a:rPr lang="en-US" dirty="0" err="1" smtClean="0"/>
              <a:t>banyak</a:t>
            </a:r>
            <a:r>
              <a:rPr lang="en-US" dirty="0" smtClean="0"/>
              <a:t> </a:t>
            </a:r>
            <a:r>
              <a:rPr lang="en-US" dirty="0" err="1" smtClean="0"/>
              <a:t>pihak</a:t>
            </a:r>
            <a:r>
              <a:rPr lang="en-US" dirty="0" smtClean="0"/>
              <a:t/>
            </a:r>
            <a:br>
              <a:rPr lang="en-US" dirty="0" smtClean="0"/>
            </a:br>
            <a:r>
              <a:rPr lang="en-US" dirty="0" smtClean="0"/>
              <a:t>- </a:t>
            </a:r>
            <a:r>
              <a:rPr lang="en-US" dirty="0" err="1" smtClean="0"/>
              <a:t>mudah</a:t>
            </a:r>
            <a:r>
              <a:rPr lang="en-US" dirty="0" smtClean="0"/>
              <a:t> </a:t>
            </a:r>
            <a:r>
              <a:rPr lang="en-US" dirty="0" err="1" smtClean="0"/>
              <a:t>mendapatkan</a:t>
            </a:r>
            <a:r>
              <a:rPr lang="en-US" dirty="0" smtClean="0"/>
              <a:t> </a:t>
            </a:r>
            <a:r>
              <a:rPr lang="en-US" dirty="0" err="1" smtClean="0"/>
              <a:t>kridit</a:t>
            </a:r>
            <a:r>
              <a:rPr lang="en-US" dirty="0" smtClean="0"/>
              <a:t> </a:t>
            </a:r>
            <a:r>
              <a:rPr lang="en-US" dirty="0" err="1" smtClean="0"/>
              <a:t>pinjaman</a:t>
            </a:r>
            <a:r>
              <a:rPr lang="en-US" dirty="0" smtClean="0"/>
              <a:t/>
            </a:r>
            <a:br>
              <a:rPr lang="en-US" dirty="0" smtClean="0"/>
            </a:br>
            <a:r>
              <a:rPr lang="en-US" dirty="0" smtClean="0"/>
              <a:t>- </a:t>
            </a:r>
            <a:r>
              <a:rPr lang="en-US" dirty="0" err="1" smtClean="0"/>
              <a:t>ada</a:t>
            </a:r>
            <a:r>
              <a:rPr lang="en-US" dirty="0" smtClean="0"/>
              <a:t> </a:t>
            </a:r>
            <a:r>
              <a:rPr lang="en-US" dirty="0" err="1" smtClean="0"/>
              <a:t>anggota</a:t>
            </a:r>
            <a:r>
              <a:rPr lang="en-US" dirty="0" smtClean="0"/>
              <a:t> </a:t>
            </a:r>
            <a:r>
              <a:rPr lang="en-US" dirty="0" err="1" smtClean="0"/>
              <a:t>aktif</a:t>
            </a:r>
            <a:r>
              <a:rPr lang="en-US" dirty="0" smtClean="0"/>
              <a:t> yang </a:t>
            </a:r>
            <a:r>
              <a:rPr lang="en-US" dirty="0" err="1" smtClean="0"/>
              <a:t>memiliki</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tidak</a:t>
            </a:r>
            <a:r>
              <a:rPr lang="en-US" dirty="0" smtClean="0"/>
              <a:t> </a:t>
            </a:r>
            <a:r>
              <a:rPr lang="en-US" dirty="0" err="1" smtClean="0"/>
              <a:t>terbatas</a:t>
            </a:r>
            <a:r>
              <a:rPr lang="en-US" dirty="0" smtClean="0"/>
              <a:t> </a:t>
            </a:r>
            <a:r>
              <a:rPr lang="en-US" dirty="0" err="1" smtClean="0"/>
              <a:t>dan</a:t>
            </a:r>
            <a:r>
              <a:rPr lang="en-US" dirty="0" smtClean="0"/>
              <a:t> </a:t>
            </a:r>
            <a:r>
              <a:rPr lang="en-US" dirty="0" err="1" smtClean="0"/>
              <a:t>ada</a:t>
            </a:r>
            <a:r>
              <a:rPr lang="en-US" dirty="0" smtClean="0"/>
              <a:t> yang </a:t>
            </a:r>
            <a:r>
              <a:rPr lang="en-US" dirty="0" err="1" smtClean="0"/>
              <a:t>pasif</a:t>
            </a:r>
            <a:r>
              <a:rPr lang="en-US" dirty="0" smtClean="0"/>
              <a:t> </a:t>
            </a:r>
            <a:r>
              <a:rPr lang="en-US" dirty="0" err="1" smtClean="0"/>
              <a:t>tinggal</a:t>
            </a:r>
            <a:r>
              <a:rPr lang="en-US" dirty="0" smtClean="0"/>
              <a:t> </a:t>
            </a:r>
            <a:r>
              <a:rPr lang="en-US" dirty="0" err="1" smtClean="0"/>
              <a:t>menunggu</a:t>
            </a:r>
            <a:r>
              <a:rPr lang="en-US" dirty="0" smtClean="0"/>
              <a:t> </a:t>
            </a:r>
            <a:r>
              <a:rPr lang="en-US" dirty="0" err="1" smtClean="0"/>
              <a:t>keuntungan</a:t>
            </a:r>
            <a:r>
              <a:rPr lang="en-US" dirty="0" smtClean="0"/>
              <a:t/>
            </a:r>
            <a:br>
              <a:rPr lang="en-US" dirty="0" smtClean="0"/>
            </a:br>
            <a:r>
              <a:rPr lang="en-US" dirty="0" smtClean="0"/>
              <a:t>- </a:t>
            </a:r>
            <a:r>
              <a:rPr lang="en-US" dirty="0" err="1" smtClean="0"/>
              <a:t>relatif</a:t>
            </a:r>
            <a:r>
              <a:rPr lang="en-US" dirty="0" smtClean="0"/>
              <a:t> </a:t>
            </a:r>
            <a:r>
              <a:rPr lang="en-US" dirty="0" err="1" smtClean="0"/>
              <a:t>mudah</a:t>
            </a:r>
            <a:r>
              <a:rPr lang="en-US" dirty="0" smtClean="0"/>
              <a:t> </a:t>
            </a:r>
            <a:r>
              <a:rPr lang="en-US" dirty="0" err="1" smtClean="0"/>
              <a:t>untuk</a:t>
            </a:r>
            <a:r>
              <a:rPr lang="en-US" dirty="0" smtClean="0"/>
              <a:t> </a:t>
            </a:r>
            <a:r>
              <a:rPr lang="en-US" dirty="0" err="1" smtClean="0"/>
              <a:t>didirikan</a:t>
            </a:r>
            <a:r>
              <a:rPr lang="en-US" dirty="0" smtClean="0"/>
              <a:t/>
            </a:r>
            <a:br>
              <a:rPr lang="en-US" dirty="0" smtClean="0"/>
            </a:br>
            <a:r>
              <a:rPr lang="en-US" dirty="0" smtClean="0"/>
              <a:t>- </a:t>
            </a:r>
            <a:r>
              <a:rPr lang="en-US" dirty="0" err="1" smtClean="0"/>
              <a:t>kelangsungan</a:t>
            </a:r>
            <a:r>
              <a:rPr lang="en-US" dirty="0" smtClean="0"/>
              <a:t> </a:t>
            </a:r>
            <a:r>
              <a:rPr lang="en-US" dirty="0" err="1" smtClean="0"/>
              <a:t>hidup</a:t>
            </a:r>
            <a:r>
              <a:rPr lang="en-US" dirty="0" smtClean="0"/>
              <a:t> </a:t>
            </a:r>
            <a:r>
              <a:rPr lang="en-US" dirty="0" err="1" smtClean="0"/>
              <a:t>perusahaan</a:t>
            </a:r>
            <a:r>
              <a:rPr lang="en-US" dirty="0" smtClean="0"/>
              <a:t> </a:t>
            </a:r>
            <a:r>
              <a:rPr lang="en-US" dirty="0" err="1" smtClean="0"/>
              <a:t>cv</a:t>
            </a:r>
            <a:r>
              <a:rPr lang="en-US" dirty="0" smtClean="0"/>
              <a:t> </a:t>
            </a:r>
            <a:r>
              <a:rPr lang="en-US" dirty="0" err="1" smtClean="0"/>
              <a:t>tidak</a:t>
            </a:r>
            <a:r>
              <a:rPr lang="en-US" dirty="0" smtClean="0"/>
              <a:t> </a:t>
            </a:r>
            <a:r>
              <a:rPr lang="en-US" dirty="0" err="1" smtClean="0"/>
              <a:t>menentu</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fontScale="90000"/>
          </a:bodyPr>
          <a:lstStyle/>
          <a:p>
            <a:r>
              <a:rPr lang="en-US" b="1" dirty="0" smtClean="0"/>
              <a:t>3. Perseroan </a:t>
            </a:r>
            <a:r>
              <a:rPr lang="en-US" b="1" dirty="0" err="1" smtClean="0"/>
              <a:t>Terbatas</a:t>
            </a:r>
            <a:r>
              <a:rPr lang="en-US" b="1" dirty="0" smtClean="0"/>
              <a:t> / PT / </a:t>
            </a:r>
            <a:r>
              <a:rPr lang="en-US" b="1" dirty="0" err="1" smtClean="0"/>
              <a:t>Korporasi</a:t>
            </a:r>
            <a:r>
              <a:rPr lang="en-US" b="1" dirty="0" smtClean="0"/>
              <a:t> / </a:t>
            </a:r>
            <a:r>
              <a:rPr lang="en-US" b="1" dirty="0" err="1" smtClean="0"/>
              <a:t>Korporat</a:t>
            </a:r>
            <a:endParaRPr lang="en-US" dirty="0"/>
          </a:p>
        </p:txBody>
      </p:sp>
      <p:sp>
        <p:nvSpPr>
          <p:cNvPr id="3" name="Content Placeholder 2"/>
          <p:cNvSpPr>
            <a:spLocks noGrp="1"/>
          </p:cNvSpPr>
          <p:nvPr>
            <p:ph idx="1"/>
          </p:nvPr>
        </p:nvSpPr>
        <p:spPr>
          <a:xfrm>
            <a:off x="304800" y="1600200"/>
            <a:ext cx="8534400" cy="4953000"/>
          </a:xfrm>
          <a:solidFill>
            <a:srgbClr val="CCECFF"/>
          </a:solidFill>
        </p:spPr>
        <p:txBody>
          <a:bodyPr>
            <a:normAutofit fontScale="92500" lnSpcReduction="20000"/>
          </a:bodyPr>
          <a:lstStyle/>
          <a:p>
            <a:pPr algn="just"/>
            <a:r>
              <a:rPr lang="en-US" dirty="0" smtClean="0"/>
              <a:t>Perseroan </a:t>
            </a:r>
            <a:r>
              <a:rPr lang="en-US" dirty="0" err="1" smtClean="0"/>
              <a:t>terbatas</a:t>
            </a:r>
            <a:r>
              <a:rPr lang="en-US" dirty="0" smtClean="0"/>
              <a:t> </a:t>
            </a:r>
            <a:r>
              <a:rPr lang="en-US" dirty="0" err="1" smtClean="0"/>
              <a:t>adalah</a:t>
            </a:r>
            <a:r>
              <a:rPr lang="en-US" dirty="0" smtClean="0"/>
              <a:t> </a:t>
            </a:r>
            <a:r>
              <a:rPr lang="en-US" dirty="0" err="1" smtClean="0"/>
              <a:t>organisasi</a:t>
            </a:r>
            <a:r>
              <a:rPr lang="en-US" dirty="0" smtClean="0"/>
              <a:t> </a:t>
            </a:r>
            <a:r>
              <a:rPr lang="en-US" dirty="0" err="1" smtClean="0"/>
              <a:t>bisnis</a:t>
            </a:r>
            <a:r>
              <a:rPr lang="en-US" dirty="0" smtClean="0"/>
              <a:t> yang </a:t>
            </a:r>
            <a:r>
              <a:rPr lang="en-US" dirty="0" err="1" smtClean="0"/>
              <a:t>memiliki</a:t>
            </a:r>
            <a:r>
              <a:rPr lang="en-US" dirty="0" smtClean="0"/>
              <a:t> </a:t>
            </a:r>
            <a:r>
              <a:rPr lang="en-US" dirty="0" err="1" smtClean="0"/>
              <a:t>badan</a:t>
            </a:r>
            <a:r>
              <a:rPr lang="en-US" dirty="0" smtClean="0"/>
              <a:t> </a:t>
            </a:r>
            <a:r>
              <a:rPr lang="en-US" dirty="0" err="1" smtClean="0"/>
              <a:t>hukum</a:t>
            </a:r>
            <a:r>
              <a:rPr lang="en-US" dirty="0" smtClean="0"/>
              <a:t> </a:t>
            </a:r>
            <a:r>
              <a:rPr lang="en-US" dirty="0" err="1" smtClean="0"/>
              <a:t>resmi</a:t>
            </a:r>
            <a:r>
              <a:rPr lang="en-US" dirty="0" smtClean="0"/>
              <a:t> yang </a:t>
            </a:r>
            <a:r>
              <a:rPr lang="en-US" dirty="0" err="1" smtClean="0"/>
              <a:t>dimiliki</a:t>
            </a:r>
            <a:r>
              <a:rPr lang="en-US" dirty="0" smtClean="0"/>
              <a:t> </a:t>
            </a:r>
            <a:r>
              <a:rPr lang="en-US" dirty="0" err="1" smtClean="0"/>
              <a:t>oleh</a:t>
            </a:r>
            <a:r>
              <a:rPr lang="en-US" dirty="0" smtClean="0"/>
              <a:t> minimal </a:t>
            </a:r>
            <a:r>
              <a:rPr lang="en-US" dirty="0" err="1" smtClean="0"/>
              <a:t>dua</a:t>
            </a:r>
            <a:r>
              <a:rPr lang="en-US" dirty="0" smtClean="0"/>
              <a:t> </a:t>
            </a:r>
            <a:r>
              <a:rPr lang="en-US" dirty="0" err="1" smtClean="0"/>
              <a:t>orang</a:t>
            </a:r>
            <a:r>
              <a:rPr lang="en-US" dirty="0" smtClean="0"/>
              <a:t> </a:t>
            </a:r>
            <a:r>
              <a:rPr lang="en-US" dirty="0" err="1" smtClean="0"/>
              <a:t>dengan</a:t>
            </a:r>
            <a:r>
              <a:rPr lang="en-US" dirty="0" smtClean="0"/>
              <a:t> </a:t>
            </a:r>
            <a:r>
              <a:rPr lang="en-US" dirty="0" err="1" smtClean="0"/>
              <a:t>tanggung</a:t>
            </a:r>
            <a:r>
              <a:rPr lang="en-US" dirty="0" smtClean="0"/>
              <a:t> </a:t>
            </a:r>
            <a:r>
              <a:rPr lang="en-US" dirty="0" err="1" smtClean="0"/>
              <a:t>jawab</a:t>
            </a:r>
            <a:r>
              <a:rPr lang="en-US" dirty="0" smtClean="0"/>
              <a:t> yang </a:t>
            </a:r>
            <a:r>
              <a:rPr lang="en-US" dirty="0" err="1" smtClean="0"/>
              <a:t>hanya</a:t>
            </a:r>
            <a:r>
              <a:rPr lang="en-US" dirty="0" smtClean="0"/>
              <a:t> </a:t>
            </a:r>
            <a:r>
              <a:rPr lang="en-US" dirty="0" err="1" smtClean="0"/>
              <a:t>berlaku</a:t>
            </a:r>
            <a:r>
              <a:rPr lang="en-US" dirty="0" smtClean="0"/>
              <a:t> </a:t>
            </a:r>
            <a:r>
              <a:rPr lang="en-US" dirty="0" err="1" smtClean="0"/>
              <a:t>pada</a:t>
            </a:r>
            <a:r>
              <a:rPr lang="en-US" dirty="0" smtClean="0"/>
              <a:t> </a:t>
            </a:r>
            <a:r>
              <a:rPr lang="en-US" dirty="0" err="1" smtClean="0"/>
              <a:t>perusahaan</a:t>
            </a:r>
            <a:r>
              <a:rPr lang="en-US" dirty="0" smtClean="0"/>
              <a:t> </a:t>
            </a:r>
            <a:r>
              <a:rPr lang="en-US" dirty="0" err="1" smtClean="0"/>
              <a:t>tanpa</a:t>
            </a:r>
            <a:r>
              <a:rPr lang="en-US" dirty="0" smtClean="0"/>
              <a:t> </a:t>
            </a:r>
            <a:r>
              <a:rPr lang="en-US" dirty="0" err="1" smtClean="0"/>
              <a:t>melibatkan</a:t>
            </a:r>
            <a:r>
              <a:rPr lang="en-US" dirty="0" smtClean="0"/>
              <a:t> </a:t>
            </a:r>
            <a:r>
              <a:rPr lang="en-US" dirty="0" err="1" smtClean="0"/>
              <a:t>harta</a:t>
            </a:r>
            <a:r>
              <a:rPr lang="en-US" dirty="0" smtClean="0"/>
              <a:t> </a:t>
            </a:r>
            <a:r>
              <a:rPr lang="en-US" dirty="0" err="1" smtClean="0"/>
              <a:t>pribadi</a:t>
            </a:r>
            <a:r>
              <a:rPr lang="en-US" dirty="0" smtClean="0"/>
              <a:t> </a:t>
            </a:r>
            <a:r>
              <a:rPr lang="en-US" dirty="0" err="1" smtClean="0"/>
              <a:t>atau</a:t>
            </a:r>
            <a:r>
              <a:rPr lang="en-US" dirty="0" smtClean="0"/>
              <a:t> </a:t>
            </a:r>
            <a:r>
              <a:rPr lang="en-US" dirty="0" err="1" smtClean="0"/>
              <a:t>perseorangan</a:t>
            </a:r>
            <a:r>
              <a:rPr lang="en-US" dirty="0" smtClean="0"/>
              <a:t> yang </a:t>
            </a:r>
            <a:r>
              <a:rPr lang="en-US" dirty="0" err="1" smtClean="0"/>
              <a:t>ada</a:t>
            </a:r>
            <a:r>
              <a:rPr lang="en-US" dirty="0" smtClean="0"/>
              <a:t> </a:t>
            </a:r>
            <a:r>
              <a:rPr lang="en-US" dirty="0" err="1" smtClean="0"/>
              <a:t>di</a:t>
            </a:r>
            <a:r>
              <a:rPr lang="en-US" dirty="0" smtClean="0"/>
              <a:t> </a:t>
            </a:r>
            <a:r>
              <a:rPr lang="en-US" dirty="0" err="1" smtClean="0"/>
              <a:t>dalamnya</a:t>
            </a:r>
            <a:r>
              <a:rPr lang="en-US" dirty="0" smtClean="0"/>
              <a:t>. Di </a:t>
            </a:r>
            <a:r>
              <a:rPr lang="en-US" dirty="0" err="1" smtClean="0"/>
              <a:t>dalam</a:t>
            </a:r>
            <a:r>
              <a:rPr lang="en-US" dirty="0" smtClean="0"/>
              <a:t> PT </a:t>
            </a:r>
            <a:r>
              <a:rPr lang="en-US" dirty="0" err="1" smtClean="0"/>
              <a:t>pemilik</a:t>
            </a:r>
            <a:r>
              <a:rPr lang="en-US" dirty="0" smtClean="0"/>
              <a:t> modal </a:t>
            </a:r>
            <a:r>
              <a:rPr lang="en-US" dirty="0" err="1" smtClean="0"/>
              <a:t>tidak</a:t>
            </a:r>
            <a:r>
              <a:rPr lang="en-US" dirty="0" smtClean="0"/>
              <a:t> </a:t>
            </a:r>
            <a:r>
              <a:rPr lang="en-US" dirty="0" err="1" smtClean="0"/>
              <a:t>harus</a:t>
            </a:r>
            <a:r>
              <a:rPr lang="en-US" dirty="0" smtClean="0"/>
              <a:t> </a:t>
            </a:r>
            <a:r>
              <a:rPr lang="en-US" dirty="0" err="1" smtClean="0"/>
              <a:t>memimpin</a:t>
            </a:r>
            <a:r>
              <a:rPr lang="en-US" dirty="0" smtClean="0"/>
              <a:t> </a:t>
            </a:r>
            <a:r>
              <a:rPr lang="en-US" dirty="0" err="1" smtClean="0"/>
              <a:t>perusahaan</a:t>
            </a:r>
            <a:r>
              <a:rPr lang="en-US" dirty="0" smtClean="0"/>
              <a:t>, </a:t>
            </a:r>
            <a:r>
              <a:rPr lang="en-US" dirty="0" err="1" smtClean="0"/>
              <a:t>karena</a:t>
            </a:r>
            <a:r>
              <a:rPr lang="en-US" dirty="0" smtClean="0"/>
              <a:t> </a:t>
            </a:r>
            <a:r>
              <a:rPr lang="en-US" dirty="0" err="1" smtClean="0"/>
              <a:t>dapat</a:t>
            </a:r>
            <a:r>
              <a:rPr lang="en-US" dirty="0" smtClean="0"/>
              <a:t> </a:t>
            </a:r>
            <a:r>
              <a:rPr lang="en-US" dirty="0" err="1" smtClean="0"/>
              <a:t>menunjuk</a:t>
            </a:r>
            <a:r>
              <a:rPr lang="en-US" dirty="0" smtClean="0"/>
              <a:t> </a:t>
            </a:r>
            <a:r>
              <a:rPr lang="en-US" dirty="0" err="1" smtClean="0"/>
              <a:t>orang</a:t>
            </a:r>
            <a:r>
              <a:rPr lang="en-US" dirty="0" smtClean="0"/>
              <a:t> lain </a:t>
            </a:r>
            <a:r>
              <a:rPr lang="en-US" dirty="0" err="1" smtClean="0"/>
              <a:t>di</a:t>
            </a:r>
            <a:r>
              <a:rPr lang="en-US" dirty="0" smtClean="0"/>
              <a:t> </a:t>
            </a:r>
            <a:r>
              <a:rPr lang="en-US" dirty="0" err="1" smtClean="0"/>
              <a:t>luar</a:t>
            </a:r>
            <a:r>
              <a:rPr lang="en-US" dirty="0" smtClean="0"/>
              <a:t> </a:t>
            </a:r>
            <a:r>
              <a:rPr lang="en-US" dirty="0" err="1" smtClean="0"/>
              <a:t>pemilik</a:t>
            </a:r>
            <a:r>
              <a:rPr lang="en-US" dirty="0" smtClean="0"/>
              <a:t> modal </a:t>
            </a:r>
            <a:r>
              <a:rPr lang="en-US" dirty="0" err="1" smtClean="0"/>
              <a:t>untuk</a:t>
            </a:r>
            <a:r>
              <a:rPr lang="en-US" dirty="0" smtClean="0"/>
              <a:t> </a:t>
            </a:r>
            <a:r>
              <a:rPr lang="en-US" dirty="0" err="1" smtClean="0"/>
              <a:t>menjadi</a:t>
            </a:r>
            <a:r>
              <a:rPr lang="en-US" dirty="0" smtClean="0"/>
              <a:t> </a:t>
            </a:r>
            <a:r>
              <a:rPr lang="en-US" dirty="0" err="1" smtClean="0"/>
              <a:t>pimpinan</a:t>
            </a:r>
            <a:r>
              <a:rPr lang="en-US" dirty="0" smtClean="0"/>
              <a:t>. </a:t>
            </a:r>
            <a:r>
              <a:rPr lang="en-US" dirty="0" err="1" smtClean="0"/>
              <a:t>Untuk</a:t>
            </a:r>
            <a:r>
              <a:rPr lang="en-US" dirty="0" smtClean="0"/>
              <a:t> </a:t>
            </a:r>
            <a:r>
              <a:rPr lang="en-US" dirty="0" err="1" smtClean="0"/>
              <a:t>mendirikan</a:t>
            </a:r>
            <a:r>
              <a:rPr lang="en-US" dirty="0" smtClean="0"/>
              <a:t> PT / </a:t>
            </a:r>
            <a:r>
              <a:rPr lang="en-US" dirty="0" err="1" smtClean="0"/>
              <a:t>persoroan</a:t>
            </a:r>
            <a:r>
              <a:rPr lang="en-US" dirty="0" smtClean="0"/>
              <a:t> </a:t>
            </a:r>
            <a:r>
              <a:rPr lang="en-US" dirty="0" err="1" smtClean="0"/>
              <a:t>terbatas</a:t>
            </a:r>
            <a:r>
              <a:rPr lang="en-US" dirty="0" smtClean="0"/>
              <a:t> </a:t>
            </a:r>
            <a:r>
              <a:rPr lang="en-US" dirty="0" err="1" smtClean="0"/>
              <a:t>dibutuhkan</a:t>
            </a:r>
            <a:r>
              <a:rPr lang="en-US" dirty="0" smtClean="0"/>
              <a:t> </a:t>
            </a:r>
            <a:r>
              <a:rPr lang="en-US" dirty="0" err="1" smtClean="0"/>
              <a:t>sejumlah</a:t>
            </a:r>
            <a:r>
              <a:rPr lang="en-US" dirty="0" smtClean="0"/>
              <a:t> modal minimal </a:t>
            </a:r>
            <a:r>
              <a:rPr lang="en-US" dirty="0" err="1" smtClean="0"/>
              <a:t>dalam</a:t>
            </a:r>
            <a:r>
              <a:rPr lang="en-US" dirty="0" smtClean="0"/>
              <a:t> </a:t>
            </a:r>
            <a:r>
              <a:rPr lang="en-US" dirty="0" err="1" smtClean="0"/>
              <a:t>jumlah</a:t>
            </a:r>
            <a:r>
              <a:rPr lang="en-US" dirty="0" smtClean="0"/>
              <a:t> </a:t>
            </a:r>
            <a:r>
              <a:rPr lang="en-US" dirty="0" err="1" smtClean="0"/>
              <a:t>tertentu</a:t>
            </a:r>
            <a:r>
              <a:rPr lang="en-US" dirty="0" smtClean="0"/>
              <a:t> </a:t>
            </a:r>
            <a:r>
              <a:rPr lang="en-US" dirty="0" err="1" smtClean="0"/>
              <a:t>dan</a:t>
            </a:r>
            <a:r>
              <a:rPr lang="en-US" dirty="0" smtClean="0"/>
              <a:t> </a:t>
            </a:r>
            <a:r>
              <a:rPr lang="en-US" dirty="0" err="1" smtClean="0"/>
              <a:t>berbagai</a:t>
            </a:r>
            <a:r>
              <a:rPr lang="en-US" dirty="0" smtClean="0"/>
              <a:t> </a:t>
            </a:r>
            <a:r>
              <a:rPr lang="en-US" dirty="0" err="1" smtClean="0"/>
              <a:t>persyaratan</a:t>
            </a:r>
            <a:r>
              <a:rPr lang="en-US" dirty="0" smtClean="0"/>
              <a:t> </a:t>
            </a:r>
            <a:r>
              <a:rPr lang="en-US" dirty="0" err="1" smtClean="0"/>
              <a:t>lainnya</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0" y="0"/>
            <a:ext cx="9144000" cy="6858000"/>
          </a:xfrm>
          <a:solidFill>
            <a:srgbClr val="CCFF33"/>
          </a:solidFill>
        </p:spPr>
        <p:txBody>
          <a:bodyPr/>
          <a:lstStyle/>
          <a:p>
            <a:pPr algn="just" eaLnBrk="1" hangingPunct="1">
              <a:lnSpc>
                <a:spcPct val="80000"/>
              </a:lnSpc>
              <a:buFontTx/>
              <a:buNone/>
            </a:pPr>
            <a:r>
              <a:rPr lang="en-US" sz="4000" b="1" dirty="0" err="1" smtClean="0"/>
              <a:t>Dasar-dasar</a:t>
            </a:r>
            <a:r>
              <a:rPr lang="en-US" sz="4000" b="1" dirty="0" smtClean="0"/>
              <a:t> </a:t>
            </a:r>
            <a:r>
              <a:rPr lang="en-US" sz="4000" b="1" dirty="0" err="1" smtClean="0"/>
              <a:t>dan</a:t>
            </a:r>
            <a:r>
              <a:rPr lang="en-US" sz="4000" b="1" dirty="0" smtClean="0"/>
              <a:t> </a:t>
            </a:r>
            <a:r>
              <a:rPr lang="en-US" sz="4000" b="1" dirty="0" err="1" smtClean="0"/>
              <a:t>ciri-ciri</a:t>
            </a:r>
            <a:r>
              <a:rPr lang="en-US" sz="4000" b="1" dirty="0" smtClean="0"/>
              <a:t> </a:t>
            </a:r>
            <a:r>
              <a:rPr lang="en-US" sz="4000" b="1" dirty="0" err="1" smtClean="0"/>
              <a:t>hukum</a:t>
            </a:r>
            <a:r>
              <a:rPr lang="en-US" sz="4000" b="1" dirty="0" smtClean="0"/>
              <a:t> </a:t>
            </a:r>
            <a:r>
              <a:rPr lang="en-US" sz="4000" b="1" dirty="0" err="1" smtClean="0"/>
              <a:t>korporasi</a:t>
            </a:r>
            <a:r>
              <a:rPr lang="en-US" sz="4000" b="1" dirty="0" smtClean="0"/>
              <a:t>:</a:t>
            </a:r>
          </a:p>
          <a:p>
            <a:pPr algn="just" eaLnBrk="1" hangingPunct="1">
              <a:lnSpc>
                <a:spcPct val="80000"/>
              </a:lnSpc>
              <a:buFontTx/>
              <a:buNone/>
            </a:pPr>
            <a:r>
              <a:rPr lang="en-US" sz="4000" b="1" dirty="0" smtClean="0"/>
              <a:t>	</a:t>
            </a:r>
            <a:r>
              <a:rPr lang="en-US" sz="4000" b="1" dirty="0" err="1" smtClean="0"/>
              <a:t>badan</a:t>
            </a:r>
            <a:r>
              <a:rPr lang="en-US" sz="4000" b="1" dirty="0" smtClean="0"/>
              <a:t> yang </a:t>
            </a:r>
            <a:r>
              <a:rPr lang="en-US" sz="4000" b="1" dirty="0" err="1" smtClean="0"/>
              <a:t>diakui</a:t>
            </a:r>
            <a:r>
              <a:rPr lang="en-US" sz="4000" b="1" dirty="0" smtClean="0"/>
              <a:t> </a:t>
            </a:r>
            <a:r>
              <a:rPr lang="en-US" sz="4000" b="1" dirty="0" err="1" smtClean="0"/>
              <a:t>oleh</a:t>
            </a:r>
            <a:r>
              <a:rPr lang="en-US" sz="4000" b="1" dirty="0" smtClean="0"/>
              <a:t> </a:t>
            </a:r>
            <a:r>
              <a:rPr lang="en-US" sz="4000" b="1" dirty="0" err="1" smtClean="0"/>
              <a:t>negara</a:t>
            </a:r>
            <a:r>
              <a:rPr lang="en-US" sz="4000" b="1" dirty="0" smtClean="0"/>
              <a:t>, yang </a:t>
            </a:r>
            <a:r>
              <a:rPr lang="en-US" sz="4000" b="1" dirty="0" err="1" smtClean="0"/>
              <a:t>memiliki</a:t>
            </a:r>
            <a:r>
              <a:rPr lang="en-US" sz="4000" b="1" dirty="0" smtClean="0"/>
              <a:t> </a:t>
            </a:r>
            <a:r>
              <a:rPr lang="en-US" sz="4000" b="1" dirty="0" err="1" smtClean="0"/>
              <a:t>hak</a:t>
            </a:r>
            <a:r>
              <a:rPr lang="en-US" sz="4000" b="1" dirty="0" smtClean="0"/>
              <a:t> </a:t>
            </a:r>
            <a:r>
              <a:rPr lang="en-US" sz="4000" b="1" dirty="0" err="1" smtClean="0"/>
              <a:t>untuk</a:t>
            </a:r>
            <a:r>
              <a:rPr lang="en-US" sz="4000" b="1" dirty="0" smtClean="0"/>
              <a:t> </a:t>
            </a:r>
            <a:r>
              <a:rPr lang="en-US" sz="4000" b="1" dirty="0" err="1" smtClean="0"/>
              <a:t>dapat</a:t>
            </a:r>
            <a:r>
              <a:rPr lang="en-US" sz="4000" b="1" dirty="0" smtClean="0"/>
              <a:t> </a:t>
            </a:r>
            <a:r>
              <a:rPr lang="en-US" sz="4000" b="1" dirty="0" err="1" smtClean="0"/>
              <a:t>mempunyai</a:t>
            </a:r>
            <a:r>
              <a:rPr lang="en-US" sz="4000" b="1" dirty="0" smtClean="0"/>
              <a:t> </a:t>
            </a:r>
            <a:r>
              <a:rPr lang="en-US" sz="4000" b="1" dirty="0" err="1" smtClean="0"/>
              <a:t>milik</a:t>
            </a:r>
            <a:r>
              <a:rPr lang="en-US" sz="4000" b="1" dirty="0" smtClean="0"/>
              <a:t> </a:t>
            </a:r>
            <a:r>
              <a:rPr lang="en-US" sz="4000" b="1" dirty="0" err="1" smtClean="0"/>
              <a:t>bagi</a:t>
            </a:r>
            <a:r>
              <a:rPr lang="en-US" sz="4000" b="1" dirty="0" smtClean="0"/>
              <a:t> </a:t>
            </a:r>
            <a:r>
              <a:rPr lang="en-US" sz="4000" b="1" dirty="0" err="1" smtClean="0"/>
              <a:t>tujuan-tujuan</a:t>
            </a:r>
            <a:r>
              <a:rPr lang="en-US" sz="4000" b="1" dirty="0" smtClean="0"/>
              <a:t> </a:t>
            </a:r>
            <a:r>
              <a:rPr lang="en-US" sz="4000" b="1" dirty="0" err="1" smtClean="0"/>
              <a:t>umum</a:t>
            </a:r>
            <a:r>
              <a:rPr lang="en-US" sz="4000" b="1" dirty="0" smtClean="0"/>
              <a:t>, </a:t>
            </a:r>
            <a:r>
              <a:rPr lang="en-US" sz="4000" b="1" dirty="0" err="1" smtClean="0"/>
              <a:t>hak</a:t>
            </a:r>
            <a:r>
              <a:rPr lang="en-US" sz="4000" b="1" dirty="0" smtClean="0"/>
              <a:t> </a:t>
            </a:r>
            <a:r>
              <a:rPr lang="en-US" sz="4000" b="1" dirty="0" err="1" smtClean="0"/>
              <a:t>untuk</a:t>
            </a:r>
            <a:r>
              <a:rPr lang="en-US" sz="4000" b="1" dirty="0" smtClean="0"/>
              <a:t> </a:t>
            </a:r>
            <a:r>
              <a:rPr lang="en-US" sz="4000" b="1" dirty="0" err="1" smtClean="0"/>
              <a:t>menuntut</a:t>
            </a:r>
            <a:r>
              <a:rPr lang="en-US" sz="4000" b="1" dirty="0" smtClean="0"/>
              <a:t> </a:t>
            </a:r>
            <a:r>
              <a:rPr lang="en-US" sz="4000" b="1" dirty="0" err="1" smtClean="0"/>
              <a:t>dan</a:t>
            </a:r>
            <a:r>
              <a:rPr lang="en-US" sz="4000" b="1" dirty="0" smtClean="0"/>
              <a:t> </a:t>
            </a:r>
            <a:r>
              <a:rPr lang="en-US" sz="4000" b="1" dirty="0" err="1" smtClean="0"/>
              <a:t>dituntut</a:t>
            </a:r>
            <a:r>
              <a:rPr lang="en-US" sz="4000" b="1" dirty="0" smtClean="0"/>
              <a:t> </a:t>
            </a:r>
            <a:r>
              <a:rPr lang="en-US" sz="4000" b="1" dirty="0" err="1" smtClean="0"/>
              <a:t>dan</a:t>
            </a:r>
            <a:r>
              <a:rPr lang="en-US" sz="4000" b="1" dirty="0" smtClean="0"/>
              <a:t> </a:t>
            </a:r>
            <a:r>
              <a:rPr lang="en-US" sz="4000" b="1" dirty="0" err="1" smtClean="0"/>
              <a:t>eksistensinya</a:t>
            </a:r>
            <a:r>
              <a:rPr lang="en-US" sz="4000" b="1" dirty="0" smtClean="0"/>
              <a:t> yang </a:t>
            </a:r>
            <a:r>
              <a:rPr lang="en-US" sz="4000" b="1" dirty="0" err="1" smtClean="0"/>
              <a:t>melampaui</a:t>
            </a:r>
            <a:r>
              <a:rPr lang="en-US" sz="4000" b="1" dirty="0" smtClean="0"/>
              <a:t> </a:t>
            </a:r>
            <a:r>
              <a:rPr lang="en-US" sz="4000" b="1" dirty="0" err="1" smtClean="0"/>
              <a:t>masa</a:t>
            </a:r>
            <a:r>
              <a:rPr lang="en-US" sz="4000" b="1" dirty="0" smtClean="0"/>
              <a:t> </a:t>
            </a:r>
            <a:r>
              <a:rPr lang="en-US" sz="4000" b="1" dirty="0" err="1" smtClean="0"/>
              <a:t>hidup</a:t>
            </a:r>
            <a:r>
              <a:rPr lang="en-US" sz="4000" b="1" dirty="0" smtClean="0"/>
              <a:t> </a:t>
            </a:r>
            <a:r>
              <a:rPr lang="en-US" sz="4000" b="1" dirty="0" err="1" smtClean="0"/>
              <a:t>dari</a:t>
            </a:r>
            <a:r>
              <a:rPr lang="en-US" sz="4000" b="1" dirty="0" smtClean="0"/>
              <a:t> </a:t>
            </a:r>
            <a:r>
              <a:rPr lang="en-US" sz="4000" b="1" dirty="0" err="1" smtClean="0"/>
              <a:t>para</a:t>
            </a:r>
            <a:r>
              <a:rPr lang="en-US" sz="4000" b="1" dirty="0" smtClean="0"/>
              <a:t> </a:t>
            </a:r>
            <a:r>
              <a:rPr lang="en-US" sz="4000" b="1" dirty="0" err="1" smtClean="0"/>
              <a:t>anggotanya</a:t>
            </a:r>
            <a:r>
              <a:rPr lang="en-US" sz="4000" b="1" dirty="0" smtClean="0"/>
              <a:t>.</a:t>
            </a:r>
            <a:endParaRPr lang="es-ES" sz="4000" b="1" dirty="0" smtClean="0"/>
          </a:p>
          <a:p>
            <a:pPr algn="just" eaLnBrk="1" hangingPunct="1">
              <a:lnSpc>
                <a:spcPct val="80000"/>
              </a:lnSpc>
              <a:buFontTx/>
              <a:buNone/>
            </a:pPr>
            <a:endParaRPr lang="es-ES" sz="4000" b="1" dirty="0" smtClean="0"/>
          </a:p>
          <a:p>
            <a:pPr eaLnBrk="1" hangingPunct="1">
              <a:lnSpc>
                <a:spcPct val="80000"/>
              </a:lnSpc>
              <a:buFontTx/>
              <a:buNone/>
            </a:pPr>
            <a:endParaRPr lang="es-ES" sz="2000" b="1" dirty="0" smtClean="0"/>
          </a:p>
          <a:p>
            <a:pPr eaLnBrk="1" hangingPunct="1">
              <a:lnSpc>
                <a:spcPct val="80000"/>
              </a:lnSpc>
              <a:buFontTx/>
              <a:buNone/>
            </a:pPr>
            <a:endParaRPr lang="es-ES" sz="2000"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99FF"/>
          </a:solidFill>
        </p:spPr>
        <p:txBody>
          <a:bodyPr>
            <a:normAutofit fontScale="85000" lnSpcReduction="10000"/>
          </a:bodyPr>
          <a:lstStyle/>
          <a:p>
            <a:r>
              <a:rPr lang="en-US" dirty="0" err="1" smtClean="0"/>
              <a:t>ciri</a:t>
            </a:r>
            <a:r>
              <a:rPr lang="en-US" dirty="0" smtClean="0"/>
              <a:t> </a:t>
            </a:r>
            <a:r>
              <a:rPr lang="en-US" dirty="0" err="1" smtClean="0"/>
              <a:t>dan</a:t>
            </a:r>
            <a:r>
              <a:rPr lang="en-US" dirty="0" smtClean="0"/>
              <a:t> </a:t>
            </a:r>
            <a:r>
              <a:rPr lang="en-US" dirty="0" err="1" smtClean="0"/>
              <a:t>sifat</a:t>
            </a:r>
            <a:r>
              <a:rPr lang="en-US" dirty="0" smtClean="0"/>
              <a:t> PT:</a:t>
            </a:r>
          </a:p>
          <a:p>
            <a:pPr>
              <a:buFontTx/>
              <a:buChar char="-"/>
            </a:pPr>
            <a:r>
              <a:rPr lang="en-US" dirty="0" err="1" smtClean="0"/>
              <a:t>kewajiban</a:t>
            </a:r>
            <a:r>
              <a:rPr lang="en-US" dirty="0" smtClean="0"/>
              <a:t> </a:t>
            </a:r>
            <a:r>
              <a:rPr lang="en-US" dirty="0" err="1" smtClean="0"/>
              <a:t>terbatas</a:t>
            </a:r>
            <a:r>
              <a:rPr lang="en-US" dirty="0" smtClean="0"/>
              <a:t> </a:t>
            </a:r>
            <a:r>
              <a:rPr lang="en-US" dirty="0" err="1" smtClean="0"/>
              <a:t>pada</a:t>
            </a:r>
            <a:r>
              <a:rPr lang="en-US" dirty="0" smtClean="0"/>
              <a:t> modal </a:t>
            </a:r>
            <a:r>
              <a:rPr lang="en-US" dirty="0" err="1" smtClean="0"/>
              <a:t>tanpa</a:t>
            </a:r>
            <a:r>
              <a:rPr lang="en-US" dirty="0" smtClean="0"/>
              <a:t> </a:t>
            </a:r>
            <a:r>
              <a:rPr lang="en-US" dirty="0" err="1" smtClean="0"/>
              <a:t>melibatkan</a:t>
            </a:r>
            <a:r>
              <a:rPr lang="en-US" dirty="0" smtClean="0"/>
              <a:t> </a:t>
            </a:r>
            <a:r>
              <a:rPr lang="en-US" dirty="0" err="1" smtClean="0"/>
              <a:t>harta</a:t>
            </a:r>
            <a:r>
              <a:rPr lang="en-US" dirty="0" smtClean="0"/>
              <a:t> </a:t>
            </a:r>
            <a:r>
              <a:rPr lang="en-US" dirty="0" err="1" smtClean="0"/>
              <a:t>pribadi</a:t>
            </a:r>
            <a:endParaRPr lang="en-US" dirty="0" smtClean="0"/>
          </a:p>
          <a:p>
            <a:pPr>
              <a:buFontTx/>
              <a:buChar char="-"/>
            </a:pPr>
            <a:r>
              <a:rPr lang="en-US" dirty="0" smtClean="0"/>
              <a:t>modal </a:t>
            </a:r>
            <a:r>
              <a:rPr lang="en-US" dirty="0" err="1" smtClean="0"/>
              <a:t>dan</a:t>
            </a:r>
            <a:r>
              <a:rPr lang="en-US" dirty="0" smtClean="0"/>
              <a:t> </a:t>
            </a:r>
            <a:r>
              <a:rPr lang="en-US" dirty="0" err="1" smtClean="0"/>
              <a:t>ukuran</a:t>
            </a:r>
            <a:r>
              <a:rPr lang="en-US" dirty="0" smtClean="0"/>
              <a:t> </a:t>
            </a:r>
            <a:r>
              <a:rPr lang="en-US" dirty="0" err="1" smtClean="0"/>
              <a:t>perusahaan</a:t>
            </a:r>
            <a:r>
              <a:rPr lang="en-US" dirty="0" smtClean="0"/>
              <a:t> </a:t>
            </a:r>
            <a:r>
              <a:rPr lang="en-US" dirty="0" err="1" smtClean="0"/>
              <a:t>besar</a:t>
            </a:r>
            <a:endParaRPr lang="en-US" dirty="0" smtClean="0"/>
          </a:p>
          <a:p>
            <a:pPr>
              <a:buFontTx/>
              <a:buChar char="-"/>
            </a:pPr>
            <a:r>
              <a:rPr lang="en-US" dirty="0" err="1" smtClean="0"/>
              <a:t>kelangsungan</a:t>
            </a:r>
            <a:r>
              <a:rPr lang="en-US" dirty="0" smtClean="0"/>
              <a:t> </a:t>
            </a:r>
            <a:r>
              <a:rPr lang="en-US" dirty="0" err="1" smtClean="0"/>
              <a:t>hidup</a:t>
            </a:r>
            <a:r>
              <a:rPr lang="en-US" dirty="0" smtClean="0"/>
              <a:t> </a:t>
            </a:r>
            <a:r>
              <a:rPr lang="en-US" dirty="0" err="1" smtClean="0"/>
              <a:t>perusahaan</a:t>
            </a:r>
            <a:r>
              <a:rPr lang="en-US" dirty="0" smtClean="0"/>
              <a:t> pt </a:t>
            </a:r>
            <a:r>
              <a:rPr lang="en-US" dirty="0" err="1" smtClean="0"/>
              <a:t>ada</a:t>
            </a:r>
            <a:r>
              <a:rPr lang="en-US" dirty="0" smtClean="0"/>
              <a:t> </a:t>
            </a:r>
            <a:r>
              <a:rPr lang="en-US" dirty="0" err="1" smtClean="0"/>
              <a:t>di</a:t>
            </a:r>
            <a:r>
              <a:rPr lang="en-US" dirty="0" smtClean="0"/>
              <a:t> </a:t>
            </a:r>
            <a:r>
              <a:rPr lang="en-US" dirty="0" err="1" smtClean="0"/>
              <a:t>tangan</a:t>
            </a:r>
            <a:r>
              <a:rPr lang="en-US" dirty="0" smtClean="0"/>
              <a:t> </a:t>
            </a:r>
            <a:r>
              <a:rPr lang="en-US" dirty="0" err="1" smtClean="0"/>
              <a:t>pemilik</a:t>
            </a:r>
            <a:r>
              <a:rPr lang="en-US" dirty="0" smtClean="0"/>
              <a:t> </a:t>
            </a:r>
            <a:r>
              <a:rPr lang="en-US" dirty="0" err="1" smtClean="0"/>
              <a:t>saham</a:t>
            </a:r>
            <a:endParaRPr lang="en-US" dirty="0" smtClean="0"/>
          </a:p>
          <a:p>
            <a:pPr>
              <a:buFontTx/>
              <a:buChar char="-"/>
            </a:pPr>
            <a:r>
              <a:rPr lang="en-US" dirty="0" err="1" smtClean="0"/>
              <a:t>dapat</a:t>
            </a:r>
            <a:r>
              <a:rPr lang="en-US" dirty="0" smtClean="0"/>
              <a:t> </a:t>
            </a:r>
            <a:r>
              <a:rPr lang="en-US" dirty="0" err="1" smtClean="0"/>
              <a:t>dipimpin</a:t>
            </a:r>
            <a:r>
              <a:rPr lang="en-US" dirty="0" smtClean="0"/>
              <a:t> </a:t>
            </a:r>
            <a:r>
              <a:rPr lang="en-US" dirty="0" err="1" smtClean="0"/>
              <a:t>oleh</a:t>
            </a:r>
            <a:r>
              <a:rPr lang="en-US" dirty="0" smtClean="0"/>
              <a:t> </a:t>
            </a:r>
            <a:r>
              <a:rPr lang="en-US" dirty="0" err="1" smtClean="0"/>
              <a:t>orang</a:t>
            </a:r>
            <a:r>
              <a:rPr lang="en-US" dirty="0" smtClean="0"/>
              <a:t> yang </a:t>
            </a:r>
            <a:r>
              <a:rPr lang="en-US" dirty="0" err="1" smtClean="0"/>
              <a:t>tidak</a:t>
            </a:r>
            <a:r>
              <a:rPr lang="en-US" dirty="0" smtClean="0"/>
              <a:t> </a:t>
            </a:r>
            <a:r>
              <a:rPr lang="en-US" dirty="0" err="1" smtClean="0"/>
              <a:t>memiliki</a:t>
            </a:r>
            <a:r>
              <a:rPr lang="en-US" dirty="0" smtClean="0"/>
              <a:t> </a:t>
            </a:r>
            <a:r>
              <a:rPr lang="en-US" dirty="0" err="1" smtClean="0"/>
              <a:t>bagian</a:t>
            </a:r>
            <a:r>
              <a:rPr lang="en-US" dirty="0" smtClean="0"/>
              <a:t> </a:t>
            </a:r>
            <a:r>
              <a:rPr lang="en-US" dirty="0" err="1" smtClean="0"/>
              <a:t>saham</a:t>
            </a:r>
            <a:endParaRPr lang="en-US" dirty="0" smtClean="0"/>
          </a:p>
          <a:p>
            <a:pPr>
              <a:buFontTx/>
              <a:buChar char="-"/>
            </a:pPr>
            <a:r>
              <a:rPr lang="en-US" dirty="0" err="1" smtClean="0"/>
              <a:t>kepemilikan</a:t>
            </a:r>
            <a:r>
              <a:rPr lang="en-US" dirty="0" smtClean="0"/>
              <a:t> </a:t>
            </a:r>
            <a:r>
              <a:rPr lang="en-US" dirty="0" err="1" smtClean="0"/>
              <a:t>mudah</a:t>
            </a:r>
            <a:r>
              <a:rPr lang="en-US" dirty="0" smtClean="0"/>
              <a:t> </a:t>
            </a:r>
            <a:r>
              <a:rPr lang="en-US" dirty="0" err="1" smtClean="0"/>
              <a:t>berpindah</a:t>
            </a:r>
            <a:r>
              <a:rPr lang="en-US" dirty="0" smtClean="0"/>
              <a:t> </a:t>
            </a:r>
            <a:r>
              <a:rPr lang="en-US" dirty="0" err="1" smtClean="0"/>
              <a:t>tangan</a:t>
            </a:r>
            <a:endParaRPr lang="en-US" dirty="0" smtClean="0"/>
          </a:p>
          <a:p>
            <a:pPr>
              <a:buFontTx/>
              <a:buChar char="-"/>
            </a:pPr>
            <a:r>
              <a:rPr lang="en-US" dirty="0" err="1" smtClean="0"/>
              <a:t>mudah</a:t>
            </a:r>
            <a:r>
              <a:rPr lang="en-US" dirty="0" smtClean="0"/>
              <a:t> </a:t>
            </a:r>
            <a:r>
              <a:rPr lang="en-US" dirty="0" err="1" smtClean="0"/>
              <a:t>mencari</a:t>
            </a:r>
            <a:r>
              <a:rPr lang="en-US" dirty="0" smtClean="0"/>
              <a:t> </a:t>
            </a:r>
            <a:r>
              <a:rPr lang="en-US" dirty="0" err="1" smtClean="0"/>
              <a:t>tenaga</a:t>
            </a:r>
            <a:r>
              <a:rPr lang="en-US" dirty="0" smtClean="0"/>
              <a:t> </a:t>
            </a:r>
            <a:r>
              <a:rPr lang="en-US" dirty="0" err="1" smtClean="0"/>
              <a:t>kerja</a:t>
            </a:r>
            <a:r>
              <a:rPr lang="en-US" dirty="0" smtClean="0"/>
              <a:t> </a:t>
            </a:r>
            <a:r>
              <a:rPr lang="en-US" dirty="0" err="1" smtClean="0"/>
              <a:t>untuk</a:t>
            </a:r>
            <a:r>
              <a:rPr lang="en-US" dirty="0" smtClean="0"/>
              <a:t> </a:t>
            </a:r>
            <a:r>
              <a:rPr lang="en-US" dirty="0" err="1" smtClean="0"/>
              <a:t>karyawan</a:t>
            </a:r>
            <a:r>
              <a:rPr lang="en-US" dirty="0" smtClean="0"/>
              <a:t> / </a:t>
            </a:r>
            <a:r>
              <a:rPr lang="en-US" dirty="0" err="1" smtClean="0"/>
              <a:t>pegawai</a:t>
            </a:r>
            <a:endParaRPr lang="en-US" dirty="0" smtClean="0"/>
          </a:p>
          <a:p>
            <a:pPr>
              <a:buFontTx/>
              <a:buChar char="-"/>
            </a:pPr>
            <a:r>
              <a:rPr lang="en-US" dirty="0" err="1" smtClean="0"/>
              <a:t>keuntungan</a:t>
            </a:r>
            <a:r>
              <a:rPr lang="en-US" dirty="0" smtClean="0"/>
              <a:t> </a:t>
            </a:r>
            <a:r>
              <a:rPr lang="en-US" dirty="0" err="1" smtClean="0"/>
              <a:t>dibagikan</a:t>
            </a:r>
            <a:r>
              <a:rPr lang="en-US" dirty="0" smtClean="0"/>
              <a:t> </a:t>
            </a:r>
            <a:r>
              <a:rPr lang="en-US" dirty="0" err="1" smtClean="0"/>
              <a:t>kepada</a:t>
            </a:r>
            <a:r>
              <a:rPr lang="en-US" dirty="0" smtClean="0"/>
              <a:t> </a:t>
            </a:r>
            <a:r>
              <a:rPr lang="en-US" dirty="0" err="1" smtClean="0"/>
              <a:t>pemilik</a:t>
            </a:r>
            <a:r>
              <a:rPr lang="en-US" dirty="0" smtClean="0"/>
              <a:t> modal / </a:t>
            </a:r>
            <a:r>
              <a:rPr lang="en-US" dirty="0" err="1" smtClean="0"/>
              <a:t>saham</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dividen</a:t>
            </a:r>
            <a:endParaRPr lang="en-US" dirty="0" smtClean="0"/>
          </a:p>
          <a:p>
            <a:pPr>
              <a:buFontTx/>
              <a:buChar char="-"/>
            </a:pPr>
            <a:r>
              <a:rPr lang="en-US" dirty="0" smtClean="0"/>
              <a:t> </a:t>
            </a:r>
            <a:r>
              <a:rPr lang="en-US" dirty="0" err="1" smtClean="0"/>
              <a:t>kekuatan</a:t>
            </a:r>
            <a:r>
              <a:rPr lang="en-US" dirty="0" smtClean="0"/>
              <a:t> </a:t>
            </a:r>
            <a:r>
              <a:rPr lang="en-US" dirty="0" err="1" smtClean="0"/>
              <a:t>dewan</a:t>
            </a:r>
            <a:r>
              <a:rPr lang="en-US" dirty="0" smtClean="0"/>
              <a:t> </a:t>
            </a:r>
            <a:r>
              <a:rPr lang="en-US" dirty="0" err="1" smtClean="0"/>
              <a:t>direksi</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daripada</a:t>
            </a:r>
            <a:r>
              <a:rPr lang="en-US" dirty="0" smtClean="0"/>
              <a:t> </a:t>
            </a:r>
            <a:r>
              <a:rPr lang="en-US" dirty="0" err="1" smtClean="0"/>
              <a:t>kekuatan</a:t>
            </a:r>
            <a:r>
              <a:rPr lang="en-US" dirty="0" smtClean="0"/>
              <a:t> </a:t>
            </a:r>
            <a:r>
              <a:rPr lang="en-US" dirty="0" err="1" smtClean="0"/>
              <a:t>pemegang</a:t>
            </a:r>
            <a:r>
              <a:rPr lang="en-US" dirty="0" smtClean="0"/>
              <a:t> </a:t>
            </a:r>
            <a:r>
              <a:rPr lang="en-US" dirty="0" err="1" smtClean="0"/>
              <a:t>saham</a:t>
            </a:r>
            <a:endParaRPr lang="en-US" dirty="0" smtClean="0"/>
          </a:p>
          <a:p>
            <a:pPr>
              <a:buFontTx/>
              <a:buChar char="-"/>
            </a:pPr>
            <a:r>
              <a:rPr lang="en-US" dirty="0" err="1" smtClean="0"/>
              <a:t>sulit</a:t>
            </a:r>
            <a:r>
              <a:rPr lang="en-US" dirty="0" smtClean="0"/>
              <a:t> </a:t>
            </a:r>
            <a:r>
              <a:rPr lang="en-US" dirty="0" err="1" smtClean="0"/>
              <a:t>untuk</a:t>
            </a:r>
            <a:r>
              <a:rPr lang="en-US" dirty="0" smtClean="0"/>
              <a:t> </a:t>
            </a:r>
            <a:r>
              <a:rPr lang="en-US" dirty="0" err="1" smtClean="0"/>
              <a:t>membubarkan</a:t>
            </a:r>
            <a:r>
              <a:rPr lang="en-US" dirty="0" smtClean="0"/>
              <a:t> pt</a:t>
            </a:r>
          </a:p>
          <a:p>
            <a:pPr>
              <a:buFontTx/>
              <a:buChar char="-"/>
            </a:pPr>
            <a:r>
              <a:rPr lang="en-US" dirty="0" err="1" smtClean="0"/>
              <a:t>pajak</a:t>
            </a:r>
            <a:r>
              <a:rPr lang="en-US" dirty="0" smtClean="0"/>
              <a:t> </a:t>
            </a:r>
            <a:r>
              <a:rPr lang="en-US" dirty="0" err="1" smtClean="0"/>
              <a:t>berganda</a:t>
            </a:r>
            <a:r>
              <a:rPr lang="en-US" dirty="0" smtClean="0"/>
              <a:t> </a:t>
            </a:r>
            <a:r>
              <a:rPr lang="en-US" dirty="0" err="1" smtClean="0"/>
              <a:t>pada</a:t>
            </a:r>
            <a:r>
              <a:rPr lang="en-US" dirty="0" smtClean="0"/>
              <a:t> </a:t>
            </a:r>
            <a:r>
              <a:rPr lang="en-US" dirty="0" err="1" smtClean="0"/>
              <a:t>pajak</a:t>
            </a:r>
            <a:r>
              <a:rPr lang="en-US" dirty="0" smtClean="0"/>
              <a:t> </a:t>
            </a:r>
            <a:r>
              <a:rPr lang="en-US" dirty="0" err="1" smtClean="0"/>
              <a:t>penghasilan</a:t>
            </a:r>
            <a:r>
              <a:rPr lang="en-US" dirty="0" smtClean="0"/>
              <a:t> / </a:t>
            </a:r>
            <a:r>
              <a:rPr lang="en-US" dirty="0" err="1" smtClean="0"/>
              <a:t>pph</a:t>
            </a:r>
            <a:r>
              <a:rPr lang="en-US" dirty="0" smtClean="0"/>
              <a:t> </a:t>
            </a:r>
            <a:r>
              <a:rPr lang="en-US" dirty="0" err="1" smtClean="0"/>
              <a:t>dan</a:t>
            </a:r>
            <a:r>
              <a:rPr lang="en-US" dirty="0" smtClean="0"/>
              <a:t> </a:t>
            </a:r>
            <a:r>
              <a:rPr lang="en-US" dirty="0" err="1" smtClean="0"/>
              <a:t>pajak</a:t>
            </a:r>
            <a:r>
              <a:rPr lang="en-US" dirty="0" smtClean="0"/>
              <a:t> </a:t>
            </a:r>
            <a:r>
              <a:rPr lang="en-US" dirty="0" err="1" smtClean="0"/>
              <a:t>deviden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286000"/>
          </a:xfrm>
          <a:solidFill>
            <a:srgbClr val="FFCC00"/>
          </a:solidFill>
        </p:spPr>
        <p:txBody>
          <a:bodyPr>
            <a:normAutofit/>
          </a:bodyPr>
          <a:lstStyle/>
          <a:p>
            <a:r>
              <a:rPr lang="en-US" sz="3200" b="1" dirty="0" err="1" smtClean="0"/>
              <a:t>Jika</a:t>
            </a:r>
            <a:r>
              <a:rPr lang="en-US" sz="3200" b="1" dirty="0" smtClean="0"/>
              <a:t> </a:t>
            </a:r>
            <a:r>
              <a:rPr lang="en-US" sz="3200" b="1" dirty="0" err="1" smtClean="0"/>
              <a:t>dikelompokkan</a:t>
            </a:r>
            <a:r>
              <a:rPr lang="en-US" sz="3200" b="1" dirty="0" smtClean="0"/>
              <a:t> </a:t>
            </a:r>
            <a:r>
              <a:rPr lang="en-US" sz="3200" b="1" dirty="0" err="1" smtClean="0"/>
              <a:t>ke</a:t>
            </a:r>
            <a:r>
              <a:rPr lang="en-US" sz="3200" b="1" dirty="0" smtClean="0"/>
              <a:t> </a:t>
            </a:r>
            <a:r>
              <a:rPr lang="en-US" sz="3200" b="1" dirty="0" err="1" smtClean="0"/>
              <a:t>dalam</a:t>
            </a:r>
            <a:r>
              <a:rPr lang="en-US" sz="3200" b="1" dirty="0" smtClean="0"/>
              <a:t> </a:t>
            </a:r>
            <a:r>
              <a:rPr lang="en-US" sz="3200" b="1" dirty="0" err="1" smtClean="0"/>
              <a:t>izin</a:t>
            </a:r>
            <a:r>
              <a:rPr lang="en-US" sz="3200" b="1" dirty="0" smtClean="0"/>
              <a:t> </a:t>
            </a:r>
            <a:r>
              <a:rPr lang="en-US" sz="3200" b="1" dirty="0" err="1" smtClean="0"/>
              <a:t>usaha</a:t>
            </a:r>
            <a:r>
              <a:rPr lang="en-US" sz="3200" b="1" dirty="0" smtClean="0"/>
              <a:t> yang </a:t>
            </a:r>
            <a:r>
              <a:rPr lang="en-US" sz="3200" b="1" dirty="0" err="1" smtClean="0"/>
              <a:t>merupakan</a:t>
            </a:r>
            <a:r>
              <a:rPr lang="en-US" sz="3200" b="1" dirty="0" smtClean="0"/>
              <a:t> </a:t>
            </a:r>
            <a:r>
              <a:rPr lang="en-US" sz="3200" b="1" dirty="0" err="1" smtClean="0"/>
              <a:t>badan</a:t>
            </a:r>
            <a:r>
              <a:rPr lang="en-US" sz="3200" b="1" dirty="0" smtClean="0"/>
              <a:t> </a:t>
            </a:r>
            <a:r>
              <a:rPr lang="en-US" sz="3200" b="1" dirty="0" err="1" smtClean="0"/>
              <a:t>hukum</a:t>
            </a:r>
            <a:r>
              <a:rPr lang="en-US" sz="3200" b="1" dirty="0" smtClean="0"/>
              <a:t> </a:t>
            </a:r>
            <a:r>
              <a:rPr lang="en-US" sz="3200" b="1" dirty="0" err="1" smtClean="0"/>
              <a:t>dan</a:t>
            </a:r>
            <a:r>
              <a:rPr lang="en-US" sz="3200" b="1" dirty="0" smtClean="0"/>
              <a:t> non </a:t>
            </a:r>
            <a:r>
              <a:rPr lang="en-US" sz="3200" b="1" dirty="0" err="1" smtClean="0"/>
              <a:t>badan</a:t>
            </a:r>
            <a:r>
              <a:rPr lang="en-US" sz="3200" b="1" dirty="0" smtClean="0"/>
              <a:t> </a:t>
            </a:r>
            <a:r>
              <a:rPr lang="en-US" sz="3200" b="1" dirty="0" err="1" smtClean="0"/>
              <a:t>hukum</a:t>
            </a:r>
            <a:r>
              <a:rPr lang="en-US" sz="3200" b="1" dirty="0" smtClean="0"/>
              <a:t>, </a:t>
            </a:r>
            <a:r>
              <a:rPr lang="en-US" sz="3200" b="1" dirty="0" err="1" smtClean="0"/>
              <a:t>menjadi</a:t>
            </a:r>
            <a:r>
              <a:rPr lang="en-US" sz="3200" b="1" dirty="0" smtClean="0"/>
              <a:t> </a:t>
            </a:r>
            <a:r>
              <a:rPr lang="en-US" sz="3200" b="1" dirty="0" err="1" smtClean="0"/>
              <a:t>sebagai</a:t>
            </a:r>
            <a:r>
              <a:rPr lang="en-US" sz="3200" b="1" dirty="0" smtClean="0"/>
              <a:t> </a:t>
            </a:r>
            <a:r>
              <a:rPr lang="en-US" sz="3200" b="1" dirty="0" err="1" smtClean="0"/>
              <a:t>berikut</a:t>
            </a:r>
            <a:r>
              <a:rPr lang="en-US" sz="3200" b="1" dirty="0" smtClean="0"/>
              <a:t>:</a:t>
            </a:r>
            <a:endParaRPr lang="en-US" sz="3200" b="1" dirty="0"/>
          </a:p>
        </p:txBody>
      </p:sp>
      <p:sp>
        <p:nvSpPr>
          <p:cNvPr id="3" name="Content Placeholder 2"/>
          <p:cNvSpPr>
            <a:spLocks noGrp="1"/>
          </p:cNvSpPr>
          <p:nvPr>
            <p:ph idx="1"/>
          </p:nvPr>
        </p:nvSpPr>
        <p:spPr>
          <a:xfrm>
            <a:off x="0" y="2209800"/>
            <a:ext cx="9144000" cy="4648200"/>
          </a:xfrm>
          <a:solidFill>
            <a:srgbClr val="CCFF66"/>
          </a:solidFill>
        </p:spPr>
        <p:txBody>
          <a:bodyPr>
            <a:normAutofit fontScale="85000" lnSpcReduction="20000"/>
          </a:bodyPr>
          <a:lstStyle/>
          <a:p>
            <a:r>
              <a:rPr lang="en-US" b="1" dirty="0" err="1" smtClean="0"/>
              <a:t>Badan</a:t>
            </a:r>
            <a:r>
              <a:rPr lang="en-US" b="1" dirty="0" smtClean="0"/>
              <a:t> Usaha yang </a:t>
            </a:r>
            <a:r>
              <a:rPr lang="en-US" b="1" dirty="0" err="1" smtClean="0"/>
              <a:t>berbentuk</a:t>
            </a:r>
            <a:r>
              <a:rPr lang="en-US" b="1" dirty="0" smtClean="0"/>
              <a:t> </a:t>
            </a:r>
            <a:r>
              <a:rPr lang="en-US" b="1" dirty="0" err="1" smtClean="0"/>
              <a:t>Badan</a:t>
            </a:r>
            <a:r>
              <a:rPr lang="en-US" b="1" dirty="0" smtClean="0"/>
              <a:t> </a:t>
            </a:r>
            <a:r>
              <a:rPr lang="en-US" b="1" dirty="0" err="1" smtClean="0"/>
              <a:t>Hukum</a:t>
            </a:r>
            <a:r>
              <a:rPr lang="en-US" b="1" dirty="0" smtClean="0"/>
              <a:t> </a:t>
            </a:r>
            <a:r>
              <a:rPr lang="en-US" b="1" dirty="0" err="1" smtClean="0"/>
              <a:t>terdiri</a:t>
            </a:r>
            <a:r>
              <a:rPr lang="en-US" b="1" dirty="0" smtClean="0"/>
              <a:t> </a:t>
            </a:r>
            <a:r>
              <a:rPr lang="en-US" b="1" dirty="0" err="1" smtClean="0"/>
              <a:t>dari</a:t>
            </a:r>
            <a:r>
              <a:rPr lang="en-US" b="1" dirty="0" smtClean="0"/>
              <a:t> :</a:t>
            </a:r>
            <a:r>
              <a:rPr lang="en-US" dirty="0" smtClean="0"/>
              <a:t/>
            </a:r>
            <a:br>
              <a:rPr lang="en-US" dirty="0" smtClean="0"/>
            </a:br>
            <a:r>
              <a:rPr lang="en-US" b="1" dirty="0" smtClean="0"/>
              <a:t/>
            </a:r>
            <a:br>
              <a:rPr lang="en-US" b="1" dirty="0" smtClean="0"/>
            </a:br>
            <a:r>
              <a:rPr lang="en-US" b="1" dirty="0" smtClean="0"/>
              <a:t>Perseroan </a:t>
            </a:r>
            <a:r>
              <a:rPr lang="en-US" b="1" dirty="0" err="1" smtClean="0"/>
              <a:t>Terbatas</a:t>
            </a:r>
            <a:r>
              <a:rPr lang="en-US" b="1" dirty="0" smtClean="0"/>
              <a:t> (“PT”)</a:t>
            </a:r>
            <a:r>
              <a:rPr lang="en-US" dirty="0" smtClean="0"/>
              <a:t/>
            </a:r>
            <a:br>
              <a:rPr lang="en-US" dirty="0" smtClean="0"/>
            </a:br>
            <a:r>
              <a:rPr lang="en-US" dirty="0" smtClean="0"/>
              <a:t>-</a:t>
            </a:r>
            <a:r>
              <a:rPr lang="en-US" dirty="0" err="1" smtClean="0"/>
              <a:t>Memiliki</a:t>
            </a:r>
            <a:r>
              <a:rPr lang="en-US" dirty="0" smtClean="0"/>
              <a:t> </a:t>
            </a:r>
            <a:r>
              <a:rPr lang="en-US" dirty="0" err="1" smtClean="0"/>
              <a:t>ketentuan</a:t>
            </a:r>
            <a:r>
              <a:rPr lang="en-US" dirty="0" smtClean="0"/>
              <a:t> minimal modal </a:t>
            </a:r>
            <a:r>
              <a:rPr lang="en-US" dirty="0" err="1" smtClean="0"/>
              <a:t>dasar</a:t>
            </a:r>
            <a:r>
              <a:rPr lang="en-US" dirty="0" smtClean="0"/>
              <a:t>, </a:t>
            </a:r>
            <a:r>
              <a:rPr lang="en-US" dirty="0" err="1" smtClean="0"/>
              <a:t>dalam</a:t>
            </a:r>
            <a:r>
              <a:rPr lang="en-US" dirty="0" smtClean="0"/>
              <a:t> UU 40/2007 minimum modal </a:t>
            </a:r>
            <a:r>
              <a:rPr lang="en-US" dirty="0" err="1" smtClean="0"/>
              <a:t>dasar</a:t>
            </a:r>
            <a:r>
              <a:rPr lang="en-US" dirty="0" smtClean="0"/>
              <a:t> PT </a:t>
            </a:r>
            <a:r>
              <a:rPr lang="en-US" dirty="0" err="1" smtClean="0"/>
              <a:t>yaitu</a:t>
            </a:r>
            <a:r>
              <a:rPr lang="en-US" dirty="0" smtClean="0"/>
              <a:t> Rp50.000.000 (lima </a:t>
            </a:r>
            <a:r>
              <a:rPr lang="en-US" dirty="0" err="1" smtClean="0"/>
              <a:t>puluh</a:t>
            </a:r>
            <a:r>
              <a:rPr lang="en-US" dirty="0" smtClean="0"/>
              <a:t> </a:t>
            </a:r>
            <a:r>
              <a:rPr lang="en-US" dirty="0" err="1" smtClean="0"/>
              <a:t>juta</a:t>
            </a:r>
            <a:r>
              <a:rPr lang="en-US" dirty="0" smtClean="0"/>
              <a:t> rupiah). Minimal 25% </a:t>
            </a:r>
            <a:r>
              <a:rPr lang="en-US" dirty="0" err="1" smtClean="0"/>
              <a:t>dari</a:t>
            </a:r>
            <a:r>
              <a:rPr lang="en-US" dirty="0" smtClean="0"/>
              <a:t> modal </a:t>
            </a:r>
            <a:r>
              <a:rPr lang="en-US" dirty="0" err="1" smtClean="0"/>
              <a:t>dasar</a:t>
            </a:r>
            <a:r>
              <a:rPr lang="en-US" dirty="0" smtClean="0"/>
              <a:t> </a:t>
            </a:r>
            <a:r>
              <a:rPr lang="en-US" dirty="0" err="1" smtClean="0"/>
              <a:t>telah</a:t>
            </a:r>
            <a:r>
              <a:rPr lang="en-US" dirty="0" smtClean="0"/>
              <a:t> </a:t>
            </a:r>
            <a:r>
              <a:rPr lang="en-US" dirty="0" err="1" smtClean="0"/>
              <a:t>disetorkan</a:t>
            </a:r>
            <a:r>
              <a:rPr lang="en-US" dirty="0" smtClean="0"/>
              <a:t> </a:t>
            </a:r>
            <a:r>
              <a:rPr lang="en-US" dirty="0" err="1" smtClean="0"/>
              <a:t>ke</a:t>
            </a:r>
            <a:r>
              <a:rPr lang="en-US" dirty="0" smtClean="0"/>
              <a:t> </a:t>
            </a:r>
            <a:r>
              <a:rPr lang="en-US" dirty="0" err="1" smtClean="0"/>
              <a:t>dalam</a:t>
            </a:r>
            <a:r>
              <a:rPr lang="en-US" dirty="0" smtClean="0"/>
              <a:t> PT;</a:t>
            </a:r>
            <a:br>
              <a:rPr lang="en-US" dirty="0" smtClean="0"/>
            </a:br>
            <a:r>
              <a:rPr lang="en-US" dirty="0" smtClean="0"/>
              <a:t>-</a:t>
            </a:r>
            <a:r>
              <a:rPr lang="en-US" dirty="0" err="1" smtClean="0"/>
              <a:t>Pemegang</a:t>
            </a:r>
            <a:r>
              <a:rPr lang="en-US" dirty="0" smtClean="0"/>
              <a:t> </a:t>
            </a:r>
            <a:r>
              <a:rPr lang="en-US" dirty="0" err="1" smtClean="0"/>
              <a:t>Saham</a:t>
            </a:r>
            <a:r>
              <a:rPr lang="en-US" dirty="0" smtClean="0"/>
              <a:t> </a:t>
            </a:r>
            <a:r>
              <a:rPr lang="en-US" dirty="0" err="1" smtClean="0"/>
              <a:t>hanya</a:t>
            </a:r>
            <a:r>
              <a:rPr lang="en-US" dirty="0" smtClean="0"/>
              <a:t> </a:t>
            </a:r>
            <a:r>
              <a:rPr lang="en-US" dirty="0" err="1" smtClean="0"/>
              <a:t>bertanggung</a:t>
            </a:r>
            <a:r>
              <a:rPr lang="en-US" dirty="0" smtClean="0"/>
              <a:t> </a:t>
            </a:r>
            <a:r>
              <a:rPr lang="en-US" dirty="0" err="1" smtClean="0"/>
              <a:t>jawab</a:t>
            </a:r>
            <a:r>
              <a:rPr lang="en-US" dirty="0" smtClean="0"/>
              <a:t> </a:t>
            </a:r>
            <a:r>
              <a:rPr lang="en-US" dirty="0" err="1" smtClean="0"/>
              <a:t>sebatas</a:t>
            </a:r>
            <a:r>
              <a:rPr lang="en-US" dirty="0" smtClean="0"/>
              <a:t> </a:t>
            </a:r>
            <a:r>
              <a:rPr lang="en-US" dirty="0" err="1" smtClean="0"/>
              <a:t>saham</a:t>
            </a:r>
            <a:r>
              <a:rPr lang="en-US" dirty="0" smtClean="0"/>
              <a:t> yang </a:t>
            </a:r>
            <a:r>
              <a:rPr lang="en-US" dirty="0" err="1" smtClean="0"/>
              <a:t>dimilikinya</a:t>
            </a:r>
            <a:r>
              <a:rPr lang="en-US" dirty="0" smtClean="0"/>
              <a:t>;</a:t>
            </a:r>
            <a:br>
              <a:rPr lang="en-US" dirty="0" smtClean="0"/>
            </a:br>
            <a:r>
              <a:rPr lang="en-US" dirty="0" smtClean="0"/>
              <a:t>-</a:t>
            </a:r>
            <a:r>
              <a:rPr lang="en-US" dirty="0" err="1" smtClean="0"/>
              <a:t>Berdasarkan</a:t>
            </a:r>
            <a:r>
              <a:rPr lang="en-US" dirty="0" smtClean="0"/>
              <a:t> </a:t>
            </a:r>
            <a:r>
              <a:rPr lang="en-US" dirty="0" err="1" smtClean="0"/>
              <a:t>peraturan</a:t>
            </a:r>
            <a:r>
              <a:rPr lang="en-US" dirty="0" smtClean="0"/>
              <a:t> </a:t>
            </a:r>
            <a:r>
              <a:rPr lang="en-US" dirty="0" err="1" smtClean="0"/>
              <a:t>perundang-undangan</a:t>
            </a:r>
            <a:r>
              <a:rPr lang="en-US" dirty="0" smtClean="0"/>
              <a:t> </a:t>
            </a:r>
            <a:r>
              <a:rPr lang="en-US" dirty="0" err="1" smtClean="0"/>
              <a:t>tertentu</a:t>
            </a:r>
            <a:r>
              <a:rPr lang="en-US" dirty="0" smtClean="0"/>
              <a:t> </a:t>
            </a:r>
            <a:r>
              <a:rPr lang="en-US" dirty="0" err="1" smtClean="0"/>
              <a:t>diwajibkan</a:t>
            </a:r>
            <a:r>
              <a:rPr lang="en-US" dirty="0" smtClean="0"/>
              <a:t> agar </a:t>
            </a:r>
            <a:r>
              <a:rPr lang="en-US" dirty="0" err="1" smtClean="0"/>
              <a:t>suatu</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berbentuk</a:t>
            </a:r>
            <a:r>
              <a:rPr lang="en-US" dirty="0" smtClean="0"/>
              <a:t> PT.</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99CC"/>
          </a:solidFill>
        </p:spPr>
        <p:txBody>
          <a:bodyPr>
            <a:normAutofit fontScale="92500" lnSpcReduction="20000"/>
          </a:bodyPr>
          <a:lstStyle/>
          <a:p>
            <a:r>
              <a:rPr lang="en-US" b="1" dirty="0" err="1" smtClean="0"/>
              <a:t>Yayasan</a:t>
            </a:r>
            <a:r>
              <a:rPr lang="en-US" dirty="0" smtClean="0"/>
              <a:t/>
            </a:r>
            <a:br>
              <a:rPr lang="en-US" dirty="0" smtClean="0"/>
            </a:br>
            <a:r>
              <a:rPr lang="en-US" dirty="0" smtClean="0"/>
              <a:t>-</a:t>
            </a:r>
            <a:r>
              <a:rPr lang="en-US" dirty="0" err="1" smtClean="0"/>
              <a:t>Bergerak</a:t>
            </a:r>
            <a:r>
              <a:rPr lang="en-US" dirty="0" smtClean="0"/>
              <a:t> </a:t>
            </a:r>
            <a:r>
              <a:rPr lang="en-US" dirty="0" err="1" smtClean="0"/>
              <a:t>di</a:t>
            </a:r>
            <a:r>
              <a:rPr lang="en-US" dirty="0" smtClean="0"/>
              <a:t> </a:t>
            </a:r>
            <a:r>
              <a:rPr lang="en-US" dirty="0" err="1" smtClean="0"/>
              <a:t>bidang</a:t>
            </a:r>
            <a:r>
              <a:rPr lang="en-US" dirty="0" smtClean="0"/>
              <a:t> </a:t>
            </a:r>
            <a:r>
              <a:rPr lang="en-US" dirty="0" err="1" smtClean="0"/>
              <a:t>sosial</a:t>
            </a:r>
            <a:r>
              <a:rPr lang="en-US" dirty="0" smtClean="0"/>
              <a:t>, </a:t>
            </a:r>
            <a:r>
              <a:rPr lang="en-US" dirty="0" err="1" smtClean="0"/>
              <a:t>keagamaan</a:t>
            </a:r>
            <a:r>
              <a:rPr lang="en-US" dirty="0" smtClean="0"/>
              <a:t> </a:t>
            </a:r>
            <a:r>
              <a:rPr lang="en-US" dirty="0" err="1" smtClean="0"/>
              <a:t>dan</a:t>
            </a:r>
            <a:r>
              <a:rPr lang="en-US" dirty="0" smtClean="0"/>
              <a:t> </a:t>
            </a:r>
            <a:r>
              <a:rPr lang="en-US" dirty="0" err="1" smtClean="0"/>
              <a:t>kemanusiaan</a:t>
            </a:r>
            <a:r>
              <a:rPr lang="en-US" dirty="0" smtClean="0"/>
              <a:t> yang </a:t>
            </a:r>
            <a:r>
              <a:rPr lang="en-US" dirty="0" err="1" smtClean="0"/>
              <a:t>tidak</a:t>
            </a:r>
            <a:r>
              <a:rPr lang="en-US" dirty="0" smtClean="0"/>
              <a:t> </a:t>
            </a:r>
            <a:r>
              <a:rPr lang="en-US" dirty="0" err="1" smtClean="0"/>
              <a:t>mempunyai</a:t>
            </a:r>
            <a:r>
              <a:rPr lang="en-US" dirty="0" smtClean="0"/>
              <a:t> </a:t>
            </a:r>
            <a:r>
              <a:rPr lang="en-US" dirty="0" err="1" smtClean="0"/>
              <a:t>anggota</a:t>
            </a:r>
            <a:r>
              <a:rPr lang="en-US" dirty="0" smtClean="0"/>
              <a:t>;</a:t>
            </a:r>
            <a:br>
              <a:rPr lang="en-US" dirty="0" smtClean="0"/>
            </a:br>
            <a:r>
              <a:rPr lang="en-US" dirty="0" smtClean="0"/>
              <a:t>-</a:t>
            </a:r>
            <a:r>
              <a:rPr lang="en-US" dirty="0" err="1" smtClean="0"/>
              <a:t>Kekayaan</a:t>
            </a:r>
            <a:r>
              <a:rPr lang="en-US" dirty="0" smtClean="0"/>
              <a:t> </a:t>
            </a:r>
            <a:r>
              <a:rPr lang="en-US" dirty="0" err="1" smtClean="0"/>
              <a:t>Yayasan</a:t>
            </a:r>
            <a:r>
              <a:rPr lang="en-US" dirty="0" smtClean="0"/>
              <a:t> </a:t>
            </a:r>
            <a:r>
              <a:rPr lang="en-US" dirty="0" err="1" smtClean="0"/>
              <a:t>dipisahkan</a:t>
            </a:r>
            <a:r>
              <a:rPr lang="en-US" dirty="0" smtClean="0"/>
              <a:t> </a:t>
            </a:r>
            <a:r>
              <a:rPr lang="en-US" dirty="0" err="1" smtClean="0"/>
              <a:t>dengan</a:t>
            </a:r>
            <a:r>
              <a:rPr lang="en-US" dirty="0" smtClean="0"/>
              <a:t> </a:t>
            </a:r>
            <a:r>
              <a:rPr lang="en-US" dirty="0" err="1" smtClean="0"/>
              <a:t>kekayaan</a:t>
            </a:r>
            <a:r>
              <a:rPr lang="en-US" dirty="0" smtClean="0"/>
              <a:t> </a:t>
            </a:r>
            <a:r>
              <a:rPr lang="en-US" dirty="0" err="1" smtClean="0"/>
              <a:t>pendiri</a:t>
            </a:r>
            <a:r>
              <a:rPr lang="en-US" dirty="0" smtClean="0"/>
              <a:t> </a:t>
            </a:r>
            <a:r>
              <a:rPr lang="en-US" dirty="0" err="1" smtClean="0"/>
              <a:t>yayasan</a:t>
            </a:r>
            <a:r>
              <a:rPr lang="en-US" dirty="0" smtClean="0"/>
              <a:t>.</a:t>
            </a:r>
            <a:br>
              <a:rPr lang="en-US" dirty="0" smtClean="0"/>
            </a:br>
            <a:r>
              <a:rPr lang="en-US" dirty="0" smtClean="0"/>
              <a:t/>
            </a:r>
            <a:br>
              <a:rPr lang="en-US" dirty="0" smtClean="0"/>
            </a:br>
            <a:r>
              <a:rPr lang="en-US" b="1" dirty="0" err="1" smtClean="0"/>
              <a:t>Koperasi</a:t>
            </a:r>
            <a:r>
              <a:rPr lang="en-US" dirty="0" smtClean="0"/>
              <a:t/>
            </a:r>
            <a:br>
              <a:rPr lang="en-US" dirty="0" smtClean="0"/>
            </a:br>
            <a:r>
              <a:rPr lang="en-US" dirty="0" smtClean="0"/>
              <a:t/>
            </a:r>
            <a:br>
              <a:rPr lang="en-US" dirty="0" smtClean="0"/>
            </a:br>
            <a:r>
              <a:rPr lang="en-US" dirty="0" smtClean="0"/>
              <a:t>- </a:t>
            </a:r>
            <a:r>
              <a:rPr lang="en-US" dirty="0" err="1" smtClean="0"/>
              <a:t>beranggotakan</a:t>
            </a:r>
            <a:r>
              <a:rPr lang="en-US" dirty="0" smtClean="0"/>
              <a:t> </a:t>
            </a:r>
            <a:r>
              <a:rPr lang="en-US" dirty="0" err="1" smtClean="0"/>
              <a:t>orang-seorang</a:t>
            </a:r>
            <a:r>
              <a:rPr lang="en-US" dirty="0" smtClean="0"/>
              <a:t> </a:t>
            </a:r>
            <a:r>
              <a:rPr lang="en-US" dirty="0" err="1" smtClean="0"/>
              <a:t>atau</a:t>
            </a:r>
            <a:r>
              <a:rPr lang="en-US" dirty="0" smtClean="0"/>
              <a:t> </a:t>
            </a:r>
            <a:r>
              <a:rPr lang="en-US" dirty="0" err="1" smtClean="0"/>
              <a:t>badan</a:t>
            </a:r>
            <a:r>
              <a:rPr lang="en-US" dirty="0" smtClean="0"/>
              <a:t> </a:t>
            </a:r>
            <a:r>
              <a:rPr lang="en-US" dirty="0" err="1" smtClean="0"/>
              <a:t>hukum</a:t>
            </a:r>
            <a:r>
              <a:rPr lang="en-US" dirty="0" smtClean="0"/>
              <a:t> </a:t>
            </a:r>
            <a:r>
              <a:rPr lang="en-US" dirty="0" err="1" smtClean="0"/>
              <a:t>Koperasi</a:t>
            </a:r>
            <a:r>
              <a:rPr lang="en-US" dirty="0" smtClean="0"/>
              <a:t> </a:t>
            </a:r>
            <a:r>
              <a:rPr lang="en-US" dirty="0" err="1" smtClean="0"/>
              <a:t>dengan</a:t>
            </a:r>
            <a:r>
              <a:rPr lang="en-US" dirty="0" smtClean="0"/>
              <a:t> </a:t>
            </a:r>
            <a:r>
              <a:rPr lang="en-US" dirty="0" err="1" smtClean="0"/>
              <a:t>melandaskan</a:t>
            </a:r>
            <a:r>
              <a:rPr lang="en-US" dirty="0" smtClean="0"/>
              <a:t> </a:t>
            </a:r>
            <a:r>
              <a:rPr lang="en-US" dirty="0" err="1" smtClean="0"/>
              <a:t>kegiatannya</a:t>
            </a:r>
            <a:r>
              <a:rPr lang="en-US" dirty="0" smtClean="0"/>
              <a:t> </a:t>
            </a:r>
            <a:r>
              <a:rPr lang="en-US" dirty="0" err="1" smtClean="0"/>
              <a:t>berdasarkan</a:t>
            </a:r>
            <a:r>
              <a:rPr lang="en-US" dirty="0" smtClean="0"/>
              <a:t> </a:t>
            </a:r>
            <a:r>
              <a:rPr lang="en-US" dirty="0" err="1" smtClean="0"/>
              <a:t>prinsip</a:t>
            </a:r>
            <a:r>
              <a:rPr lang="en-US" dirty="0" smtClean="0"/>
              <a:t> </a:t>
            </a:r>
            <a:r>
              <a:rPr lang="en-US" dirty="0" err="1" smtClean="0"/>
              <a:t>Koperasi</a:t>
            </a:r>
            <a:r>
              <a:rPr lang="en-US" dirty="0" smtClean="0"/>
              <a:t> </a:t>
            </a:r>
            <a:r>
              <a:rPr lang="en-US" dirty="0" err="1" smtClean="0"/>
              <a:t>sekaligus</a:t>
            </a:r>
            <a:r>
              <a:rPr lang="en-US" dirty="0" smtClean="0"/>
              <a:t> </a:t>
            </a:r>
            <a:r>
              <a:rPr lang="en-US" dirty="0" err="1" smtClean="0"/>
              <a:t>sebagai</a:t>
            </a:r>
            <a:r>
              <a:rPr lang="en-US" dirty="0" smtClean="0"/>
              <a:t> </a:t>
            </a:r>
            <a:r>
              <a:rPr lang="en-US" dirty="0" err="1" smtClean="0"/>
              <a:t>gerakan</a:t>
            </a:r>
            <a:r>
              <a:rPr lang="en-US" dirty="0" smtClean="0"/>
              <a:t> </a:t>
            </a:r>
            <a:r>
              <a:rPr lang="en-US" dirty="0" err="1" smtClean="0"/>
              <a:t>ekonomi</a:t>
            </a:r>
            <a:r>
              <a:rPr lang="en-US" dirty="0" smtClean="0"/>
              <a:t> </a:t>
            </a:r>
            <a:r>
              <a:rPr lang="en-US" dirty="0" err="1" smtClean="0"/>
              <a:t>rakyat</a:t>
            </a:r>
            <a:r>
              <a:rPr lang="en-US" dirty="0" smtClean="0"/>
              <a:t> </a:t>
            </a:r>
            <a:r>
              <a:rPr lang="en-US" dirty="0" err="1" smtClean="0"/>
              <a:t>berdasar</a:t>
            </a:r>
            <a:r>
              <a:rPr lang="en-US" dirty="0" smtClean="0"/>
              <a:t> </a:t>
            </a:r>
            <a:r>
              <a:rPr lang="en-US" dirty="0" err="1" smtClean="0"/>
              <a:t>atas</a:t>
            </a:r>
            <a:r>
              <a:rPr lang="en-US" dirty="0" smtClean="0"/>
              <a:t> </a:t>
            </a:r>
            <a:r>
              <a:rPr lang="en-US" dirty="0" err="1" smtClean="0"/>
              <a:t>asas</a:t>
            </a:r>
            <a:r>
              <a:rPr lang="en-US" dirty="0" smtClean="0"/>
              <a:t> </a:t>
            </a:r>
            <a:r>
              <a:rPr lang="en-US" dirty="0" err="1" smtClean="0"/>
              <a:t>kekeluargaan</a:t>
            </a:r>
            <a:r>
              <a:rPr lang="en-US" dirty="0" smtClean="0"/>
              <a:t>.</a:t>
            </a:r>
            <a:br>
              <a:rPr lang="en-US" dirty="0" smtClean="0"/>
            </a:br>
            <a:r>
              <a:rPr lang="en-US" dirty="0" smtClean="0"/>
              <a:t>- </a:t>
            </a:r>
            <a:r>
              <a:rPr lang="en-US" dirty="0" err="1" smtClean="0"/>
              <a:t>Sifat</a:t>
            </a:r>
            <a:r>
              <a:rPr lang="en-US" dirty="0" smtClean="0"/>
              <a:t> </a:t>
            </a:r>
            <a:r>
              <a:rPr lang="en-US" dirty="0" err="1" smtClean="0"/>
              <a:t>keanggotaan</a:t>
            </a:r>
            <a:r>
              <a:rPr lang="en-US" dirty="0" smtClean="0"/>
              <a:t> </a:t>
            </a:r>
            <a:r>
              <a:rPr lang="en-US" dirty="0" err="1" smtClean="0"/>
              <a:t>koperasi</a:t>
            </a:r>
            <a:r>
              <a:rPr lang="en-US" dirty="0" smtClean="0"/>
              <a:t> </a:t>
            </a:r>
            <a:r>
              <a:rPr lang="en-US" dirty="0" err="1" smtClean="0"/>
              <a:t>yaitu</a:t>
            </a:r>
            <a:r>
              <a:rPr lang="en-US" dirty="0" smtClean="0"/>
              <a:t> </a:t>
            </a:r>
            <a:r>
              <a:rPr lang="en-US" dirty="0" err="1" smtClean="0"/>
              <a:t>sukarela</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ada</a:t>
            </a:r>
            <a:r>
              <a:rPr lang="en-US" dirty="0" smtClean="0"/>
              <a:t> </a:t>
            </a:r>
            <a:r>
              <a:rPr lang="en-US" dirty="0" err="1" smtClean="0"/>
              <a:t>paksaan</a:t>
            </a:r>
            <a:r>
              <a:rPr lang="en-US" dirty="0" smtClean="0"/>
              <a:t> </a:t>
            </a:r>
            <a:r>
              <a:rPr lang="en-US" dirty="0" err="1" smtClean="0"/>
              <a:t>untuk</a:t>
            </a:r>
            <a:r>
              <a:rPr lang="en-US" dirty="0" smtClean="0"/>
              <a:t> </a:t>
            </a:r>
            <a:r>
              <a:rPr lang="en-US" dirty="0" err="1" smtClean="0"/>
              <a:t>menjadi</a:t>
            </a:r>
            <a:r>
              <a:rPr lang="en-US" dirty="0" smtClean="0"/>
              <a:t> </a:t>
            </a:r>
            <a:r>
              <a:rPr lang="en-US" dirty="0" err="1" smtClean="0"/>
              <a:t>anggota</a:t>
            </a:r>
            <a:r>
              <a:rPr lang="en-US" dirty="0" smtClean="0"/>
              <a:t> </a:t>
            </a:r>
            <a:r>
              <a:rPr lang="en-US" dirty="0" err="1" smtClean="0"/>
              <a:t>koperasi</a:t>
            </a:r>
            <a:r>
              <a:rPr lang="en-US" dirty="0" smtClean="0"/>
              <a:t> </a:t>
            </a:r>
            <a:r>
              <a:rPr lang="en-US" dirty="0" err="1" smtClean="0"/>
              <a:t>dan</a:t>
            </a:r>
            <a:r>
              <a:rPr lang="en-US" dirty="0" smtClean="0"/>
              <a:t> </a:t>
            </a:r>
            <a:r>
              <a:rPr lang="en-US" dirty="0" err="1" smtClean="0"/>
              <a:t>terbuka</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ada</a:t>
            </a:r>
            <a:r>
              <a:rPr lang="en-US" dirty="0" smtClean="0"/>
              <a:t> </a:t>
            </a:r>
            <a:r>
              <a:rPr lang="en-US" dirty="0" err="1" smtClean="0"/>
              <a:t>pengecualian</a:t>
            </a:r>
            <a:r>
              <a:rPr lang="en-US" dirty="0" smtClean="0"/>
              <a:t> </a:t>
            </a:r>
            <a:r>
              <a:rPr lang="en-US" dirty="0" err="1" smtClean="0"/>
              <a:t>untuk</a:t>
            </a:r>
            <a:r>
              <a:rPr lang="en-US" dirty="0" smtClean="0"/>
              <a:t> </a:t>
            </a:r>
            <a:r>
              <a:rPr lang="en-US" dirty="0" err="1" smtClean="0"/>
              <a:t>menjadi</a:t>
            </a:r>
            <a:r>
              <a:rPr lang="en-US" dirty="0" smtClean="0"/>
              <a:t> </a:t>
            </a:r>
            <a:r>
              <a:rPr lang="en-US" dirty="0" err="1" smtClean="0"/>
              <a:t>anggota</a:t>
            </a:r>
            <a:r>
              <a:rPr lang="en-US" dirty="0" smtClean="0"/>
              <a:t> </a:t>
            </a:r>
            <a:r>
              <a:rPr lang="en-US" dirty="0" err="1" smtClean="0"/>
              <a:t>koperasi</a:t>
            </a:r>
            <a:r>
              <a:rPr lang="en-US" dirty="0" smtClean="0"/>
              <a:t>.</a:t>
            </a:r>
            <a:br>
              <a:rPr lang="en-US" dirty="0" smtClean="0"/>
            </a:b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CCCC00"/>
          </a:solidFill>
        </p:spPr>
        <p:txBody>
          <a:bodyPr>
            <a:normAutofit/>
          </a:bodyPr>
          <a:lstStyle/>
          <a:p>
            <a:r>
              <a:rPr lang="en-US" sz="3200" b="1" dirty="0" err="1" smtClean="0"/>
              <a:t>Badan</a:t>
            </a:r>
            <a:r>
              <a:rPr lang="en-US" sz="3200" b="1" dirty="0" smtClean="0"/>
              <a:t> Usaha </a:t>
            </a:r>
            <a:r>
              <a:rPr lang="en-US" sz="3200" b="1" dirty="0" err="1" smtClean="0"/>
              <a:t>bukan</a:t>
            </a:r>
            <a:r>
              <a:rPr lang="en-US" sz="3200" b="1" dirty="0" smtClean="0"/>
              <a:t> </a:t>
            </a:r>
            <a:r>
              <a:rPr lang="en-US" sz="3200" b="1" dirty="0" err="1" smtClean="0"/>
              <a:t>berbentuk</a:t>
            </a:r>
            <a:r>
              <a:rPr lang="en-US" sz="3200" b="1" dirty="0" smtClean="0"/>
              <a:t> </a:t>
            </a:r>
            <a:r>
              <a:rPr lang="en-US" sz="3200" b="1" dirty="0" err="1" smtClean="0"/>
              <a:t>Badan</a:t>
            </a:r>
            <a:r>
              <a:rPr lang="en-US" sz="3200" b="1" dirty="0" smtClean="0"/>
              <a:t> </a:t>
            </a:r>
            <a:r>
              <a:rPr lang="en-US" sz="3200" b="1" dirty="0" err="1" smtClean="0"/>
              <a:t>Hukum</a:t>
            </a:r>
            <a:endParaRPr lang="en-US" sz="3200" dirty="0"/>
          </a:p>
        </p:txBody>
      </p:sp>
      <p:sp>
        <p:nvSpPr>
          <p:cNvPr id="3" name="Content Placeholder 2"/>
          <p:cNvSpPr>
            <a:spLocks noGrp="1"/>
          </p:cNvSpPr>
          <p:nvPr>
            <p:ph idx="1"/>
          </p:nvPr>
        </p:nvSpPr>
        <p:spPr>
          <a:xfrm>
            <a:off x="0" y="1143000"/>
            <a:ext cx="9144000" cy="5715000"/>
          </a:xfrm>
          <a:solidFill>
            <a:srgbClr val="FFFF00"/>
          </a:solidFill>
        </p:spPr>
        <p:txBody>
          <a:bodyPr>
            <a:normAutofit fontScale="85000" lnSpcReduction="20000"/>
          </a:bodyPr>
          <a:lstStyle/>
          <a:p>
            <a:pPr>
              <a:buNone/>
            </a:pPr>
            <a:r>
              <a:rPr lang="en-US" dirty="0" smtClean="0"/>
              <a:t>	Lain </a:t>
            </a:r>
            <a:r>
              <a:rPr lang="en-US" dirty="0" err="1" smtClean="0"/>
              <a:t>halnya</a:t>
            </a:r>
            <a:r>
              <a:rPr lang="en-US" dirty="0" smtClean="0"/>
              <a:t> </a:t>
            </a:r>
            <a:r>
              <a:rPr lang="en-US" dirty="0" err="1" smtClean="0"/>
              <a:t>dengan</a:t>
            </a:r>
            <a:r>
              <a:rPr lang="en-US" dirty="0" smtClean="0"/>
              <a:t> </a:t>
            </a:r>
            <a:r>
              <a:rPr lang="en-US" dirty="0" err="1" smtClean="0"/>
              <a:t>badan</a:t>
            </a:r>
            <a:r>
              <a:rPr lang="en-US" dirty="0" smtClean="0"/>
              <a:t> </a:t>
            </a:r>
            <a:r>
              <a:rPr lang="en-US" dirty="0" err="1" smtClean="0"/>
              <a:t>usaha</a:t>
            </a:r>
            <a:r>
              <a:rPr lang="en-US" dirty="0" smtClean="0"/>
              <a:t> yang </a:t>
            </a:r>
            <a:r>
              <a:rPr lang="en-US" dirty="0" err="1" smtClean="0"/>
              <a:t>bukan</a:t>
            </a:r>
            <a:r>
              <a:rPr lang="en-US" dirty="0" smtClean="0"/>
              <a:t> </a:t>
            </a:r>
            <a:r>
              <a:rPr lang="en-US" dirty="0" err="1" smtClean="0"/>
              <a:t>berbentuk</a:t>
            </a:r>
            <a:r>
              <a:rPr lang="en-US" dirty="0" smtClean="0"/>
              <a:t> </a:t>
            </a:r>
            <a:r>
              <a:rPr lang="en-US" dirty="0" err="1" smtClean="0"/>
              <a:t>badan</a:t>
            </a:r>
            <a:r>
              <a:rPr lang="en-US" dirty="0" smtClean="0"/>
              <a:t> </a:t>
            </a:r>
            <a:r>
              <a:rPr lang="en-US" dirty="0" err="1" smtClean="0"/>
              <a:t>hukum</a:t>
            </a:r>
            <a:r>
              <a:rPr lang="en-US" dirty="0" smtClean="0"/>
              <a:t>, </a:t>
            </a:r>
            <a:r>
              <a:rPr lang="en-US" dirty="0" err="1" smtClean="0"/>
              <a:t>pada</a:t>
            </a:r>
            <a:r>
              <a:rPr lang="en-US" dirty="0" smtClean="0"/>
              <a:t> </a:t>
            </a:r>
            <a:r>
              <a:rPr lang="en-US" dirty="0" err="1" smtClean="0"/>
              <a:t>bentuk</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ini</a:t>
            </a:r>
            <a:r>
              <a:rPr lang="en-US" dirty="0" smtClean="0"/>
              <a:t>, </a:t>
            </a:r>
            <a:r>
              <a:rPr lang="en-US" dirty="0" err="1" smtClean="0"/>
              <a:t>tidak</a:t>
            </a:r>
            <a:r>
              <a:rPr lang="en-US" dirty="0" smtClean="0"/>
              <a:t> </a:t>
            </a:r>
            <a:r>
              <a:rPr lang="en-US" dirty="0" err="1" smtClean="0"/>
              <a:t>terdapat</a:t>
            </a:r>
            <a:r>
              <a:rPr lang="en-US" dirty="0" smtClean="0"/>
              <a:t> </a:t>
            </a:r>
            <a:r>
              <a:rPr lang="en-US" dirty="0" err="1" smtClean="0"/>
              <a:t>pemisahan</a:t>
            </a:r>
            <a:r>
              <a:rPr lang="en-US" dirty="0" smtClean="0"/>
              <a:t> </a:t>
            </a:r>
            <a:r>
              <a:rPr lang="en-US" dirty="0" err="1" smtClean="0"/>
              <a:t>antara</a:t>
            </a:r>
            <a:r>
              <a:rPr lang="en-US" dirty="0" smtClean="0"/>
              <a:t> </a:t>
            </a:r>
            <a:r>
              <a:rPr lang="en-US" dirty="0" err="1" smtClean="0"/>
              <a:t>kekayaan</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dengan</a:t>
            </a:r>
            <a:r>
              <a:rPr lang="en-US" dirty="0" smtClean="0"/>
              <a:t> </a:t>
            </a:r>
            <a:r>
              <a:rPr lang="en-US" dirty="0" err="1" smtClean="0"/>
              <a:t>kekayaan</a:t>
            </a:r>
            <a:r>
              <a:rPr lang="en-US" dirty="0" smtClean="0"/>
              <a:t> </a:t>
            </a:r>
            <a:r>
              <a:rPr lang="en-US" dirty="0" err="1" smtClean="0"/>
              <a:t>pemiliknya</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bukan</a:t>
            </a:r>
            <a:r>
              <a:rPr lang="en-US" dirty="0" smtClean="0"/>
              <a:t> </a:t>
            </a:r>
            <a:r>
              <a:rPr lang="en-US" dirty="0" err="1" smtClean="0"/>
              <a:t>berbentuk</a:t>
            </a:r>
            <a:r>
              <a:rPr lang="en-US" dirty="0" smtClean="0"/>
              <a:t> </a:t>
            </a:r>
            <a:r>
              <a:rPr lang="en-US" dirty="0" err="1" smtClean="0"/>
              <a:t>badan</a:t>
            </a:r>
            <a:r>
              <a:rPr lang="en-US" dirty="0" smtClean="0"/>
              <a:t> </a:t>
            </a:r>
            <a:r>
              <a:rPr lang="en-US" dirty="0" err="1" smtClean="0"/>
              <a:t>hukum</a:t>
            </a:r>
            <a:r>
              <a:rPr lang="en-US" dirty="0" smtClean="0"/>
              <a:t> </a:t>
            </a:r>
            <a:r>
              <a:rPr lang="en-US" dirty="0" err="1" smtClean="0"/>
              <a:t>terdiri</a:t>
            </a:r>
            <a:r>
              <a:rPr lang="en-US" dirty="0" smtClean="0"/>
              <a:t> </a:t>
            </a:r>
            <a:r>
              <a:rPr lang="en-US" dirty="0" err="1" smtClean="0"/>
              <a:t>dari</a:t>
            </a:r>
            <a:r>
              <a:rPr lang="en-US" dirty="0" smtClean="0"/>
              <a:t>:</a:t>
            </a:r>
            <a:br>
              <a:rPr lang="en-US" dirty="0" smtClean="0"/>
            </a:br>
            <a:r>
              <a:rPr lang="en-US" b="1" dirty="0" smtClean="0"/>
              <a:t/>
            </a:r>
            <a:br>
              <a:rPr lang="en-US" b="1" dirty="0" smtClean="0"/>
            </a:br>
            <a:r>
              <a:rPr lang="en-US" b="1" dirty="0" smtClean="0"/>
              <a:t>Persekutuan </a:t>
            </a:r>
            <a:r>
              <a:rPr lang="en-US" b="1" dirty="0" err="1" smtClean="0"/>
              <a:t>Perdata</a:t>
            </a:r>
            <a:r>
              <a:rPr lang="en-US" dirty="0" smtClean="0"/>
              <a:t/>
            </a:r>
            <a:br>
              <a:rPr lang="en-US" dirty="0" smtClean="0"/>
            </a:br>
            <a:r>
              <a:rPr lang="en-US" dirty="0" smtClean="0"/>
              <a:t/>
            </a:r>
            <a:br>
              <a:rPr lang="en-US" dirty="0" smtClean="0"/>
            </a:br>
            <a:r>
              <a:rPr lang="en-US" dirty="0" smtClean="0"/>
              <a:t>-</a:t>
            </a:r>
            <a:r>
              <a:rPr lang="en-US" dirty="0" err="1" smtClean="0"/>
              <a:t>Suatu</a:t>
            </a:r>
            <a:r>
              <a:rPr lang="en-US" dirty="0" smtClean="0"/>
              <a:t> </a:t>
            </a:r>
            <a:r>
              <a:rPr lang="en-US" dirty="0" err="1" smtClean="0"/>
              <a:t>perjanjian</a:t>
            </a:r>
            <a:r>
              <a:rPr lang="en-US" dirty="0" smtClean="0"/>
              <a:t> </a:t>
            </a:r>
            <a:r>
              <a:rPr lang="en-US" dirty="0" err="1" smtClean="0"/>
              <a:t>di</a:t>
            </a:r>
            <a:r>
              <a:rPr lang="en-US" dirty="0" smtClean="0"/>
              <a:t> </a:t>
            </a:r>
            <a:r>
              <a:rPr lang="en-US" dirty="0" err="1" smtClean="0"/>
              <a:t>mana</a:t>
            </a:r>
            <a:r>
              <a:rPr lang="en-US" dirty="0" smtClean="0"/>
              <a:t> </a:t>
            </a:r>
            <a:r>
              <a:rPr lang="en-US" dirty="0" err="1" smtClean="0"/>
              <a:t>dua</a:t>
            </a:r>
            <a:r>
              <a:rPr lang="en-US" dirty="0" smtClean="0"/>
              <a:t> </a:t>
            </a:r>
            <a:r>
              <a:rPr lang="en-US" dirty="0" err="1" smtClean="0"/>
              <a:t>orang</a:t>
            </a:r>
            <a:r>
              <a:rPr lang="en-US" dirty="0" smtClean="0"/>
              <a:t> </a:t>
            </a:r>
            <a:r>
              <a:rPr lang="en-US" dirty="0" err="1" smtClean="0"/>
              <a:t>atau</a:t>
            </a:r>
            <a:r>
              <a:rPr lang="en-US" dirty="0" smtClean="0"/>
              <a:t> </a:t>
            </a:r>
            <a:r>
              <a:rPr lang="en-US" dirty="0" err="1" smtClean="0"/>
              <a:t>lebih</a:t>
            </a:r>
            <a:r>
              <a:rPr lang="en-US" dirty="0" smtClean="0"/>
              <a:t> </a:t>
            </a:r>
            <a:r>
              <a:rPr lang="en-US" dirty="0" err="1" smtClean="0"/>
              <a:t>mengikatkan</a:t>
            </a:r>
            <a:r>
              <a:rPr lang="en-US" dirty="0" smtClean="0"/>
              <a:t> </a:t>
            </a:r>
            <a:r>
              <a:rPr lang="en-US" dirty="0" err="1" smtClean="0"/>
              <a:t>diri</a:t>
            </a:r>
            <a:r>
              <a:rPr lang="en-US" dirty="0" smtClean="0"/>
              <a:t> </a:t>
            </a:r>
            <a:r>
              <a:rPr lang="en-US" dirty="0" err="1" smtClean="0"/>
              <a:t>untuk</a:t>
            </a:r>
            <a:r>
              <a:rPr lang="en-US" dirty="0" smtClean="0"/>
              <a:t> </a:t>
            </a:r>
            <a:r>
              <a:rPr lang="en-US" dirty="0" err="1" smtClean="0"/>
              <a:t>memasukkan</a:t>
            </a:r>
            <a:r>
              <a:rPr lang="en-US" dirty="0" smtClean="0"/>
              <a:t> </a:t>
            </a:r>
            <a:r>
              <a:rPr lang="en-US" dirty="0" err="1" smtClean="0"/>
              <a:t>sesuatu</a:t>
            </a:r>
            <a:r>
              <a:rPr lang="en-US" dirty="0" smtClean="0"/>
              <a:t> </a:t>
            </a:r>
            <a:r>
              <a:rPr lang="en-US" dirty="0" err="1" smtClean="0"/>
              <a:t>ke</a:t>
            </a:r>
            <a:r>
              <a:rPr lang="en-US" dirty="0" smtClean="0"/>
              <a:t> </a:t>
            </a:r>
            <a:r>
              <a:rPr lang="en-US" dirty="0" err="1" smtClean="0"/>
              <a:t>dalam</a:t>
            </a:r>
            <a:r>
              <a:rPr lang="en-US" dirty="0" smtClean="0"/>
              <a:t> </a:t>
            </a:r>
            <a:r>
              <a:rPr lang="en-US" dirty="0" err="1" smtClean="0"/>
              <a:t>persekutuan</a:t>
            </a:r>
            <a:r>
              <a:rPr lang="en-US" dirty="0" smtClean="0"/>
              <a:t> </a:t>
            </a:r>
            <a:r>
              <a:rPr lang="en-US" dirty="0" err="1" smtClean="0"/>
              <a:t>dengan</a:t>
            </a:r>
            <a:r>
              <a:rPr lang="en-US" dirty="0" smtClean="0"/>
              <a:t> </a:t>
            </a:r>
            <a:r>
              <a:rPr lang="en-US" dirty="0" err="1" smtClean="0"/>
              <a:t>maksud</a:t>
            </a:r>
            <a:r>
              <a:rPr lang="en-US" dirty="0" smtClean="0"/>
              <a:t> </a:t>
            </a:r>
            <a:r>
              <a:rPr lang="en-US" dirty="0" err="1" smtClean="0"/>
              <a:t>untuk</a:t>
            </a:r>
            <a:r>
              <a:rPr lang="en-US" dirty="0" smtClean="0"/>
              <a:t> </a:t>
            </a:r>
            <a:r>
              <a:rPr lang="en-US" dirty="0" err="1" smtClean="0"/>
              <a:t>membagi</a:t>
            </a:r>
            <a:r>
              <a:rPr lang="en-US" dirty="0" smtClean="0"/>
              <a:t> </a:t>
            </a:r>
            <a:r>
              <a:rPr lang="en-US" dirty="0" err="1" smtClean="0"/>
              <a:t>keuntungan</a:t>
            </a:r>
            <a:r>
              <a:rPr lang="en-US" dirty="0" smtClean="0"/>
              <a:t> yang </a:t>
            </a:r>
            <a:r>
              <a:rPr lang="en-US" dirty="0" err="1" smtClean="0"/>
              <a:t>terjadi</a:t>
            </a:r>
            <a:r>
              <a:rPr lang="en-US" dirty="0" smtClean="0"/>
              <a:t> </a:t>
            </a:r>
            <a:r>
              <a:rPr lang="en-US" dirty="0" err="1" smtClean="0"/>
              <a:t>karenanya</a:t>
            </a:r>
            <a:r>
              <a:rPr lang="en-US" dirty="0" smtClean="0"/>
              <a:t>;</a:t>
            </a:r>
            <a:br>
              <a:rPr lang="en-US" dirty="0" smtClean="0"/>
            </a:br>
            <a:r>
              <a:rPr lang="en-US" dirty="0" smtClean="0"/>
              <a:t>-Para </a:t>
            </a:r>
            <a:r>
              <a:rPr lang="en-US" dirty="0" err="1" smtClean="0"/>
              <a:t>sekutu</a:t>
            </a:r>
            <a:r>
              <a:rPr lang="en-US" dirty="0" smtClean="0"/>
              <a:t> </a:t>
            </a:r>
            <a:r>
              <a:rPr lang="en-US" dirty="0" err="1" smtClean="0"/>
              <a:t>bertanggung</a:t>
            </a:r>
            <a:r>
              <a:rPr lang="en-US" dirty="0" smtClean="0"/>
              <a:t> </a:t>
            </a:r>
            <a:r>
              <a:rPr lang="en-US" dirty="0" err="1" smtClean="0"/>
              <a:t>jawab</a:t>
            </a:r>
            <a:r>
              <a:rPr lang="en-US" dirty="0" smtClean="0"/>
              <a:t> </a:t>
            </a:r>
            <a:r>
              <a:rPr lang="en-US" dirty="0" err="1" smtClean="0"/>
              <a:t>secara</a:t>
            </a:r>
            <a:r>
              <a:rPr lang="en-US" dirty="0" smtClean="0"/>
              <a:t> </a:t>
            </a:r>
            <a:r>
              <a:rPr lang="en-US" dirty="0" err="1" smtClean="0"/>
              <a:t>pribadi</a:t>
            </a:r>
            <a:r>
              <a:rPr lang="en-US" dirty="0" smtClean="0"/>
              <a:t> </a:t>
            </a:r>
            <a:r>
              <a:rPr lang="en-US" dirty="0" err="1" smtClean="0"/>
              <a:t>atas</a:t>
            </a:r>
            <a:r>
              <a:rPr lang="en-US" dirty="0" smtClean="0"/>
              <a:t> Persekutuan </a:t>
            </a:r>
            <a:r>
              <a:rPr lang="en-US" dirty="0" err="1" smtClean="0"/>
              <a:t>Perdata</a:t>
            </a:r>
            <a:r>
              <a:rPr lang="en-US" dirty="0" smtClean="0"/>
              <a:t>.</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172200"/>
          </a:xfrm>
          <a:solidFill>
            <a:srgbClr val="92D050"/>
          </a:solidFill>
        </p:spPr>
        <p:txBody>
          <a:bodyPr>
            <a:normAutofit fontScale="92500" lnSpcReduction="20000"/>
          </a:bodyPr>
          <a:lstStyle/>
          <a:p>
            <a:r>
              <a:rPr lang="en-US" b="1" dirty="0" smtClean="0"/>
              <a:t>Firma</a:t>
            </a:r>
            <a:r>
              <a:rPr lang="en-US" dirty="0" smtClean="0"/>
              <a:t/>
            </a:r>
            <a:br>
              <a:rPr lang="en-US" dirty="0" smtClean="0"/>
            </a:br>
            <a:r>
              <a:rPr lang="en-US" dirty="0" smtClean="0"/>
              <a:t/>
            </a:r>
            <a:br>
              <a:rPr lang="en-US" dirty="0" smtClean="0"/>
            </a:br>
            <a:r>
              <a:rPr lang="en-US" dirty="0" smtClean="0"/>
              <a:t>-</a:t>
            </a:r>
            <a:r>
              <a:rPr lang="en-US" dirty="0" err="1" smtClean="0"/>
              <a:t>Suatu</a:t>
            </a:r>
            <a:r>
              <a:rPr lang="en-US" dirty="0" smtClean="0"/>
              <a:t> Perseroan yang </a:t>
            </a:r>
            <a:r>
              <a:rPr lang="en-US" dirty="0" err="1" smtClean="0"/>
              <a:t>didirikan</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suatu</a:t>
            </a:r>
            <a:r>
              <a:rPr lang="en-US" dirty="0" smtClean="0"/>
              <a:t> </a:t>
            </a:r>
            <a:r>
              <a:rPr lang="en-US" dirty="0" err="1" smtClean="0"/>
              <a:t>usaha</a:t>
            </a:r>
            <a:r>
              <a:rPr lang="en-US" dirty="0" smtClean="0"/>
              <a:t> </a:t>
            </a:r>
            <a:r>
              <a:rPr lang="en-US" dirty="0" err="1" smtClean="0"/>
              <a:t>di</a:t>
            </a:r>
            <a:r>
              <a:rPr lang="en-US" dirty="0" smtClean="0"/>
              <a:t> </a:t>
            </a:r>
            <a:r>
              <a:rPr lang="en-US" dirty="0" err="1" smtClean="0"/>
              <a:t>bawah</a:t>
            </a:r>
            <a:r>
              <a:rPr lang="en-US" dirty="0" smtClean="0"/>
              <a:t> </a:t>
            </a:r>
            <a:r>
              <a:rPr lang="en-US" dirty="0" err="1" smtClean="0"/>
              <a:t>nama</a:t>
            </a:r>
            <a:r>
              <a:rPr lang="en-US" dirty="0" smtClean="0"/>
              <a:t> </a:t>
            </a:r>
            <a:r>
              <a:rPr lang="en-US" dirty="0" err="1" smtClean="0"/>
              <a:t>bersama</a:t>
            </a:r>
            <a:r>
              <a:rPr lang="en-US" dirty="0" smtClean="0"/>
              <a:t>;</a:t>
            </a:r>
            <a:br>
              <a:rPr lang="en-US" dirty="0" smtClean="0"/>
            </a:br>
            <a:r>
              <a:rPr lang="en-US" dirty="0" smtClean="0"/>
              <a:t>- Para </a:t>
            </a:r>
            <a:r>
              <a:rPr lang="en-US" dirty="0" err="1" smtClean="0"/>
              <a:t>anggota</a:t>
            </a:r>
            <a:r>
              <a:rPr lang="en-US" dirty="0" smtClean="0"/>
              <a:t> </a:t>
            </a:r>
            <a:r>
              <a:rPr lang="en-US" dirty="0" err="1" smtClean="0"/>
              <a:t>memiliki</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renteng</a:t>
            </a:r>
            <a:r>
              <a:rPr lang="en-US" dirty="0" smtClean="0"/>
              <a:t> </a:t>
            </a:r>
            <a:r>
              <a:rPr lang="en-US" dirty="0" err="1" smtClean="0"/>
              <a:t>terhadap</a:t>
            </a:r>
            <a:r>
              <a:rPr lang="en-US" dirty="0" smtClean="0"/>
              <a:t> Firma.</a:t>
            </a:r>
            <a:br>
              <a:rPr lang="en-US" dirty="0" smtClean="0"/>
            </a:br>
            <a:r>
              <a:rPr lang="en-US" dirty="0" smtClean="0"/>
              <a:t/>
            </a:r>
            <a:br>
              <a:rPr lang="en-US" dirty="0" smtClean="0"/>
            </a:br>
            <a:r>
              <a:rPr lang="en-US" b="1" dirty="0" smtClean="0"/>
              <a:t>Persekutuan </a:t>
            </a:r>
            <a:r>
              <a:rPr lang="en-US" b="1" dirty="0" err="1" smtClean="0"/>
              <a:t>Komanditer</a:t>
            </a:r>
            <a:r>
              <a:rPr lang="en-US" b="1" dirty="0" smtClean="0"/>
              <a:t> (“CV”)</a:t>
            </a:r>
            <a:r>
              <a:rPr lang="en-US" dirty="0" smtClean="0"/>
              <a:t/>
            </a:r>
            <a:br>
              <a:rPr lang="en-US" dirty="0" smtClean="0"/>
            </a:br>
            <a:r>
              <a:rPr lang="en-US" dirty="0" smtClean="0"/>
              <a:t>-</a:t>
            </a:r>
            <a:r>
              <a:rPr lang="en-US" dirty="0" err="1" smtClean="0"/>
              <a:t>Terdiri</a:t>
            </a:r>
            <a:r>
              <a:rPr lang="en-US" dirty="0" smtClean="0"/>
              <a:t> </a:t>
            </a:r>
            <a:r>
              <a:rPr lang="en-US" dirty="0" err="1" smtClean="0"/>
              <a:t>dari</a:t>
            </a:r>
            <a:r>
              <a:rPr lang="en-US" dirty="0" smtClean="0"/>
              <a:t> </a:t>
            </a:r>
            <a:r>
              <a:rPr lang="en-US" dirty="0" err="1" smtClean="0"/>
              <a:t>Pesero</a:t>
            </a:r>
            <a:r>
              <a:rPr lang="en-US" dirty="0" smtClean="0"/>
              <a:t> </a:t>
            </a:r>
            <a:r>
              <a:rPr lang="en-US" dirty="0" err="1" smtClean="0"/>
              <a:t>Aktif</a:t>
            </a:r>
            <a:r>
              <a:rPr lang="en-US" dirty="0" smtClean="0"/>
              <a:t> </a:t>
            </a:r>
            <a:r>
              <a:rPr lang="en-US" dirty="0" err="1" smtClean="0"/>
              <a:t>dan</a:t>
            </a:r>
            <a:r>
              <a:rPr lang="en-US" dirty="0" smtClean="0"/>
              <a:t> </a:t>
            </a:r>
            <a:r>
              <a:rPr lang="en-US" dirty="0" err="1" smtClean="0"/>
              <a:t>Pesero</a:t>
            </a:r>
            <a:r>
              <a:rPr lang="en-US" dirty="0" smtClean="0"/>
              <a:t> </a:t>
            </a:r>
            <a:r>
              <a:rPr lang="en-US" dirty="0" err="1" smtClean="0"/>
              <a:t>Pasif</a:t>
            </a:r>
            <a:r>
              <a:rPr lang="en-US" dirty="0" smtClean="0"/>
              <a:t>/</a:t>
            </a:r>
            <a:r>
              <a:rPr lang="en-US" dirty="0" err="1" smtClean="0"/>
              <a:t>komanditer</a:t>
            </a:r>
            <a:r>
              <a:rPr lang="en-US" dirty="0" smtClean="0"/>
              <a:t>.</a:t>
            </a:r>
            <a:br>
              <a:rPr lang="en-US" dirty="0" smtClean="0"/>
            </a:br>
            <a:r>
              <a:rPr lang="en-US" dirty="0" smtClean="0"/>
              <a:t>-</a:t>
            </a:r>
            <a:r>
              <a:rPr lang="en-US" dirty="0" err="1" smtClean="0"/>
              <a:t>Pesero</a:t>
            </a:r>
            <a:r>
              <a:rPr lang="en-US" dirty="0" smtClean="0"/>
              <a:t> </a:t>
            </a:r>
            <a:r>
              <a:rPr lang="en-US" dirty="0" err="1" smtClean="0"/>
              <a:t>Aktif</a:t>
            </a:r>
            <a:r>
              <a:rPr lang="en-US" dirty="0" smtClean="0"/>
              <a:t> </a:t>
            </a:r>
            <a:r>
              <a:rPr lang="en-US" dirty="0" err="1" smtClean="0"/>
              <a:t>bertanggung</a:t>
            </a:r>
            <a:r>
              <a:rPr lang="en-US" dirty="0" smtClean="0"/>
              <a:t> </a:t>
            </a:r>
            <a:r>
              <a:rPr lang="en-US" dirty="0" err="1" smtClean="0"/>
              <a:t>jawab</a:t>
            </a:r>
            <a:r>
              <a:rPr lang="en-US" dirty="0" smtClean="0"/>
              <a:t> </a:t>
            </a:r>
            <a:r>
              <a:rPr lang="en-US" dirty="0" err="1" smtClean="0"/>
              <a:t>sampai</a:t>
            </a:r>
            <a:r>
              <a:rPr lang="en-US" dirty="0" smtClean="0"/>
              <a:t> </a:t>
            </a:r>
            <a:r>
              <a:rPr lang="en-US" dirty="0" err="1" smtClean="0"/>
              <a:t>dengan</a:t>
            </a:r>
            <a:r>
              <a:rPr lang="en-US" dirty="0" smtClean="0"/>
              <a:t> </a:t>
            </a:r>
            <a:r>
              <a:rPr lang="en-US" dirty="0" err="1" smtClean="0"/>
              <a:t>harta</a:t>
            </a:r>
            <a:r>
              <a:rPr lang="en-US" dirty="0" smtClean="0"/>
              <a:t> </a:t>
            </a:r>
            <a:r>
              <a:rPr lang="en-US" dirty="0" err="1" smtClean="0"/>
              <a:t>pribadi</a:t>
            </a:r>
            <a:r>
              <a:rPr lang="en-US" dirty="0" smtClean="0"/>
              <a:t>, </a:t>
            </a:r>
            <a:r>
              <a:rPr lang="en-US" dirty="0" err="1" smtClean="0"/>
              <a:t>sedangkan</a:t>
            </a:r>
            <a:r>
              <a:rPr lang="en-US" dirty="0" smtClean="0"/>
              <a:t> </a:t>
            </a:r>
            <a:r>
              <a:rPr lang="en-US" dirty="0" err="1" smtClean="0"/>
              <a:t>pesero</a:t>
            </a:r>
            <a:r>
              <a:rPr lang="en-US" dirty="0" smtClean="0"/>
              <a:t> </a:t>
            </a:r>
            <a:r>
              <a:rPr lang="en-US" dirty="0" err="1" smtClean="0"/>
              <a:t>pasif</a:t>
            </a:r>
            <a:r>
              <a:rPr lang="en-US" dirty="0" smtClean="0"/>
              <a:t> </a:t>
            </a:r>
            <a:r>
              <a:rPr lang="en-US" dirty="0" err="1" smtClean="0"/>
              <a:t>hanya</a:t>
            </a:r>
            <a:r>
              <a:rPr lang="en-US" dirty="0" smtClean="0"/>
              <a:t> </a:t>
            </a:r>
            <a:r>
              <a:rPr lang="en-US" dirty="0" err="1" smtClean="0"/>
              <a:t>bertanggung</a:t>
            </a:r>
            <a:r>
              <a:rPr lang="en-US" dirty="0" smtClean="0"/>
              <a:t> </a:t>
            </a:r>
            <a:r>
              <a:rPr lang="en-US" dirty="0" err="1" smtClean="0"/>
              <a:t>jawab</a:t>
            </a:r>
            <a:r>
              <a:rPr lang="en-US" dirty="0" smtClean="0"/>
              <a:t> </a:t>
            </a:r>
            <a:r>
              <a:rPr lang="en-US" dirty="0" err="1" smtClean="0"/>
              <a:t>sebesar</a:t>
            </a:r>
            <a:r>
              <a:rPr lang="en-US" dirty="0" smtClean="0"/>
              <a:t> modal yang </a:t>
            </a:r>
            <a:r>
              <a:rPr lang="en-US" dirty="0" err="1" smtClean="0"/>
              <a:t>telah</a:t>
            </a:r>
            <a:r>
              <a:rPr lang="en-US" dirty="0" smtClean="0"/>
              <a:t> </a:t>
            </a:r>
            <a:r>
              <a:rPr lang="en-US" dirty="0" err="1" smtClean="0"/>
              <a:t>disetorkan</a:t>
            </a:r>
            <a:r>
              <a:rPr lang="en-US" dirty="0" smtClean="0"/>
              <a:t> </a:t>
            </a:r>
            <a:r>
              <a:rPr lang="en-US" dirty="0" err="1" smtClean="0"/>
              <a:t>ke</a:t>
            </a:r>
            <a:r>
              <a:rPr lang="en-US" dirty="0" smtClean="0"/>
              <a:t> </a:t>
            </a:r>
            <a:r>
              <a:rPr lang="en-US" dirty="0" err="1" smtClean="0"/>
              <a:t>dalam</a:t>
            </a:r>
            <a:r>
              <a:rPr lang="en-US" dirty="0" smtClean="0"/>
              <a:t> CV.</a:t>
            </a:r>
            <a:br>
              <a:rPr lang="en-US" dirty="0" smtClean="0"/>
            </a:b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a:solidFill>
            <a:schemeClr val="accent6">
              <a:lumMod val="40000"/>
              <a:lumOff val="60000"/>
            </a:schemeClr>
          </a:solidFill>
        </p:spPr>
        <p:txBody>
          <a:bodyPr>
            <a:normAutofit/>
          </a:bodyPr>
          <a:lstStyle/>
          <a:p>
            <a:r>
              <a:rPr lang="en-US" dirty="0" err="1" smtClean="0"/>
              <a:t>dasar</a:t>
            </a:r>
            <a:r>
              <a:rPr lang="en-US" dirty="0" smtClean="0"/>
              <a:t> </a:t>
            </a:r>
            <a:r>
              <a:rPr lang="en-US" dirty="0" err="1" smtClean="0"/>
              <a:t>hukum</a:t>
            </a:r>
            <a:r>
              <a:rPr lang="en-US" dirty="0" smtClean="0"/>
              <a:t> (UU), </a:t>
            </a:r>
            <a:r>
              <a:rPr lang="en-US" dirty="0" err="1" smtClean="0"/>
              <a:t>antara</a:t>
            </a:r>
            <a:r>
              <a:rPr lang="en-US" dirty="0" smtClean="0"/>
              <a:t> lain:</a:t>
            </a:r>
            <a:endParaRPr lang="en-US" dirty="0"/>
          </a:p>
        </p:txBody>
      </p:sp>
      <p:sp>
        <p:nvSpPr>
          <p:cNvPr id="3" name="Content Placeholder 2"/>
          <p:cNvSpPr>
            <a:spLocks noGrp="1"/>
          </p:cNvSpPr>
          <p:nvPr>
            <p:ph idx="1"/>
          </p:nvPr>
        </p:nvSpPr>
        <p:spPr>
          <a:xfrm>
            <a:off x="0" y="1066800"/>
            <a:ext cx="9144000" cy="5791200"/>
          </a:xfrm>
          <a:solidFill>
            <a:schemeClr val="accent4">
              <a:lumMod val="40000"/>
              <a:lumOff val="60000"/>
            </a:schemeClr>
          </a:solidFill>
        </p:spPr>
        <p:txBody>
          <a:bodyPr>
            <a:normAutofit fontScale="85000" lnSpcReduction="20000"/>
          </a:bodyPr>
          <a:lstStyle/>
          <a:p>
            <a:pPr marL="514350" indent="-514350">
              <a:buAutoNum type="arabicPeriod"/>
            </a:pPr>
            <a:r>
              <a:rPr lang="en-US" dirty="0" err="1" smtClean="0"/>
              <a:t>Kitab</a:t>
            </a:r>
            <a:r>
              <a:rPr lang="en-US" dirty="0" smtClean="0"/>
              <a:t> </a:t>
            </a:r>
            <a:r>
              <a:rPr lang="en-US" dirty="0" err="1" smtClean="0"/>
              <a:t>Undang-Undang</a:t>
            </a:r>
            <a:r>
              <a:rPr lang="en-US" dirty="0" smtClean="0"/>
              <a:t> </a:t>
            </a:r>
            <a:r>
              <a:rPr lang="en-US" dirty="0" err="1" smtClean="0"/>
              <a:t>Hukum</a:t>
            </a:r>
            <a:r>
              <a:rPr lang="en-US" dirty="0" smtClean="0"/>
              <a:t> </a:t>
            </a:r>
            <a:r>
              <a:rPr lang="en-US" dirty="0" err="1" smtClean="0"/>
              <a:t>Perdata</a:t>
            </a:r>
            <a:r>
              <a:rPr lang="en-US" dirty="0" smtClean="0"/>
              <a:t> (</a:t>
            </a:r>
            <a:r>
              <a:rPr lang="en-US" dirty="0" err="1" smtClean="0"/>
              <a:t>Burgerlijk</a:t>
            </a:r>
            <a:r>
              <a:rPr lang="en-US" dirty="0" smtClean="0"/>
              <a:t> </a:t>
            </a:r>
            <a:r>
              <a:rPr lang="en-US" dirty="0" err="1" smtClean="0"/>
              <a:t>Wetboek</a:t>
            </a:r>
            <a:r>
              <a:rPr lang="en-US" dirty="0" smtClean="0"/>
              <a:t>, </a:t>
            </a:r>
            <a:r>
              <a:rPr lang="en-US" dirty="0" err="1" smtClean="0"/>
              <a:t>Staatsblad</a:t>
            </a:r>
            <a:r>
              <a:rPr lang="en-US" dirty="0" smtClean="0"/>
              <a:t> 1847 No. 23).</a:t>
            </a:r>
          </a:p>
          <a:p>
            <a:pPr marL="514350" indent="-514350">
              <a:buAutoNum type="arabicPeriod"/>
            </a:pPr>
            <a:r>
              <a:rPr lang="en-US" dirty="0" err="1" smtClean="0"/>
              <a:t>Kitab</a:t>
            </a:r>
            <a:r>
              <a:rPr lang="en-US" dirty="0" smtClean="0"/>
              <a:t> </a:t>
            </a:r>
            <a:r>
              <a:rPr lang="en-US" dirty="0" err="1" smtClean="0"/>
              <a:t>Undang-Undang</a:t>
            </a:r>
            <a:r>
              <a:rPr lang="en-US" dirty="0" smtClean="0"/>
              <a:t> </a:t>
            </a:r>
            <a:r>
              <a:rPr lang="en-US" dirty="0" err="1" smtClean="0"/>
              <a:t>Hukum</a:t>
            </a:r>
            <a:r>
              <a:rPr lang="en-US" dirty="0" smtClean="0"/>
              <a:t> </a:t>
            </a:r>
            <a:r>
              <a:rPr lang="en-US" dirty="0" err="1" smtClean="0"/>
              <a:t>Dagang</a:t>
            </a:r>
            <a:r>
              <a:rPr lang="en-US" dirty="0" smtClean="0"/>
              <a:t> (</a:t>
            </a:r>
            <a:r>
              <a:rPr lang="en-US" dirty="0" err="1" smtClean="0"/>
              <a:t>Wetboek</a:t>
            </a:r>
            <a:r>
              <a:rPr lang="en-US" dirty="0" smtClean="0"/>
              <a:t> Van </a:t>
            </a:r>
            <a:r>
              <a:rPr lang="en-US" dirty="0" err="1" smtClean="0"/>
              <a:t>Koophandel</a:t>
            </a:r>
            <a:r>
              <a:rPr lang="en-US" dirty="0" smtClean="0"/>
              <a:t> </a:t>
            </a:r>
            <a:r>
              <a:rPr lang="en-US" dirty="0" err="1" smtClean="0"/>
              <a:t>Voor</a:t>
            </a:r>
            <a:r>
              <a:rPr lang="en-US" dirty="0" smtClean="0"/>
              <a:t> </a:t>
            </a:r>
            <a:r>
              <a:rPr lang="en-US" dirty="0" err="1" smtClean="0"/>
              <a:t>Indonesie</a:t>
            </a:r>
            <a:r>
              <a:rPr lang="en-US" dirty="0" smtClean="0"/>
              <a:t>, </a:t>
            </a:r>
            <a:r>
              <a:rPr lang="en-US" dirty="0" err="1" smtClean="0"/>
              <a:t>Staatsblad</a:t>
            </a:r>
            <a:r>
              <a:rPr lang="en-US" dirty="0" smtClean="0"/>
              <a:t> </a:t>
            </a:r>
            <a:r>
              <a:rPr lang="en-US" dirty="0" err="1" smtClean="0"/>
              <a:t>tahun</a:t>
            </a:r>
            <a:r>
              <a:rPr lang="en-US" dirty="0" smtClean="0"/>
              <a:t> 1847 No. 43).</a:t>
            </a:r>
          </a:p>
          <a:p>
            <a:pPr marL="514350" indent="-514350">
              <a:buAutoNum type="arabicPeriod"/>
            </a:pPr>
            <a:r>
              <a:rPr lang="en-US" dirty="0" err="1" smtClean="0"/>
              <a:t>Undang-Undang</a:t>
            </a:r>
            <a:r>
              <a:rPr lang="en-US" dirty="0" smtClean="0"/>
              <a:t> No. 25 </a:t>
            </a:r>
            <a:r>
              <a:rPr lang="en-US" dirty="0" err="1" smtClean="0"/>
              <a:t>Tahun</a:t>
            </a:r>
            <a:r>
              <a:rPr lang="en-US" dirty="0" smtClean="0"/>
              <a:t> 1992 </a:t>
            </a:r>
            <a:r>
              <a:rPr lang="en-US" dirty="0" err="1" smtClean="0"/>
              <a:t>tentang</a:t>
            </a:r>
            <a:r>
              <a:rPr lang="en-US" dirty="0" smtClean="0"/>
              <a:t> </a:t>
            </a:r>
            <a:r>
              <a:rPr lang="en-US" dirty="0" err="1" smtClean="0"/>
              <a:t>Perkoperasian</a:t>
            </a:r>
            <a:r>
              <a:rPr lang="en-US" dirty="0" smtClean="0"/>
              <a:t> </a:t>
            </a:r>
            <a:r>
              <a:rPr lang="en-US" dirty="0" err="1" smtClean="0"/>
              <a:t>jo</a:t>
            </a:r>
            <a:r>
              <a:rPr lang="en-US" dirty="0" smtClean="0"/>
              <a:t>. </a:t>
            </a:r>
            <a:r>
              <a:rPr lang="en-US" dirty="0" err="1" smtClean="0"/>
              <a:t>Undang-undang</a:t>
            </a:r>
            <a:r>
              <a:rPr lang="en-US" dirty="0" smtClean="0"/>
              <a:t> </a:t>
            </a:r>
            <a:r>
              <a:rPr lang="en-US" dirty="0" err="1" smtClean="0"/>
              <a:t>Republik</a:t>
            </a:r>
            <a:r>
              <a:rPr lang="en-US" dirty="0" smtClean="0"/>
              <a:t> Indonesia </a:t>
            </a:r>
            <a:r>
              <a:rPr lang="en-US" dirty="0" err="1" smtClean="0"/>
              <a:t>Nomor</a:t>
            </a:r>
            <a:r>
              <a:rPr lang="en-US" dirty="0" smtClean="0"/>
              <a:t> 17 </a:t>
            </a:r>
            <a:r>
              <a:rPr lang="en-US" dirty="0" err="1" smtClean="0"/>
              <a:t>Tahun</a:t>
            </a:r>
            <a:r>
              <a:rPr lang="en-US" dirty="0" smtClean="0"/>
              <a:t> 2012 </a:t>
            </a:r>
            <a:r>
              <a:rPr lang="en-US" dirty="0" err="1" smtClean="0"/>
              <a:t>Tentang</a:t>
            </a:r>
            <a:r>
              <a:rPr lang="en-US" dirty="0" smtClean="0"/>
              <a:t> </a:t>
            </a:r>
            <a:r>
              <a:rPr lang="en-US" dirty="0" err="1" smtClean="0"/>
              <a:t>Perkoperasian</a:t>
            </a:r>
            <a:endParaRPr lang="en-US" dirty="0" smtClean="0"/>
          </a:p>
          <a:p>
            <a:pPr marL="514350" indent="-514350">
              <a:buAutoNum type="arabicPeriod"/>
            </a:pPr>
            <a:r>
              <a:rPr lang="en-US" dirty="0" err="1" smtClean="0"/>
              <a:t>Undang-Undang</a:t>
            </a:r>
            <a:r>
              <a:rPr lang="en-US" dirty="0" smtClean="0"/>
              <a:t> No. 16 </a:t>
            </a:r>
            <a:r>
              <a:rPr lang="en-US" dirty="0" err="1" smtClean="0"/>
              <a:t>Tahun</a:t>
            </a:r>
            <a:r>
              <a:rPr lang="en-US" dirty="0" smtClean="0"/>
              <a:t> 2001 </a:t>
            </a:r>
            <a:r>
              <a:rPr lang="en-US" dirty="0" err="1" smtClean="0"/>
              <a:t>tentang</a:t>
            </a:r>
            <a:r>
              <a:rPr lang="en-US" dirty="0" smtClean="0"/>
              <a:t> </a:t>
            </a:r>
            <a:r>
              <a:rPr lang="en-US" dirty="0" err="1" smtClean="0"/>
              <a:t>Yayasan</a:t>
            </a:r>
            <a:r>
              <a:rPr lang="en-US" dirty="0" smtClean="0"/>
              <a:t> </a:t>
            </a:r>
            <a:r>
              <a:rPr lang="en-US" dirty="0" err="1" smtClean="0"/>
              <a:t>sebagaimana</a:t>
            </a:r>
            <a:r>
              <a:rPr lang="en-US" dirty="0" smtClean="0"/>
              <a:t> </a:t>
            </a:r>
            <a:r>
              <a:rPr lang="en-US" dirty="0" err="1" smtClean="0"/>
              <a:t>telah</a:t>
            </a:r>
            <a:r>
              <a:rPr lang="en-US" dirty="0" smtClean="0"/>
              <a:t> </a:t>
            </a:r>
            <a:r>
              <a:rPr lang="en-US" dirty="0" err="1" smtClean="0"/>
              <a:t>diubah</a:t>
            </a:r>
            <a:r>
              <a:rPr lang="en-US" dirty="0" smtClean="0"/>
              <a:t> </a:t>
            </a:r>
            <a:r>
              <a:rPr lang="en-US" dirty="0" err="1" smtClean="0"/>
              <a:t>dengan</a:t>
            </a:r>
            <a:r>
              <a:rPr lang="en-US" dirty="0" smtClean="0"/>
              <a:t> UU No. 28 </a:t>
            </a:r>
            <a:r>
              <a:rPr lang="en-US" dirty="0" err="1" smtClean="0"/>
              <a:t>Tahun</a:t>
            </a:r>
            <a:r>
              <a:rPr lang="en-US" dirty="0" smtClean="0"/>
              <a:t> 2004</a:t>
            </a:r>
          </a:p>
          <a:p>
            <a:pPr marL="514350" indent="-514350">
              <a:buAutoNum type="arabicPeriod"/>
            </a:pPr>
            <a:r>
              <a:rPr lang="en-US" dirty="0" err="1" smtClean="0"/>
              <a:t>Undang-Undang</a:t>
            </a:r>
            <a:r>
              <a:rPr lang="en-US" dirty="0" smtClean="0"/>
              <a:t> No. 13 </a:t>
            </a:r>
            <a:r>
              <a:rPr lang="en-US" dirty="0" err="1" smtClean="0"/>
              <a:t>Tahun</a:t>
            </a:r>
            <a:r>
              <a:rPr lang="en-US" dirty="0" smtClean="0"/>
              <a:t> 2003 </a:t>
            </a:r>
            <a:r>
              <a:rPr lang="en-US" dirty="0" err="1" smtClean="0"/>
              <a:t>tentang</a:t>
            </a:r>
            <a:r>
              <a:rPr lang="en-US" dirty="0" smtClean="0"/>
              <a:t> </a:t>
            </a:r>
            <a:r>
              <a:rPr lang="en-US" dirty="0" err="1" smtClean="0"/>
              <a:t>Ketenagakerjaan</a:t>
            </a:r>
            <a:endParaRPr lang="en-US" dirty="0" smtClean="0"/>
          </a:p>
          <a:p>
            <a:pPr marL="514350" indent="-514350">
              <a:buAutoNum type="arabicPeriod"/>
            </a:pPr>
            <a:r>
              <a:rPr lang="en-US" dirty="0" err="1" smtClean="0"/>
              <a:t>Undang-Undang</a:t>
            </a:r>
            <a:r>
              <a:rPr lang="en-US" dirty="0" smtClean="0"/>
              <a:t> No. 25 </a:t>
            </a:r>
            <a:r>
              <a:rPr lang="en-US" dirty="0" err="1" smtClean="0"/>
              <a:t>Tahun</a:t>
            </a:r>
            <a:r>
              <a:rPr lang="en-US" dirty="0" smtClean="0"/>
              <a:t> 2007 </a:t>
            </a:r>
            <a:r>
              <a:rPr lang="en-US" dirty="0" err="1" smtClean="0"/>
              <a:t>tentang</a:t>
            </a:r>
            <a:r>
              <a:rPr lang="en-US" dirty="0" smtClean="0"/>
              <a:t> </a:t>
            </a:r>
            <a:r>
              <a:rPr lang="en-US" dirty="0" err="1" smtClean="0"/>
              <a:t>Penanaman</a:t>
            </a:r>
            <a:r>
              <a:rPr lang="en-US" dirty="0" smtClean="0"/>
              <a:t> Modal;</a:t>
            </a:r>
          </a:p>
          <a:p>
            <a:pPr marL="514350" indent="-514350">
              <a:buAutoNum type="arabicPeriod"/>
            </a:pPr>
            <a:r>
              <a:rPr lang="en-US" dirty="0" err="1" smtClean="0"/>
              <a:t>Undang-Undang</a:t>
            </a:r>
            <a:r>
              <a:rPr lang="en-US" dirty="0" smtClean="0"/>
              <a:t> No. 40 </a:t>
            </a:r>
            <a:r>
              <a:rPr lang="en-US" dirty="0" err="1" smtClean="0"/>
              <a:t>Tahun</a:t>
            </a:r>
            <a:r>
              <a:rPr lang="en-US" dirty="0" smtClean="0"/>
              <a:t> 2007 </a:t>
            </a:r>
            <a:r>
              <a:rPr lang="en-US" dirty="0" err="1" smtClean="0"/>
              <a:t>tentang</a:t>
            </a:r>
            <a:r>
              <a:rPr lang="en-US" dirty="0" smtClean="0"/>
              <a:t> Perseroan </a:t>
            </a:r>
            <a:r>
              <a:rPr lang="en-US" dirty="0" err="1" smtClean="0"/>
              <a:t>Terbatas</a:t>
            </a: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248400"/>
          </a:xfrm>
          <a:solidFill>
            <a:srgbClr val="92D050"/>
          </a:solidFill>
        </p:spPr>
        <p:txBody>
          <a:bodyPr>
            <a:normAutofit/>
          </a:bodyPr>
          <a:lstStyle/>
          <a:p>
            <a:pPr>
              <a:buNone/>
            </a:pPr>
            <a:r>
              <a:rPr lang="en-US" dirty="0" smtClean="0"/>
              <a:t>8.  UU No. 9 </a:t>
            </a:r>
            <a:r>
              <a:rPr lang="en-US" dirty="0" err="1" smtClean="0"/>
              <a:t>Tahun</a:t>
            </a:r>
            <a:r>
              <a:rPr lang="en-US" dirty="0" smtClean="0"/>
              <a:t> 1995 </a:t>
            </a:r>
            <a:r>
              <a:rPr lang="en-US" dirty="0" err="1" smtClean="0"/>
              <a:t>Tentang</a:t>
            </a:r>
            <a:r>
              <a:rPr lang="en-US" dirty="0" smtClean="0"/>
              <a:t> Usaha Kecil. </a:t>
            </a:r>
          </a:p>
          <a:p>
            <a:pPr>
              <a:buNone/>
            </a:pPr>
            <a:r>
              <a:rPr lang="en-US" dirty="0" smtClean="0"/>
              <a:t>9. </a:t>
            </a:r>
            <a:r>
              <a:rPr lang="en-US" dirty="0" err="1" smtClean="0"/>
              <a:t>Undang-undang</a:t>
            </a:r>
            <a:r>
              <a:rPr lang="en-US" dirty="0" smtClean="0"/>
              <a:t> </a:t>
            </a:r>
            <a:r>
              <a:rPr lang="en-US" dirty="0" err="1" smtClean="0"/>
              <a:t>Republik</a:t>
            </a:r>
            <a:r>
              <a:rPr lang="en-US" dirty="0" smtClean="0"/>
              <a:t> Indonesia </a:t>
            </a:r>
            <a:r>
              <a:rPr lang="en-US" dirty="0" err="1" smtClean="0"/>
              <a:t>Nomor</a:t>
            </a:r>
            <a:r>
              <a:rPr lang="en-US" dirty="0" smtClean="0"/>
              <a:t> 3 </a:t>
            </a:r>
            <a:r>
              <a:rPr lang="en-US" dirty="0" err="1" smtClean="0"/>
              <a:t>Tahun</a:t>
            </a:r>
            <a:r>
              <a:rPr lang="en-US" dirty="0" smtClean="0"/>
              <a:t> 1982 </a:t>
            </a:r>
            <a:r>
              <a:rPr lang="en-US" dirty="0" err="1" smtClean="0"/>
              <a:t>Tentang</a:t>
            </a:r>
            <a:r>
              <a:rPr lang="en-US" dirty="0" smtClean="0"/>
              <a:t> </a:t>
            </a:r>
            <a:r>
              <a:rPr lang="en-US" dirty="0" err="1" smtClean="0"/>
              <a:t>Wajib</a:t>
            </a:r>
            <a:r>
              <a:rPr lang="en-US" dirty="0" smtClean="0"/>
              <a:t> </a:t>
            </a:r>
            <a:r>
              <a:rPr lang="en-US" dirty="0" err="1" smtClean="0"/>
              <a:t>Daftar</a:t>
            </a:r>
            <a:r>
              <a:rPr lang="en-US" dirty="0" smtClean="0"/>
              <a:t> Perusahaan</a:t>
            </a:r>
          </a:p>
          <a:p>
            <a:pPr>
              <a:buNone/>
            </a:pPr>
            <a:r>
              <a:rPr lang="en-US" dirty="0" smtClean="0"/>
              <a:t>10. </a:t>
            </a:r>
            <a:r>
              <a:rPr lang="en-US" dirty="0" err="1" smtClean="0"/>
              <a:t>Undang-undang</a:t>
            </a:r>
            <a:r>
              <a:rPr lang="en-US" dirty="0" smtClean="0"/>
              <a:t> </a:t>
            </a:r>
            <a:r>
              <a:rPr lang="en-US" dirty="0" err="1" smtClean="0"/>
              <a:t>Republik</a:t>
            </a:r>
            <a:r>
              <a:rPr lang="en-US" dirty="0" smtClean="0"/>
              <a:t> Indonesia </a:t>
            </a:r>
            <a:r>
              <a:rPr lang="en-US" dirty="0" err="1" smtClean="0"/>
              <a:t>Nomor</a:t>
            </a:r>
            <a:r>
              <a:rPr lang="en-US" dirty="0" smtClean="0"/>
              <a:t> 20 </a:t>
            </a:r>
            <a:r>
              <a:rPr lang="en-US" dirty="0" err="1" smtClean="0"/>
              <a:t>Tahun</a:t>
            </a:r>
            <a:r>
              <a:rPr lang="en-US" dirty="0" smtClean="0"/>
              <a:t> 2008 </a:t>
            </a:r>
            <a:r>
              <a:rPr lang="en-US" dirty="0" err="1" smtClean="0"/>
              <a:t>Tentang</a:t>
            </a:r>
            <a:r>
              <a:rPr lang="en-US" dirty="0" smtClean="0"/>
              <a:t> </a:t>
            </a:r>
            <a:r>
              <a:rPr lang="fi-FI" dirty="0" smtClean="0"/>
              <a:t>Usaha Mikro, Kecil, Dan Menengah</a:t>
            </a:r>
            <a:endParaRPr lang="en-US" dirty="0" smtClean="0"/>
          </a:p>
          <a:p>
            <a:pPr>
              <a:buNone/>
            </a:pPr>
            <a:r>
              <a:rPr lang="en-US" dirty="0" smtClean="0"/>
              <a:t>11.  </a:t>
            </a:r>
            <a:r>
              <a:rPr lang="en-US" dirty="0" err="1" smtClean="0"/>
              <a:t>Undang</a:t>
            </a:r>
            <a:r>
              <a:rPr lang="en-US" dirty="0" smtClean="0"/>
              <a:t> - </a:t>
            </a:r>
            <a:r>
              <a:rPr lang="en-US" dirty="0" err="1" smtClean="0"/>
              <a:t>Undang</a:t>
            </a:r>
            <a:r>
              <a:rPr lang="en-US" dirty="0" smtClean="0"/>
              <a:t> </a:t>
            </a:r>
            <a:r>
              <a:rPr lang="en-US" dirty="0" err="1" smtClean="0"/>
              <a:t>Republik</a:t>
            </a:r>
            <a:r>
              <a:rPr lang="en-US" dirty="0" smtClean="0"/>
              <a:t> Indonesia </a:t>
            </a:r>
            <a:r>
              <a:rPr lang="en-US" dirty="0" err="1" smtClean="0"/>
              <a:t>Nomor</a:t>
            </a:r>
            <a:r>
              <a:rPr lang="en-US" dirty="0" smtClean="0"/>
              <a:t> 30 </a:t>
            </a:r>
            <a:r>
              <a:rPr lang="en-US" dirty="0" err="1" smtClean="0"/>
              <a:t>Tahun</a:t>
            </a:r>
            <a:r>
              <a:rPr lang="en-US" dirty="0" smtClean="0"/>
              <a:t> 1999 </a:t>
            </a:r>
            <a:r>
              <a:rPr lang="en-US" dirty="0" err="1" smtClean="0"/>
              <a:t>Tentang</a:t>
            </a:r>
            <a:r>
              <a:rPr lang="en-US" dirty="0" smtClean="0"/>
              <a:t>  </a:t>
            </a:r>
            <a:r>
              <a:rPr lang="en-US" dirty="0" err="1" smtClean="0"/>
              <a:t>Arbitrase</a:t>
            </a:r>
            <a:r>
              <a:rPr lang="en-US" dirty="0" smtClean="0"/>
              <a:t> Dan </a:t>
            </a:r>
            <a:r>
              <a:rPr lang="en-US" dirty="0" err="1" smtClean="0"/>
              <a:t>Alternatif</a:t>
            </a:r>
            <a:r>
              <a:rPr lang="en-US" dirty="0" smtClean="0"/>
              <a:t> </a:t>
            </a:r>
            <a:r>
              <a:rPr lang="en-US" dirty="0" err="1" smtClean="0"/>
              <a:t>Penyelesaian</a:t>
            </a:r>
            <a:r>
              <a:rPr lang="en-US" dirty="0" smtClean="0"/>
              <a:t> </a:t>
            </a:r>
            <a:r>
              <a:rPr lang="en-US" dirty="0" err="1" smtClean="0"/>
              <a:t>Sengketa</a:t>
            </a:r>
            <a:endParaRPr lang="en-US" dirty="0" smtClean="0"/>
          </a:p>
          <a:p>
            <a:pPr>
              <a:buNone/>
            </a:pPr>
            <a:r>
              <a:rPr lang="en-US" dirty="0" smtClean="0"/>
              <a:t>12.  UU No. 19 </a:t>
            </a:r>
            <a:r>
              <a:rPr lang="en-US" dirty="0" err="1" smtClean="0"/>
              <a:t>Tahun</a:t>
            </a:r>
            <a:r>
              <a:rPr lang="en-US" dirty="0" smtClean="0"/>
              <a:t> 2003 </a:t>
            </a:r>
            <a:r>
              <a:rPr lang="en-US" dirty="0" err="1" smtClean="0"/>
              <a:t>Tentang</a:t>
            </a:r>
            <a:r>
              <a:rPr lang="en-US" dirty="0" smtClean="0"/>
              <a:t> </a:t>
            </a:r>
            <a:r>
              <a:rPr lang="en-US" dirty="0" err="1" smtClean="0"/>
              <a:t>Badan</a:t>
            </a:r>
            <a:r>
              <a:rPr lang="en-US" dirty="0" smtClean="0"/>
              <a:t> Usaha </a:t>
            </a:r>
            <a:r>
              <a:rPr lang="en-US" dirty="0" err="1" smtClean="0"/>
              <a:t>Milik</a:t>
            </a:r>
            <a:r>
              <a:rPr lang="en-US" dirty="0" smtClean="0"/>
              <a:t> Negara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normAutofit fontScale="90000"/>
          </a:bodyPr>
          <a:lstStyle/>
          <a:p>
            <a:r>
              <a:rPr lang="en-US" dirty="0" smtClean="0"/>
              <a:t>The legal concept of incorporation is recognized all over the world.</a:t>
            </a:r>
            <a:endParaRPr lang="en-US" dirty="0"/>
          </a:p>
        </p:txBody>
      </p:sp>
      <p:sp>
        <p:nvSpPr>
          <p:cNvPr id="3" name="Content Placeholder 2"/>
          <p:cNvSpPr>
            <a:spLocks noGrp="1"/>
          </p:cNvSpPr>
          <p:nvPr>
            <p:ph idx="1"/>
          </p:nvPr>
        </p:nvSpPr>
        <p:spPr>
          <a:solidFill>
            <a:srgbClr val="FFC000"/>
          </a:solidFill>
        </p:spPr>
        <p:txBody>
          <a:bodyPr>
            <a:normAutofit lnSpcReduction="10000"/>
          </a:bodyPr>
          <a:lstStyle/>
          <a:p>
            <a:pPr lvl="0"/>
            <a:r>
              <a:rPr lang="en-US" dirty="0" smtClean="0"/>
              <a:t>In the United States, there are many ways that a corporation can be identified. The four forms that are valid in all 50 states and the District of Columbia are "Corporation", "Incorporated," and the abbreviations "Corp." and "Inc." Some states allow the use of "Company" and some have additional optional names. A complete list of which names are allowed in each state can be found at </a:t>
            </a:r>
            <a:r>
              <a:rPr lang="en-US" dirty="0" err="1" smtClean="0">
                <a:hlinkClick r:id="rId2" tooltip="Types of business entity"/>
              </a:rPr>
              <a:t>Types_of_business_entity#United_States</a:t>
            </a:r>
            <a:r>
              <a:rPr lang="en-US" dirty="0" smtClean="0"/>
              <a:t>.</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C000"/>
          </a:solidFill>
        </p:spPr>
        <p:txBody>
          <a:bodyPr>
            <a:normAutofit fontScale="85000" lnSpcReduction="20000"/>
          </a:bodyPr>
          <a:lstStyle/>
          <a:p>
            <a:pPr lvl="0"/>
            <a:r>
              <a:rPr lang="en-US" dirty="0" smtClean="0"/>
              <a:t>In </a:t>
            </a:r>
            <a:r>
              <a:rPr lang="en-US" dirty="0" smtClean="0">
                <a:hlinkClick r:id="rId2" tooltip="Germany"/>
              </a:rPr>
              <a:t>Germany</a:t>
            </a:r>
            <a:r>
              <a:rPr lang="en-US" dirty="0" smtClean="0"/>
              <a:t>, </a:t>
            </a:r>
            <a:r>
              <a:rPr lang="en-US" dirty="0" smtClean="0">
                <a:hlinkClick r:id="rId3" tooltip="Austria"/>
              </a:rPr>
              <a:t>Austria</a:t>
            </a:r>
            <a:r>
              <a:rPr lang="en-US" dirty="0" smtClean="0"/>
              <a:t> and </a:t>
            </a:r>
            <a:r>
              <a:rPr lang="en-US" dirty="0" smtClean="0">
                <a:hlinkClick r:id="rId4" tooltip="Switzerland"/>
              </a:rPr>
              <a:t>Switzerland</a:t>
            </a:r>
            <a:r>
              <a:rPr lang="en-US" dirty="0" smtClean="0"/>
              <a:t>, the </a:t>
            </a:r>
            <a:r>
              <a:rPr lang="en-US" dirty="0" smtClean="0">
                <a:hlinkClick r:id="rId5" tooltip="Gesellschaft mit beschränkter Haftung"/>
              </a:rPr>
              <a:t>GmbH</a:t>
            </a:r>
            <a:r>
              <a:rPr lang="en-US" dirty="0" smtClean="0"/>
              <a:t> ("</a:t>
            </a:r>
            <a:r>
              <a:rPr lang="en-US" dirty="0" err="1" smtClean="0"/>
              <a:t>Gesellschaft</a:t>
            </a:r>
            <a:r>
              <a:rPr lang="en-US" dirty="0" smtClean="0"/>
              <a:t> </a:t>
            </a:r>
            <a:r>
              <a:rPr lang="en-US" dirty="0" err="1" smtClean="0"/>
              <a:t>mit</a:t>
            </a:r>
            <a:r>
              <a:rPr lang="en-US" dirty="0" smtClean="0"/>
              <a:t> </a:t>
            </a:r>
            <a:r>
              <a:rPr lang="en-US" dirty="0" err="1" smtClean="0"/>
              <a:t>beschränkter</a:t>
            </a:r>
            <a:r>
              <a:rPr lang="en-US" dirty="0" smtClean="0"/>
              <a:t> </a:t>
            </a:r>
            <a:r>
              <a:rPr lang="en-US" dirty="0" err="1" smtClean="0"/>
              <a:t>Haftung</a:t>
            </a:r>
            <a:r>
              <a:rPr lang="en-US" dirty="0" smtClean="0"/>
              <a:t>", meaning "limited liability business association"), as well as the </a:t>
            </a:r>
            <a:r>
              <a:rPr lang="en-US" dirty="0" smtClean="0">
                <a:hlinkClick r:id="rId6" tooltip="Aktiengesellschaft"/>
              </a:rPr>
              <a:t>AG</a:t>
            </a:r>
            <a:r>
              <a:rPr lang="en-US" dirty="0" smtClean="0"/>
              <a:t> ("</a:t>
            </a:r>
            <a:r>
              <a:rPr lang="en-US" dirty="0" err="1" smtClean="0"/>
              <a:t>Aktiengesellschaft</a:t>
            </a:r>
            <a:r>
              <a:rPr lang="en-US" dirty="0" smtClean="0"/>
              <a:t>", meaning "business association with shares"), are the entities most similar to the corporations in the U.S.</a:t>
            </a:r>
          </a:p>
          <a:p>
            <a:pPr lvl="0"/>
            <a:r>
              <a:rPr lang="en-US" dirty="0" smtClean="0"/>
              <a:t>In the </a:t>
            </a:r>
            <a:r>
              <a:rPr lang="en-US" dirty="0" smtClean="0">
                <a:hlinkClick r:id="rId7" tooltip="United Kingdom"/>
              </a:rPr>
              <a:t>United Kingdom</a:t>
            </a:r>
            <a:r>
              <a:rPr lang="en-US" dirty="0" smtClean="0"/>
              <a:t>, with the exception of an </a:t>
            </a:r>
            <a:r>
              <a:rPr lang="en-US" dirty="0" smtClean="0">
                <a:hlinkClick r:id="rId8" tooltip="Unlimited company"/>
              </a:rPr>
              <a:t>unlimited company</a:t>
            </a:r>
            <a:r>
              <a:rPr lang="en-US" dirty="0" smtClean="0"/>
              <a:t> or corporation which requires no designation as part of its legal company name, the titles </a:t>
            </a:r>
            <a:r>
              <a:rPr lang="en-US" dirty="0" smtClean="0">
                <a:hlinkClick r:id="rId9" tooltip="Limited company"/>
              </a:rPr>
              <a:t>Ltd.</a:t>
            </a:r>
            <a:r>
              <a:rPr lang="en-US" dirty="0" smtClean="0"/>
              <a:t> (limited company) or </a:t>
            </a:r>
            <a:r>
              <a:rPr lang="en-US" dirty="0" smtClean="0">
                <a:hlinkClick r:id="rId10" tooltip="Public limited company"/>
              </a:rPr>
              <a:t>plc</a:t>
            </a:r>
            <a:r>
              <a:rPr lang="en-US" dirty="0" smtClean="0"/>
              <a:t> (public limited company) are used for corporations.</a:t>
            </a:r>
          </a:p>
          <a:p>
            <a:pPr lvl="0"/>
            <a:r>
              <a:rPr lang="en-US" dirty="0" smtClean="0"/>
              <a:t>In </a:t>
            </a:r>
            <a:r>
              <a:rPr lang="en-US" dirty="0" smtClean="0">
                <a:hlinkClick r:id="rId11" tooltip="France"/>
              </a:rPr>
              <a:t>France</a:t>
            </a:r>
            <a:r>
              <a:rPr lang="en-US" dirty="0" smtClean="0"/>
              <a:t>, </a:t>
            </a:r>
            <a:r>
              <a:rPr lang="en-US" dirty="0" smtClean="0">
                <a:hlinkClick r:id="rId4" tooltip="Switzerland"/>
              </a:rPr>
              <a:t>Switzerland</a:t>
            </a:r>
            <a:r>
              <a:rPr lang="en-US" dirty="0" smtClean="0"/>
              <a:t>, </a:t>
            </a:r>
            <a:r>
              <a:rPr lang="en-US" dirty="0" smtClean="0">
                <a:hlinkClick r:id="rId12" tooltip="Belgium"/>
              </a:rPr>
              <a:t>Belgium</a:t>
            </a:r>
            <a:r>
              <a:rPr lang="en-US" dirty="0" smtClean="0"/>
              <a:t> and </a:t>
            </a:r>
            <a:r>
              <a:rPr lang="en-US" dirty="0" smtClean="0">
                <a:hlinkClick r:id="rId13" tooltip="Luxembourg"/>
              </a:rPr>
              <a:t>Luxembourg</a:t>
            </a:r>
            <a:r>
              <a:rPr lang="en-US" dirty="0" smtClean="0"/>
              <a:t>, the term "</a:t>
            </a:r>
            <a:r>
              <a:rPr lang="en-US" dirty="0" smtClean="0">
                <a:hlinkClick r:id="rId14" tooltip="Sàrl"/>
              </a:rPr>
              <a:t>SARL</a:t>
            </a:r>
            <a:r>
              <a:rPr lang="en-US" dirty="0" smtClean="0"/>
              <a:t>" (</a:t>
            </a:r>
            <a:r>
              <a:rPr lang="en-US" dirty="0" err="1" smtClean="0"/>
              <a:t>société</a:t>
            </a:r>
            <a:r>
              <a:rPr lang="en-US" dirty="0" smtClean="0"/>
              <a:t> à </a:t>
            </a:r>
            <a:r>
              <a:rPr lang="en-US" dirty="0" err="1" smtClean="0"/>
              <a:t>responsibilité</a:t>
            </a:r>
            <a:r>
              <a:rPr lang="en-US" dirty="0" smtClean="0"/>
              <a:t> </a:t>
            </a:r>
            <a:r>
              <a:rPr lang="en-US" dirty="0" err="1" smtClean="0"/>
              <a:t>limitée</a:t>
            </a:r>
            <a:r>
              <a:rPr lang="en-US" dirty="0" smtClean="0"/>
              <a:t>, company with limited liability) or </a:t>
            </a:r>
            <a:r>
              <a:rPr lang="en-US" dirty="0" smtClean="0">
                <a:hlinkClick r:id="rId15" tooltip="S.A. (corporation)"/>
              </a:rPr>
              <a:t>SA</a:t>
            </a:r>
            <a:r>
              <a:rPr lang="en-US" dirty="0" smtClean="0"/>
              <a:t> (</a:t>
            </a:r>
            <a:r>
              <a:rPr lang="en-US" dirty="0" err="1" smtClean="0"/>
              <a:t>société</a:t>
            </a:r>
            <a:r>
              <a:rPr lang="en-US" dirty="0" smtClean="0"/>
              <a:t> </a:t>
            </a:r>
            <a:r>
              <a:rPr lang="en-US" dirty="0" err="1" smtClean="0"/>
              <a:t>anonyme</a:t>
            </a:r>
            <a:r>
              <a:rPr lang="en-US" dirty="0" smtClean="0"/>
              <a:t>, anonymous partnership) is used.</a:t>
            </a:r>
          </a:p>
          <a:p>
            <a:pPr lvl="0"/>
            <a:r>
              <a:rPr lang="en-US" dirty="0" smtClean="0">
                <a:hlinkClick r:id="rId16" tooltip="Italy"/>
              </a:rPr>
              <a:t>Italy</a:t>
            </a:r>
            <a:r>
              <a:rPr lang="en-US" dirty="0" smtClean="0"/>
              <a:t> uses "</a:t>
            </a:r>
            <a:r>
              <a:rPr lang="en-US" dirty="0" err="1" smtClean="0"/>
              <a:t>Srl</a:t>
            </a:r>
            <a:r>
              <a:rPr lang="en-US" dirty="0" smtClean="0"/>
              <a:t>" or "</a:t>
            </a:r>
            <a:r>
              <a:rPr lang="en-US" dirty="0" err="1" smtClean="0"/>
              <a:t>Società</a:t>
            </a:r>
            <a:r>
              <a:rPr lang="en-US" dirty="0" smtClean="0"/>
              <a:t> a </a:t>
            </a:r>
            <a:r>
              <a:rPr lang="en-US" dirty="0" err="1" smtClean="0"/>
              <a:t>Responsabilità</a:t>
            </a:r>
            <a:r>
              <a:rPr lang="en-US" dirty="0" smtClean="0"/>
              <a:t> </a:t>
            </a:r>
            <a:r>
              <a:rPr lang="en-US" dirty="0" err="1" smtClean="0"/>
              <a:t>Limitata</a:t>
            </a:r>
            <a:r>
              <a:rPr lang="en-US" dirty="0" smtClean="0"/>
              <a:t>" (limited liability company), and "</a:t>
            </a:r>
            <a:r>
              <a:rPr lang="en-US" dirty="0" err="1" smtClean="0"/>
              <a:t>SpA</a:t>
            </a:r>
            <a:r>
              <a:rPr lang="en-US" dirty="0" smtClean="0"/>
              <a:t>" or "</a:t>
            </a:r>
            <a:r>
              <a:rPr lang="en-US" dirty="0" err="1" smtClean="0"/>
              <a:t>Società</a:t>
            </a:r>
            <a:r>
              <a:rPr lang="en-US" dirty="0" smtClean="0"/>
              <a:t> Per </a:t>
            </a:r>
            <a:r>
              <a:rPr lang="en-US" dirty="0" err="1" smtClean="0"/>
              <a:t>Azioni</a:t>
            </a:r>
            <a:r>
              <a:rPr lang="en-US" dirty="0" smtClean="0"/>
              <a:t>" (stock corporation).</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FF00"/>
          </a:solidFill>
        </p:spPr>
        <p:txBody>
          <a:bodyPr>
            <a:normAutofit fontScale="85000" lnSpcReduction="10000"/>
          </a:bodyPr>
          <a:lstStyle/>
          <a:p>
            <a:pPr lvl="0"/>
            <a:r>
              <a:rPr lang="en-US" dirty="0" smtClean="0"/>
              <a:t>In the </a:t>
            </a:r>
            <a:r>
              <a:rPr lang="en-US" dirty="0" smtClean="0">
                <a:hlinkClick r:id="rId2" tooltip="Netherlands"/>
              </a:rPr>
              <a:t>Netherlands</a:t>
            </a:r>
            <a:r>
              <a:rPr lang="en-US" dirty="0" smtClean="0"/>
              <a:t>, </a:t>
            </a:r>
            <a:r>
              <a:rPr lang="en-US" dirty="0" smtClean="0">
                <a:hlinkClick r:id="rId3" tooltip="Naamloze Vennootschap"/>
              </a:rPr>
              <a:t>NV</a:t>
            </a:r>
            <a:r>
              <a:rPr lang="en-US" dirty="0" smtClean="0"/>
              <a:t> and </a:t>
            </a:r>
            <a:r>
              <a:rPr lang="en-US" dirty="0" smtClean="0">
                <a:hlinkClick r:id="rId4" tooltip="Besloten Vennootschap"/>
              </a:rPr>
              <a:t>BV</a:t>
            </a:r>
            <a:r>
              <a:rPr lang="en-US" dirty="0" smtClean="0"/>
              <a:t> are used.</a:t>
            </a:r>
          </a:p>
          <a:p>
            <a:pPr lvl="0"/>
            <a:r>
              <a:rPr lang="en-US" dirty="0" smtClean="0">
                <a:hlinkClick r:id="rId5" tooltip="Spain"/>
              </a:rPr>
              <a:t>Spain</a:t>
            </a:r>
            <a:r>
              <a:rPr lang="en-US" dirty="0" smtClean="0"/>
              <a:t>, </a:t>
            </a:r>
            <a:r>
              <a:rPr lang="en-US" dirty="0" smtClean="0">
                <a:hlinkClick r:id="rId6" tooltip="Portugal"/>
              </a:rPr>
              <a:t>Portugal</a:t>
            </a:r>
            <a:r>
              <a:rPr lang="en-US" dirty="0" smtClean="0"/>
              <a:t>, </a:t>
            </a:r>
            <a:r>
              <a:rPr lang="en-US" dirty="0" smtClean="0">
                <a:hlinkClick r:id="rId7" tooltip="Poland"/>
              </a:rPr>
              <a:t>Poland</a:t>
            </a:r>
            <a:r>
              <a:rPr lang="en-US" dirty="0" smtClean="0"/>
              <a:t>, </a:t>
            </a:r>
            <a:r>
              <a:rPr lang="en-US" dirty="0" smtClean="0">
                <a:hlinkClick r:id="rId8" tooltip="Romania"/>
              </a:rPr>
              <a:t>Romania</a:t>
            </a:r>
            <a:r>
              <a:rPr lang="en-US" dirty="0" smtClean="0"/>
              <a:t> and </a:t>
            </a:r>
            <a:r>
              <a:rPr lang="en-US" dirty="0" smtClean="0">
                <a:hlinkClick r:id="rId9" tooltip="Latin America"/>
              </a:rPr>
              <a:t>Latin America</a:t>
            </a:r>
            <a:r>
              <a:rPr lang="en-US" dirty="0" smtClean="0"/>
              <a:t> use the title </a:t>
            </a:r>
            <a:r>
              <a:rPr lang="en-US" dirty="0" smtClean="0">
                <a:hlinkClick r:id="rId10" tooltip="S.A. (corporation)"/>
              </a:rPr>
              <a:t>SA</a:t>
            </a:r>
            <a:r>
              <a:rPr lang="en-US" dirty="0" smtClean="0"/>
              <a:t> (anonymous partnership) for stock corporations or </a:t>
            </a:r>
            <a:r>
              <a:rPr lang="en-US" dirty="0" err="1" smtClean="0"/>
              <a:t>Ltda</a:t>
            </a:r>
            <a:r>
              <a:rPr lang="en-US" dirty="0" smtClean="0"/>
              <a:t> (</a:t>
            </a:r>
            <a:r>
              <a:rPr lang="en-US" dirty="0" err="1" smtClean="0"/>
              <a:t>limitada</a:t>
            </a:r>
            <a:r>
              <a:rPr lang="en-US" dirty="0" smtClean="0"/>
              <a:t> or limited liability) for limited companies. (</a:t>
            </a:r>
            <a:r>
              <a:rPr lang="en-US" dirty="0" err="1" smtClean="0"/>
              <a:t>Ltda</a:t>
            </a:r>
            <a:r>
              <a:rPr lang="en-US" dirty="0" smtClean="0"/>
              <a:t> is denoted SL in Spain, for "</a:t>
            </a:r>
            <a:r>
              <a:rPr lang="en-US" dirty="0" err="1" smtClean="0"/>
              <a:t>Sociedad</a:t>
            </a:r>
            <a:r>
              <a:rPr lang="en-US" dirty="0" smtClean="0"/>
              <a:t> </a:t>
            </a:r>
            <a:r>
              <a:rPr lang="en-US" dirty="0" err="1" smtClean="0"/>
              <a:t>Limitada</a:t>
            </a:r>
            <a:r>
              <a:rPr lang="en-US" dirty="0" smtClean="0"/>
              <a:t>", and SRL in Argentina, for ("</a:t>
            </a:r>
            <a:r>
              <a:rPr lang="en-US" dirty="0" err="1" smtClean="0"/>
              <a:t>Sociedad</a:t>
            </a:r>
            <a:r>
              <a:rPr lang="en-US" dirty="0" smtClean="0"/>
              <a:t> de </a:t>
            </a:r>
            <a:r>
              <a:rPr lang="en-US" dirty="0" err="1" smtClean="0"/>
              <a:t>Responsabilidad</a:t>
            </a:r>
            <a:r>
              <a:rPr lang="en-US" dirty="0" smtClean="0"/>
              <a:t> </a:t>
            </a:r>
            <a:r>
              <a:rPr lang="en-US" dirty="0" err="1" smtClean="0"/>
              <a:t>Limitada</a:t>
            </a:r>
            <a:r>
              <a:rPr lang="en-US" dirty="0" smtClean="0"/>
              <a:t>").</a:t>
            </a:r>
          </a:p>
          <a:p>
            <a:pPr lvl="0"/>
            <a:r>
              <a:rPr lang="en-US" dirty="0" smtClean="0">
                <a:hlinkClick r:id="rId11" tooltip="Denmark"/>
              </a:rPr>
              <a:t>Denmark</a:t>
            </a:r>
            <a:r>
              <a:rPr lang="en-US" dirty="0" smtClean="0"/>
              <a:t> and </a:t>
            </a:r>
            <a:r>
              <a:rPr lang="en-US" dirty="0" smtClean="0">
                <a:hlinkClick r:id="rId12" tooltip="Norway"/>
              </a:rPr>
              <a:t>Norway</a:t>
            </a:r>
            <a:r>
              <a:rPr lang="en-US" dirty="0" smtClean="0"/>
              <a:t> uses the title A/S for stock corporations (</a:t>
            </a:r>
            <a:r>
              <a:rPr lang="en-US" dirty="0" smtClean="0">
                <a:hlinkClick r:id="rId13" tooltip="Danish language"/>
              </a:rPr>
              <a:t>Danish</a:t>
            </a:r>
            <a:r>
              <a:rPr lang="en-US" dirty="0" smtClean="0"/>
              <a:t>: </a:t>
            </a:r>
            <a:r>
              <a:rPr lang="en-US" dirty="0" err="1" smtClean="0"/>
              <a:t>Aktieselskab</a:t>
            </a:r>
            <a:r>
              <a:rPr lang="en-US" dirty="0" smtClean="0"/>
              <a:t>, </a:t>
            </a:r>
            <a:r>
              <a:rPr lang="en-US" dirty="0" smtClean="0">
                <a:hlinkClick r:id="rId14" tooltip="Norwegian language"/>
              </a:rPr>
              <a:t>Norwegian</a:t>
            </a:r>
            <a:r>
              <a:rPr lang="en-US" dirty="0" smtClean="0"/>
              <a:t>: </a:t>
            </a:r>
            <a:r>
              <a:rPr lang="en-US" dirty="0" err="1" smtClean="0"/>
              <a:t>Aksjeselskap</a:t>
            </a:r>
            <a:r>
              <a:rPr lang="en-US" dirty="0" smtClean="0"/>
              <a:t>), while Sweden uses the similar AB (</a:t>
            </a:r>
            <a:r>
              <a:rPr lang="en-US" dirty="0" smtClean="0">
                <a:hlinkClick r:id="rId15" tooltip="Swedish language"/>
              </a:rPr>
              <a:t>Swedish</a:t>
            </a:r>
            <a:r>
              <a:rPr lang="en-US" dirty="0" smtClean="0"/>
              <a:t>: </a:t>
            </a:r>
            <a:r>
              <a:rPr lang="en-US" i="1" dirty="0" err="1" smtClean="0"/>
              <a:t>aktiebolag</a:t>
            </a:r>
            <a:r>
              <a:rPr lang="en-US" dirty="0" smtClean="0"/>
              <a:t>). </a:t>
            </a:r>
            <a:r>
              <a:rPr lang="en-US" dirty="0" smtClean="0">
                <a:hlinkClick r:id="rId16" tooltip="Finland"/>
              </a:rPr>
              <a:t>Finland</a:t>
            </a:r>
            <a:r>
              <a:rPr lang="en-US" dirty="0" smtClean="0"/>
              <a:t> uses </a:t>
            </a:r>
            <a:r>
              <a:rPr lang="en-US" dirty="0" err="1" smtClean="0"/>
              <a:t>Oy</a:t>
            </a:r>
            <a:r>
              <a:rPr lang="en-US" dirty="0" smtClean="0"/>
              <a:t> (</a:t>
            </a:r>
            <a:r>
              <a:rPr lang="en-US" dirty="0" err="1" smtClean="0"/>
              <a:t>Finnish:Osakeyhtiö</a:t>
            </a:r>
            <a:r>
              <a:rPr lang="en-US" dirty="0" smtClean="0"/>
              <a:t>), </a:t>
            </a:r>
            <a:r>
              <a:rPr lang="en-US" dirty="0" err="1" smtClean="0"/>
              <a:t>Oyj</a:t>
            </a:r>
            <a:r>
              <a:rPr lang="en-US" dirty="0" smtClean="0"/>
              <a:t> for stock corporations (</a:t>
            </a:r>
            <a:r>
              <a:rPr lang="en-US" dirty="0" err="1" smtClean="0"/>
              <a:t>Osakeyhtiö</a:t>
            </a:r>
            <a:r>
              <a:rPr lang="en-US" dirty="0" smtClean="0"/>
              <a:t>, </a:t>
            </a:r>
            <a:r>
              <a:rPr lang="en-US" dirty="0" err="1" smtClean="0"/>
              <a:t>julkinen</a:t>
            </a:r>
            <a:r>
              <a:rPr lang="en-US" dirty="0" smtClean="0"/>
              <a:t>) and Ay (</a:t>
            </a:r>
            <a:r>
              <a:rPr lang="en-US" dirty="0" err="1" smtClean="0"/>
              <a:t>Avoin</a:t>
            </a:r>
            <a:r>
              <a:rPr lang="en-US" dirty="0" smtClean="0"/>
              <a:t> </a:t>
            </a:r>
            <a:r>
              <a:rPr lang="en-US" dirty="0" err="1" smtClean="0"/>
              <a:t>yhtiö</a:t>
            </a:r>
            <a:r>
              <a:rPr lang="en-US" dirty="0" smtClean="0"/>
              <a:t>) or </a:t>
            </a:r>
            <a:r>
              <a:rPr lang="en-US" dirty="0" err="1" smtClean="0"/>
              <a:t>Ky</a:t>
            </a:r>
            <a:r>
              <a:rPr lang="en-US" dirty="0" smtClean="0"/>
              <a:t> (</a:t>
            </a:r>
            <a:r>
              <a:rPr lang="en-US" dirty="0" err="1" smtClean="0"/>
              <a:t>Kommandiittiyhtiö</a:t>
            </a:r>
            <a:r>
              <a:rPr lang="en-US" dirty="0" smtClean="0"/>
              <a:t>) for private enterprises.</a:t>
            </a:r>
          </a:p>
          <a:p>
            <a:pPr lvl="0"/>
            <a:r>
              <a:rPr lang="en-US" dirty="0" smtClean="0"/>
              <a:t>In </a:t>
            </a:r>
            <a:r>
              <a:rPr lang="en-US" dirty="0" smtClean="0">
                <a:hlinkClick r:id="rId17" tooltip="India"/>
              </a:rPr>
              <a:t>India</a:t>
            </a:r>
            <a:r>
              <a:rPr lang="en-US" dirty="0" smtClean="0"/>
              <a:t>, the term </a:t>
            </a:r>
            <a:r>
              <a:rPr lang="en-US" dirty="0" smtClean="0">
                <a:hlinkClick r:id="rId18" tooltip="Pvt. Ltd."/>
              </a:rPr>
              <a:t>Pvt. Ltd.</a:t>
            </a:r>
            <a:r>
              <a:rPr lang="en-US" dirty="0" smtClean="0"/>
              <a:t> is used for a company that is private, an entity similar to </a:t>
            </a:r>
            <a:r>
              <a:rPr lang="en-US" dirty="0" smtClean="0">
                <a:hlinkClick r:id="rId19" tooltip="Limited liability company"/>
              </a:rPr>
              <a:t>LLC</a:t>
            </a:r>
            <a:r>
              <a:rPr lang="en-US" dirty="0" smtClean="0"/>
              <a:t> in U.S. </a:t>
            </a:r>
            <a:r>
              <a:rPr lang="en-US" dirty="0" smtClean="0">
                <a:hlinkClick r:id="rId20" tooltip="Ltd."/>
              </a:rPr>
              <a:t>Ltd.</a:t>
            </a:r>
            <a:r>
              <a:rPr lang="en-US" dirty="0" smtClean="0"/>
              <a:t> is used for </a:t>
            </a:r>
            <a:r>
              <a:rPr lang="en-US" dirty="0" smtClean="0">
                <a:hlinkClick r:id="rId21" tooltip="Publicly unlisted company"/>
              </a:rPr>
              <a:t>public unlisted company</a:t>
            </a:r>
            <a:r>
              <a:rPr lang="en-US" dirty="0" smtClean="0"/>
              <a:t> or a public </a:t>
            </a:r>
            <a:r>
              <a:rPr lang="en-US" dirty="0" smtClean="0">
                <a:hlinkClick r:id="rId22" tooltip="Corporation"/>
              </a:rPr>
              <a:t>corporation</a:t>
            </a:r>
            <a:r>
              <a:rPr lang="en-US" dirty="0" smtClean="0"/>
              <a:t>, a similar entity to a </a:t>
            </a:r>
            <a:r>
              <a:rPr lang="en-US" dirty="0" smtClean="0">
                <a:hlinkClick r:id="rId22" tooltip="Corporation"/>
              </a:rPr>
              <a:t>corporation</a:t>
            </a:r>
            <a:r>
              <a:rPr lang="en-US" dirty="0" smtClean="0"/>
              <a:t> in the 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75000"/>
            </a:schemeClr>
          </a:solidFill>
        </p:spPr>
        <p:txBody>
          <a:bodyPr>
            <a:normAutofit fontScale="90000"/>
          </a:bodyPr>
          <a:lstStyle/>
          <a:p>
            <a:r>
              <a:rPr lang="es-ES" b="1" dirty="0" smtClean="0"/>
              <a:t>Secara </a:t>
            </a:r>
            <a:r>
              <a:rPr lang="es-ES" b="1" dirty="0" err="1" smtClean="0"/>
              <a:t>umum</a:t>
            </a:r>
            <a:r>
              <a:rPr lang="es-ES" b="1" dirty="0" smtClean="0"/>
              <a:t> </a:t>
            </a:r>
            <a:r>
              <a:rPr lang="es-ES" b="1" dirty="0" err="1" smtClean="0"/>
              <a:t>korporasi</a:t>
            </a:r>
            <a:r>
              <a:rPr lang="es-ES" b="1" dirty="0" smtClean="0"/>
              <a:t> </a:t>
            </a:r>
            <a:r>
              <a:rPr lang="es-ES" b="1" dirty="0" err="1" smtClean="0"/>
              <a:t>memiliki</a:t>
            </a:r>
            <a:r>
              <a:rPr lang="es-ES" b="1" dirty="0" smtClean="0"/>
              <a:t> 5 </a:t>
            </a:r>
            <a:r>
              <a:rPr lang="es-ES" b="1" dirty="0" err="1" smtClean="0"/>
              <a:t>ciri</a:t>
            </a:r>
            <a:r>
              <a:rPr lang="es-ES" b="1" dirty="0" smtClean="0"/>
              <a:t> </a:t>
            </a:r>
            <a:r>
              <a:rPr lang="es-ES" b="1" dirty="0" err="1" smtClean="0"/>
              <a:t>penting</a:t>
            </a:r>
            <a:r>
              <a:rPr lang="es-ES" b="1" dirty="0" smtClean="0"/>
              <a:t> :</a:t>
            </a:r>
            <a:endParaRPr lang="en-US" dirty="0"/>
          </a:p>
        </p:txBody>
      </p:sp>
      <p:sp>
        <p:nvSpPr>
          <p:cNvPr id="3" name="Content Placeholder 2"/>
          <p:cNvSpPr>
            <a:spLocks noGrp="1"/>
          </p:cNvSpPr>
          <p:nvPr>
            <p:ph idx="1"/>
          </p:nvPr>
        </p:nvSpPr>
        <p:spPr>
          <a:xfrm>
            <a:off x="304800" y="1600200"/>
            <a:ext cx="8534400" cy="5257800"/>
          </a:xfrm>
          <a:solidFill>
            <a:srgbClr val="99FF99"/>
          </a:solidFill>
        </p:spPr>
        <p:txBody>
          <a:bodyPr>
            <a:normAutofit/>
          </a:bodyPr>
          <a:lstStyle/>
          <a:p>
            <a:pPr>
              <a:lnSpc>
                <a:spcPct val="80000"/>
              </a:lnSpc>
            </a:pPr>
            <a:r>
              <a:rPr lang="es-ES" b="1" dirty="0" err="1" smtClean="0"/>
              <a:t>merupakan</a:t>
            </a:r>
            <a:r>
              <a:rPr lang="es-ES" b="1" dirty="0" smtClean="0"/>
              <a:t> </a:t>
            </a:r>
            <a:r>
              <a:rPr lang="es-ES" b="1" dirty="0" err="1" smtClean="0"/>
              <a:t>subjek</a:t>
            </a:r>
            <a:r>
              <a:rPr lang="es-ES" b="1" dirty="0" smtClean="0"/>
              <a:t> </a:t>
            </a:r>
            <a:r>
              <a:rPr lang="es-ES" b="1" dirty="0" err="1" smtClean="0"/>
              <a:t>hukum</a:t>
            </a:r>
            <a:r>
              <a:rPr lang="es-ES" b="1" dirty="0" smtClean="0"/>
              <a:t> </a:t>
            </a:r>
            <a:r>
              <a:rPr lang="es-ES" b="1" dirty="0" err="1" smtClean="0"/>
              <a:t>buatan</a:t>
            </a:r>
            <a:r>
              <a:rPr lang="es-ES" b="1" dirty="0" smtClean="0"/>
              <a:t> yang </a:t>
            </a:r>
            <a:r>
              <a:rPr lang="es-ES" b="1" dirty="0" err="1" smtClean="0"/>
              <a:t>memiliki</a:t>
            </a:r>
            <a:r>
              <a:rPr lang="es-ES" b="1" dirty="0" smtClean="0"/>
              <a:t> </a:t>
            </a:r>
            <a:r>
              <a:rPr lang="es-ES" b="1" dirty="0" err="1" smtClean="0"/>
              <a:t>kedudukan</a:t>
            </a:r>
            <a:r>
              <a:rPr lang="es-ES" b="1" dirty="0" smtClean="0"/>
              <a:t> </a:t>
            </a:r>
            <a:r>
              <a:rPr lang="es-ES" b="1" dirty="0" err="1" smtClean="0"/>
              <a:t>hukum</a:t>
            </a:r>
            <a:r>
              <a:rPr lang="es-ES" b="1" dirty="0" smtClean="0"/>
              <a:t> </a:t>
            </a:r>
            <a:r>
              <a:rPr lang="es-ES" b="1" dirty="0" err="1" smtClean="0"/>
              <a:t>khusus</a:t>
            </a:r>
            <a:r>
              <a:rPr lang="es-ES" b="1" dirty="0" smtClean="0"/>
              <a:t>.</a:t>
            </a:r>
            <a:endParaRPr lang="en-US" b="1" dirty="0" smtClean="0"/>
          </a:p>
          <a:p>
            <a:pPr>
              <a:lnSpc>
                <a:spcPct val="80000"/>
              </a:lnSpc>
            </a:pPr>
            <a:r>
              <a:rPr lang="en-US" b="1" dirty="0" err="1" smtClean="0"/>
              <a:t>memiliki</a:t>
            </a:r>
            <a:r>
              <a:rPr lang="en-US" b="1" dirty="0" smtClean="0"/>
              <a:t> </a:t>
            </a:r>
            <a:r>
              <a:rPr lang="en-US" b="1" dirty="0" err="1" smtClean="0"/>
              <a:t>jangka</a:t>
            </a:r>
            <a:r>
              <a:rPr lang="en-US" b="1" dirty="0" smtClean="0"/>
              <a:t> </a:t>
            </a:r>
            <a:r>
              <a:rPr lang="en-US" b="1" dirty="0" err="1" smtClean="0"/>
              <a:t>waktu</a:t>
            </a:r>
            <a:r>
              <a:rPr lang="en-US" b="1" dirty="0" smtClean="0"/>
              <a:t> </a:t>
            </a:r>
            <a:r>
              <a:rPr lang="en-US" b="1" dirty="0" err="1" smtClean="0"/>
              <a:t>hidup</a:t>
            </a:r>
            <a:r>
              <a:rPr lang="en-US" b="1" dirty="0" smtClean="0"/>
              <a:t> yang </a:t>
            </a:r>
            <a:r>
              <a:rPr lang="en-US" b="1" dirty="0" err="1" smtClean="0"/>
              <a:t>tak</a:t>
            </a:r>
            <a:r>
              <a:rPr lang="en-US" b="1" dirty="0" smtClean="0"/>
              <a:t> </a:t>
            </a:r>
            <a:r>
              <a:rPr lang="en-US" b="1" dirty="0" err="1" smtClean="0"/>
              <a:t>terbatas</a:t>
            </a:r>
            <a:r>
              <a:rPr lang="en-US" b="1" dirty="0" smtClean="0"/>
              <a:t>.</a:t>
            </a:r>
          </a:p>
          <a:p>
            <a:pPr>
              <a:lnSpc>
                <a:spcPct val="80000"/>
              </a:lnSpc>
            </a:pPr>
            <a:r>
              <a:rPr lang="en-US" b="1" dirty="0" err="1" smtClean="0"/>
              <a:t>memperoleh</a:t>
            </a:r>
            <a:r>
              <a:rPr lang="en-US" b="1" dirty="0" smtClean="0"/>
              <a:t> </a:t>
            </a:r>
            <a:r>
              <a:rPr lang="en-US" b="1" dirty="0" err="1" smtClean="0"/>
              <a:t>kekuasaan</a:t>
            </a:r>
            <a:r>
              <a:rPr lang="en-US" b="1" dirty="0" smtClean="0"/>
              <a:t> (</a:t>
            </a:r>
            <a:r>
              <a:rPr lang="en-US" b="1" dirty="0" err="1" smtClean="0"/>
              <a:t>dari</a:t>
            </a:r>
            <a:r>
              <a:rPr lang="en-US" b="1" dirty="0" smtClean="0"/>
              <a:t> </a:t>
            </a:r>
            <a:r>
              <a:rPr lang="en-US" b="1" dirty="0" err="1" smtClean="0"/>
              <a:t>negara</a:t>
            </a:r>
            <a:r>
              <a:rPr lang="en-US" b="1" dirty="0" smtClean="0"/>
              <a:t>) </a:t>
            </a:r>
            <a:r>
              <a:rPr lang="en-US" b="1" dirty="0" err="1" smtClean="0"/>
              <a:t>untuk</a:t>
            </a:r>
            <a:r>
              <a:rPr lang="en-US" b="1" dirty="0" smtClean="0"/>
              <a:t> </a:t>
            </a:r>
            <a:r>
              <a:rPr lang="en-US" b="1" dirty="0" err="1" smtClean="0"/>
              <a:t>melakukan</a:t>
            </a:r>
            <a:r>
              <a:rPr lang="en-US" b="1" dirty="0" smtClean="0"/>
              <a:t> </a:t>
            </a:r>
            <a:r>
              <a:rPr lang="en-US" b="1" dirty="0" err="1" smtClean="0"/>
              <a:t>kegiatan</a:t>
            </a:r>
            <a:r>
              <a:rPr lang="en-US" b="1" dirty="0" smtClean="0"/>
              <a:t> </a:t>
            </a:r>
            <a:r>
              <a:rPr lang="en-US" b="1" dirty="0" err="1" smtClean="0"/>
              <a:t>bisnis</a:t>
            </a:r>
            <a:r>
              <a:rPr lang="en-US" b="1" dirty="0" smtClean="0"/>
              <a:t> </a:t>
            </a:r>
            <a:r>
              <a:rPr lang="en-US" b="1" dirty="0" err="1" smtClean="0"/>
              <a:t>tertentu</a:t>
            </a:r>
            <a:r>
              <a:rPr lang="en-US" b="1" dirty="0" smtClean="0"/>
              <a:t>.</a:t>
            </a:r>
          </a:p>
          <a:p>
            <a:pPr>
              <a:lnSpc>
                <a:spcPct val="80000"/>
              </a:lnSpc>
            </a:pPr>
            <a:r>
              <a:rPr lang="en-US" b="1" dirty="0" err="1" smtClean="0"/>
              <a:t>dimiliki</a:t>
            </a:r>
            <a:r>
              <a:rPr lang="en-US" b="1" dirty="0" smtClean="0"/>
              <a:t> </a:t>
            </a:r>
            <a:r>
              <a:rPr lang="en-US" b="1" dirty="0" err="1" smtClean="0"/>
              <a:t>oleh</a:t>
            </a:r>
            <a:r>
              <a:rPr lang="en-US" b="1" dirty="0" smtClean="0"/>
              <a:t> </a:t>
            </a:r>
            <a:r>
              <a:rPr lang="en-US" b="1" dirty="0" err="1" smtClean="0"/>
              <a:t>pemegang</a:t>
            </a:r>
            <a:r>
              <a:rPr lang="en-US" b="1" dirty="0" smtClean="0"/>
              <a:t> </a:t>
            </a:r>
            <a:r>
              <a:rPr lang="en-US" b="1" dirty="0" err="1" smtClean="0"/>
              <a:t>saham</a:t>
            </a:r>
            <a:r>
              <a:rPr lang="en-US" b="1" dirty="0" smtClean="0"/>
              <a:t>.</a:t>
            </a:r>
            <a:endParaRPr lang="id-ID" b="1" dirty="0" smtClean="0"/>
          </a:p>
          <a:p>
            <a:pPr>
              <a:lnSpc>
                <a:spcPct val="80000"/>
              </a:lnSpc>
            </a:pPr>
            <a:r>
              <a:rPr lang="id-ID" b="1" dirty="0" smtClean="0"/>
              <a:t>tanggung jawab pemegang saham terhadap kerugian korporasi biasanya sebatas saham yang dimilikinya.</a:t>
            </a:r>
            <a:r>
              <a:rPr lang="en-US" b="1" dirty="0" smtClean="0"/>
              <a:t> </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CCFF66"/>
          </a:solidFill>
        </p:spPr>
        <p:txBody>
          <a:bodyPr>
            <a:normAutofit fontScale="85000" lnSpcReduction="20000"/>
          </a:bodyPr>
          <a:lstStyle/>
          <a:p>
            <a:pPr lvl="0"/>
            <a:r>
              <a:rPr lang="en-US" dirty="0" smtClean="0">
                <a:hlinkClick r:id="rId2" tooltip="Malaysia"/>
              </a:rPr>
              <a:t>Malaysia</a:t>
            </a:r>
            <a:r>
              <a:rPr lang="en-US" dirty="0" smtClean="0"/>
              <a:t> uses </a:t>
            </a:r>
            <a:r>
              <a:rPr lang="en-US" dirty="0" err="1" smtClean="0"/>
              <a:t>Sdn</a:t>
            </a:r>
            <a:r>
              <a:rPr lang="en-US" dirty="0" smtClean="0"/>
              <a:t>. Bhd.</a:t>
            </a:r>
            <a:r>
              <a:rPr lang="en-US" baseline="30000" dirty="0" smtClean="0">
                <a:hlinkClick r:id="rId3"/>
              </a:rPr>
              <a:t>[2]</a:t>
            </a:r>
            <a:r>
              <a:rPr lang="en-US" dirty="0" smtClean="0"/>
              <a:t> (</a:t>
            </a:r>
            <a:r>
              <a:rPr lang="en-US" dirty="0" smtClean="0">
                <a:hlinkClick r:id="rId4" tooltip="Malay language"/>
              </a:rPr>
              <a:t>Malay</a:t>
            </a:r>
            <a:r>
              <a:rPr lang="en-US" dirty="0" smtClean="0"/>
              <a:t>: </a:t>
            </a:r>
            <a:r>
              <a:rPr lang="ms-MY" i="1" dirty="0" smtClean="0"/>
              <a:t>Sendirian Berhad</a:t>
            </a:r>
            <a:r>
              <a:rPr lang="en-US" dirty="0" smtClean="0"/>
              <a:t>), meaning "private limited", which is the equivalent of an incorporated entity in the U.S.</a:t>
            </a:r>
          </a:p>
          <a:p>
            <a:pPr lvl="0"/>
            <a:r>
              <a:rPr lang="en-US" dirty="0" smtClean="0">
                <a:hlinkClick r:id="rId5" tooltip="Indonesia"/>
              </a:rPr>
              <a:t>Indonesia</a:t>
            </a:r>
            <a:r>
              <a:rPr lang="en-US" dirty="0" smtClean="0"/>
              <a:t> uses P.T. (</a:t>
            </a:r>
            <a:r>
              <a:rPr lang="en-US" dirty="0" smtClean="0">
                <a:hlinkClick r:id="rId6" tooltip="Indonesian language"/>
              </a:rPr>
              <a:t>Indonesian</a:t>
            </a:r>
            <a:r>
              <a:rPr lang="en-US" dirty="0" smtClean="0"/>
              <a:t>: </a:t>
            </a:r>
            <a:r>
              <a:rPr lang="id-ID" i="1" dirty="0" smtClean="0"/>
              <a:t>Perseroan Terbatas</a:t>
            </a:r>
            <a:r>
              <a:rPr lang="en-US" dirty="0" smtClean="0"/>
              <a:t>), meaning "private limited", which is the equivalent of an incorporated entity in the U.S. This legal title is stated in front of the corporation name. If the shares become publicly listed for trading in stock exchange, it's called </a:t>
            </a:r>
            <a:r>
              <a:rPr lang="en-US" dirty="0" err="1" smtClean="0"/>
              <a:t>Tbk</a:t>
            </a:r>
            <a:r>
              <a:rPr lang="en-US" dirty="0" smtClean="0"/>
              <a:t>. (</a:t>
            </a:r>
            <a:r>
              <a:rPr lang="en-US" dirty="0" smtClean="0">
                <a:hlinkClick r:id="rId6" tooltip="Indonesian language"/>
              </a:rPr>
              <a:t>Indonesian</a:t>
            </a:r>
            <a:r>
              <a:rPr lang="en-US" dirty="0" smtClean="0"/>
              <a:t>: </a:t>
            </a:r>
            <a:r>
              <a:rPr lang="id-ID" i="1" dirty="0" smtClean="0"/>
              <a:t>Terbuka</a:t>
            </a:r>
            <a:r>
              <a:rPr lang="en-US" dirty="0" smtClean="0"/>
              <a:t>), appended after the corporation name.</a:t>
            </a:r>
          </a:p>
          <a:p>
            <a:pPr lvl="0"/>
            <a:r>
              <a:rPr lang="en-US" dirty="0" smtClean="0">
                <a:hlinkClick r:id="rId7" tooltip="Slovakia"/>
              </a:rPr>
              <a:t>Slovakia</a:t>
            </a:r>
            <a:r>
              <a:rPr lang="en-US" dirty="0" smtClean="0"/>
              <a:t> uses </a:t>
            </a:r>
            <a:r>
              <a:rPr lang="en-US" dirty="0" err="1" smtClean="0"/>
              <a:t>s.r.o</a:t>
            </a:r>
            <a:r>
              <a:rPr lang="en-US" dirty="0" smtClean="0"/>
              <a:t>. ("</a:t>
            </a:r>
            <a:r>
              <a:rPr lang="en-US" dirty="0" err="1" smtClean="0"/>
              <a:t>spoločnosť</a:t>
            </a:r>
            <a:r>
              <a:rPr lang="en-US" dirty="0" smtClean="0"/>
              <a:t> s </a:t>
            </a:r>
            <a:r>
              <a:rPr lang="en-US" dirty="0" err="1" smtClean="0"/>
              <a:t>ručením</a:t>
            </a:r>
            <a:r>
              <a:rPr lang="en-US" dirty="0" smtClean="0"/>
              <a:t> </a:t>
            </a:r>
            <a:r>
              <a:rPr lang="en-US" dirty="0" err="1" smtClean="0"/>
              <a:t>obmedzeným</a:t>
            </a:r>
            <a:r>
              <a:rPr lang="en-US" dirty="0" smtClean="0"/>
              <a:t>" meaning "business with limited liability") and </a:t>
            </a:r>
            <a:r>
              <a:rPr lang="en-US" dirty="0" err="1" smtClean="0"/>
              <a:t>a.s</a:t>
            </a:r>
            <a:r>
              <a:rPr lang="en-US" dirty="0" smtClean="0"/>
              <a:t>. ("</a:t>
            </a:r>
            <a:r>
              <a:rPr lang="en-US" dirty="0" err="1" smtClean="0"/>
              <a:t>akciová</a:t>
            </a:r>
            <a:r>
              <a:rPr lang="en-US" dirty="0" smtClean="0"/>
              <a:t> </a:t>
            </a:r>
            <a:r>
              <a:rPr lang="en-US" dirty="0" err="1" smtClean="0"/>
              <a:t>spoločnosť</a:t>
            </a:r>
            <a:r>
              <a:rPr lang="en-US" dirty="0" smtClean="0"/>
              <a:t>" meaning "business with shares").</a:t>
            </a:r>
          </a:p>
          <a:p>
            <a:pPr lvl="0"/>
            <a:r>
              <a:rPr lang="en-US" dirty="0" smtClean="0"/>
              <a:t>In </a:t>
            </a:r>
            <a:r>
              <a:rPr lang="en-US" dirty="0" smtClean="0">
                <a:hlinkClick r:id="rId8" tooltip="Latvia"/>
              </a:rPr>
              <a:t>Latvia</a:t>
            </a:r>
            <a:r>
              <a:rPr lang="en-US" dirty="0" smtClean="0"/>
              <a:t>, the most commonly used title of a corporation is "S.I.A." (</a:t>
            </a:r>
            <a:r>
              <a:rPr lang="en-US" dirty="0" smtClean="0">
                <a:hlinkClick r:id="rId9" tooltip="Latvian language"/>
              </a:rPr>
              <a:t>Latvian</a:t>
            </a:r>
            <a:r>
              <a:rPr lang="en-US" dirty="0" smtClean="0"/>
              <a:t>: </a:t>
            </a:r>
            <a:r>
              <a:rPr lang="lv-LV" i="1" dirty="0" smtClean="0"/>
              <a:t>Sabiedrība ar Ierobežotu Atbildību</a:t>
            </a:r>
            <a:r>
              <a:rPr lang="en-US" dirty="0" smtClean="0"/>
              <a:t>) for "limited liability company", or "LLC", and "A/S" (</a:t>
            </a:r>
            <a:r>
              <a:rPr lang="en-US" dirty="0" smtClean="0">
                <a:hlinkClick r:id="rId9" tooltip="Latvian language"/>
              </a:rPr>
              <a:t>Latvian</a:t>
            </a:r>
            <a:r>
              <a:rPr lang="en-US" dirty="0" smtClean="0"/>
              <a:t>: </a:t>
            </a:r>
            <a:r>
              <a:rPr lang="lv-LV" i="1" dirty="0" smtClean="0"/>
              <a:t>Akciju Sabiedrība</a:t>
            </a:r>
            <a:r>
              <a:rPr lang="en-US" dirty="0" smtClean="0"/>
              <a:t>) for "joint stock company", or "JSC". The title "S.I.A." and "A/S" are put before the name of the corporation.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00FF00"/>
          </a:solidFill>
        </p:spPr>
        <p:txBody>
          <a:bodyPr>
            <a:normAutofit fontScale="92500" lnSpcReduction="20000"/>
          </a:bodyPr>
          <a:lstStyle/>
          <a:p>
            <a:pPr lvl="0"/>
            <a:r>
              <a:rPr lang="en-US" dirty="0" smtClean="0">
                <a:hlinkClick r:id="rId2" tooltip="Albania"/>
              </a:rPr>
              <a:t>Albania</a:t>
            </a:r>
            <a:r>
              <a:rPr lang="en-US" dirty="0" smtClean="0"/>
              <a:t> uses "</a:t>
            </a:r>
            <a:r>
              <a:rPr lang="en-US" dirty="0" err="1" smtClean="0"/>
              <a:t>Sh.p.k</a:t>
            </a:r>
            <a:r>
              <a:rPr lang="en-US" dirty="0" smtClean="0"/>
              <a:t>" (</a:t>
            </a:r>
            <a:r>
              <a:rPr lang="en-US" dirty="0" smtClean="0">
                <a:hlinkClick r:id="rId3" tooltip="Albanian language"/>
              </a:rPr>
              <a:t>Albanian</a:t>
            </a:r>
            <a:r>
              <a:rPr lang="en-US" dirty="0" smtClean="0"/>
              <a:t>: </a:t>
            </a:r>
            <a:r>
              <a:rPr lang="sq-AL" i="1" dirty="0" smtClean="0"/>
              <a:t>Shoqëri me Përgjegjësi të Kufizuar</a:t>
            </a:r>
            <a:r>
              <a:rPr lang="en-US" dirty="0" smtClean="0"/>
              <a:t>) for "limited liability company", "</a:t>
            </a:r>
            <a:r>
              <a:rPr lang="en-US" dirty="0" err="1" smtClean="0"/>
              <a:t>Sh.a</a:t>
            </a:r>
            <a:r>
              <a:rPr lang="en-US" dirty="0" smtClean="0"/>
              <a:t>." (Albanian: </a:t>
            </a:r>
            <a:r>
              <a:rPr lang="en-US" dirty="0" err="1" smtClean="0"/>
              <a:t>Shoqëri</a:t>
            </a:r>
            <a:r>
              <a:rPr lang="en-US" dirty="0" smtClean="0"/>
              <a:t> </a:t>
            </a:r>
            <a:r>
              <a:rPr lang="en-US" dirty="0" err="1" smtClean="0"/>
              <a:t>Anonime</a:t>
            </a:r>
            <a:r>
              <a:rPr lang="en-US" dirty="0" smtClean="0"/>
              <a:t>), meaning "anonymous partnership", for stock corporations. </a:t>
            </a:r>
          </a:p>
          <a:p>
            <a:pPr lvl="0"/>
            <a:r>
              <a:rPr lang="en-US" dirty="0" smtClean="0">
                <a:hlinkClick r:id="rId4" tooltip="Singapore"/>
              </a:rPr>
              <a:t>Singapore</a:t>
            </a:r>
            <a:r>
              <a:rPr lang="en-US" dirty="0" smtClean="0"/>
              <a:t> uses </a:t>
            </a:r>
            <a:r>
              <a:rPr lang="en-US" dirty="0" err="1" smtClean="0"/>
              <a:t>Pte.</a:t>
            </a:r>
            <a:r>
              <a:rPr lang="en-US" dirty="0" smtClean="0"/>
              <a:t> Ltd., meaning "private limited",</a:t>
            </a:r>
            <a:r>
              <a:rPr lang="en-US" baseline="30000" dirty="0" smtClean="0">
                <a:hlinkClick r:id="rId5"/>
              </a:rPr>
              <a:t>[3]</a:t>
            </a:r>
            <a:r>
              <a:rPr lang="en-US" dirty="0" smtClean="0"/>
              <a:t> which is the equivalent of an incorporated entity in the U.S.</a:t>
            </a:r>
            <a:r>
              <a:rPr lang="en-US" baseline="30000" dirty="0" smtClean="0">
                <a:hlinkClick r:id="rId5"/>
              </a:rPr>
              <a:t>[4]</a:t>
            </a:r>
            <a:endParaRPr lang="en-US" dirty="0" smtClean="0"/>
          </a:p>
          <a:p>
            <a:pPr lvl="0"/>
            <a:r>
              <a:rPr lang="en-US" dirty="0" smtClean="0">
                <a:hlinkClick r:id="rId6" tooltip="China"/>
              </a:rPr>
              <a:t>China</a:t>
            </a:r>
            <a:r>
              <a:rPr lang="en-US" dirty="0" smtClean="0"/>
              <a:t> uses WFOE (or WOFE), to refer to a Wholly Foreign Owned Enterprise (WFOE). This is the most popular form of business entity for foreign investors wanting to set up a company in China, it is a limited liability company.</a:t>
            </a:r>
          </a:p>
          <a:p>
            <a:pPr lvl="0"/>
            <a:r>
              <a:rPr lang="en-US" dirty="0" smtClean="0">
                <a:hlinkClick r:id="rId7" tooltip="Dubai"/>
              </a:rPr>
              <a:t>Dubai</a:t>
            </a:r>
            <a:r>
              <a:rPr lang="en-US" dirty="0" smtClean="0"/>
              <a:t> uses "LLC" to denote a limited liability company. Listed companies use "PJSC" to denote public joint stock company.</a:t>
            </a:r>
          </a:p>
          <a:p>
            <a:pPr lvl="0"/>
            <a:r>
              <a:rPr lang="en-US" dirty="0" smtClean="0"/>
              <a:t>In </a:t>
            </a:r>
            <a:r>
              <a:rPr lang="en-US" dirty="0" smtClean="0">
                <a:hlinkClick r:id="rId8" tooltip="Turkey"/>
              </a:rPr>
              <a:t>Turkey</a:t>
            </a:r>
            <a:r>
              <a:rPr lang="en-US" dirty="0" smtClean="0"/>
              <a:t> Ltd. </a:t>
            </a:r>
            <a:r>
              <a:rPr lang="en-US" dirty="0" err="1" smtClean="0"/>
              <a:t>Şti</a:t>
            </a:r>
            <a:r>
              <a:rPr lang="en-US" dirty="0" smtClean="0"/>
              <a:t>. (which stands for </a:t>
            </a:r>
            <a:r>
              <a:rPr lang="en-US" i="1" dirty="0" smtClean="0"/>
              <a:t>Limited </a:t>
            </a:r>
            <a:r>
              <a:rPr lang="en-US" i="1" dirty="0" err="1" smtClean="0"/>
              <a:t>Şirketi</a:t>
            </a:r>
            <a:r>
              <a:rPr lang="en-US" dirty="0" smtClean="0"/>
              <a:t>) is a common form to denote limited liability companies.</a:t>
            </a:r>
          </a:p>
          <a:p>
            <a:pPr lvl="0"/>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FF00"/>
          </a:solidFill>
        </p:spPr>
        <p:txBody>
          <a:bodyPr>
            <a:normAutofit fontScale="92500" lnSpcReduction="20000"/>
          </a:bodyPr>
          <a:lstStyle/>
          <a:p>
            <a:pPr lvl="0"/>
            <a:r>
              <a:rPr lang="en-US" dirty="0" smtClean="0"/>
              <a:t>In </a:t>
            </a:r>
            <a:r>
              <a:rPr lang="en-US" dirty="0" smtClean="0">
                <a:hlinkClick r:id="rId2" tooltip="Canada"/>
              </a:rPr>
              <a:t>Canada</a:t>
            </a:r>
            <a:r>
              <a:rPr lang="en-US" dirty="0" smtClean="0"/>
              <a:t>, the process of incorporation can be done either at the federal or provincial level. Companies which incorporate with the federal government will generally need to register extra-provincially in the province that they elect to do business. Similarly, a provincial corporation may need to register extra-provincially if they are to have offices outside of their home province. Incorporations are effected quite quickly, depending upon the jurisdiction of registration, as several provinces and the federal government have started to allow for electronic filing. Incorporated Canadian companies can generally use either Limited, Incorporated or Corporation in their name, however this may vary province to province.</a:t>
            </a:r>
          </a:p>
          <a:p>
            <a:pPr>
              <a:buNone/>
            </a:pPr>
            <a:r>
              <a:rPr lang="en-US" dirty="0" smtClean="0"/>
              <a:t>SUMBER : </a:t>
            </a:r>
          </a:p>
          <a:p>
            <a:r>
              <a:rPr lang="en-US" dirty="0" smtClean="0"/>
              <a:t>http://en.wikipedia.org/wiki/Incorporation_%28business%29</a:t>
            </a:r>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0" y="0"/>
            <a:ext cx="9144000" cy="6858000"/>
          </a:xfrm>
          <a:solidFill>
            <a:schemeClr val="accent5">
              <a:lumMod val="60000"/>
              <a:lumOff val="40000"/>
            </a:schemeClr>
          </a:solidFill>
        </p:spPr>
        <p:txBody>
          <a:bodyPr>
            <a:normAutofit/>
          </a:bodyPr>
          <a:lstStyle/>
          <a:p>
            <a:pPr marL="542925" indent="-542925" eaLnBrk="1" hangingPunct="1">
              <a:lnSpc>
                <a:spcPct val="90000"/>
              </a:lnSpc>
              <a:buFontTx/>
              <a:buNone/>
            </a:pPr>
            <a:r>
              <a:rPr lang="en-US" sz="2800" b="1" dirty="0" smtClean="0"/>
              <a:t>M</a:t>
            </a:r>
            <a:r>
              <a:rPr lang="id-ID" sz="2800" b="1" dirty="0" smtClean="0"/>
              <a:t>elakukan aktivitas bisnis</a:t>
            </a:r>
            <a:r>
              <a:rPr lang="en-US" sz="2800" b="1" dirty="0" smtClean="0"/>
              <a:t>:</a:t>
            </a:r>
          </a:p>
          <a:p>
            <a:pPr marL="542925" indent="-542925" eaLnBrk="1" hangingPunct="1">
              <a:lnSpc>
                <a:spcPct val="90000"/>
              </a:lnSpc>
              <a:buFontTx/>
              <a:buNone/>
            </a:pPr>
            <a:r>
              <a:rPr lang="en-US" sz="2800" b="1" dirty="0" smtClean="0"/>
              <a:t>	</a:t>
            </a:r>
            <a:r>
              <a:rPr lang="id-ID" sz="2800" b="1" dirty="0" smtClean="0"/>
              <a:t>melalui korporasi</a:t>
            </a:r>
            <a:r>
              <a:rPr lang="en-US" sz="2800" b="1" dirty="0" smtClean="0"/>
              <a:t>,</a:t>
            </a:r>
          </a:p>
          <a:p>
            <a:pPr marL="542925" indent="-542925" eaLnBrk="1" hangingPunct="1">
              <a:lnSpc>
                <a:spcPct val="90000"/>
              </a:lnSpc>
              <a:buFontTx/>
              <a:buNone/>
            </a:pPr>
            <a:r>
              <a:rPr lang="en-US" sz="2800" b="1" dirty="0" smtClean="0"/>
              <a:t>	</a:t>
            </a:r>
            <a:r>
              <a:rPr lang="id-ID" sz="2800" b="1" dirty="0" smtClean="0"/>
              <a:t>maka </a:t>
            </a:r>
            <a:r>
              <a:rPr lang="en-US" sz="2800" b="1" dirty="0" smtClean="0"/>
              <a:t> </a:t>
            </a:r>
            <a:r>
              <a:rPr lang="id-ID" sz="2800" b="1" dirty="0" smtClean="0"/>
              <a:t>anggotanya sekaligus mengurangi dua resiko, </a:t>
            </a:r>
            <a:r>
              <a:rPr lang="en-US" sz="2800" b="1" dirty="0" smtClean="0"/>
              <a:t>	</a:t>
            </a:r>
            <a:r>
              <a:rPr lang="id-ID" sz="2800" b="1" dirty="0" smtClean="0"/>
              <a:t>baik resiko sebagai individu maupun resiko </a:t>
            </a:r>
            <a:r>
              <a:rPr lang="en-US" sz="2800" b="1" dirty="0" smtClean="0"/>
              <a:t>	</a:t>
            </a:r>
            <a:r>
              <a:rPr lang="id-ID" sz="2800" b="1" dirty="0" smtClean="0"/>
              <a:t>terhadap sejumlah modal perorangan yang </a:t>
            </a:r>
            <a:r>
              <a:rPr lang="en-US" sz="2800" b="1" dirty="0" smtClean="0"/>
              <a:t>	</a:t>
            </a:r>
            <a:r>
              <a:rPr lang="id-ID" sz="2800" b="1" dirty="0" smtClean="0"/>
              <a:t>diperlukan oleh korporasi untuk kegiatannya. </a:t>
            </a:r>
            <a:endParaRPr lang="en-US" sz="2800" b="1" dirty="0" smtClean="0"/>
          </a:p>
          <a:p>
            <a:pPr marL="542925" indent="-542925" eaLnBrk="1" hangingPunct="1">
              <a:lnSpc>
                <a:spcPct val="90000"/>
              </a:lnSpc>
              <a:buFontTx/>
              <a:buNone/>
            </a:pPr>
            <a:endParaRPr lang="en-US" sz="2800" b="1" dirty="0" smtClean="0"/>
          </a:p>
          <a:p>
            <a:pPr marL="542925" indent="-542925" eaLnBrk="1" hangingPunct="1">
              <a:lnSpc>
                <a:spcPct val="90000"/>
              </a:lnSpc>
              <a:buFontTx/>
              <a:buNone/>
            </a:pPr>
            <a:r>
              <a:rPr lang="en-US" sz="2800" b="1" dirty="0" smtClean="0"/>
              <a:t>	</a:t>
            </a:r>
            <a:r>
              <a:rPr lang="id-ID" sz="2800" b="1" dirty="0" smtClean="0"/>
              <a:t>Korporasi:</a:t>
            </a:r>
          </a:p>
          <a:p>
            <a:pPr marL="542925" indent="-542925" eaLnBrk="1" hangingPunct="1">
              <a:lnSpc>
                <a:spcPct val="90000"/>
              </a:lnSpc>
              <a:buFontTx/>
              <a:buNone/>
            </a:pPr>
            <a:r>
              <a:rPr lang="id-ID" sz="2800" b="1" dirty="0" smtClean="0"/>
              <a:t>		karena diterima sebagai lembaga hukum yang 	dapat menguasai kumpulan modal dari banyak 	orang di atas suatu jangka waktu yang tidak 	dipengaruhi oleh kematian atau penarikan diri dari individu-individu</a:t>
            </a:r>
            <a:r>
              <a:rPr lang="en-US" sz="2800" b="1" dirty="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0" y="0"/>
            <a:ext cx="9144000" cy="6629400"/>
          </a:xfrm>
          <a:solidFill>
            <a:srgbClr val="CCFF66"/>
          </a:solidFill>
        </p:spPr>
        <p:txBody>
          <a:bodyPr>
            <a:noAutofit/>
          </a:bodyPr>
          <a:lstStyle/>
          <a:p>
            <a:pPr eaLnBrk="1" hangingPunct="1">
              <a:lnSpc>
                <a:spcPct val="80000"/>
              </a:lnSpc>
              <a:buFontTx/>
              <a:buNone/>
            </a:pPr>
            <a:r>
              <a:rPr lang="en-US" sz="2400" b="1" dirty="0" smtClean="0">
                <a:solidFill>
                  <a:srgbClr val="FF0000"/>
                </a:solidFill>
              </a:rPr>
              <a:t>K</a:t>
            </a:r>
            <a:r>
              <a:rPr lang="id-ID" sz="2400" b="1" dirty="0" smtClean="0">
                <a:solidFill>
                  <a:srgbClr val="FF0000"/>
                </a:solidFill>
              </a:rPr>
              <a:t>orporasi</a:t>
            </a:r>
            <a:r>
              <a:rPr lang="en-US" sz="2400" b="1" dirty="0" smtClean="0"/>
              <a:t>:</a:t>
            </a:r>
          </a:p>
          <a:p>
            <a:pPr eaLnBrk="1" hangingPunct="1">
              <a:lnSpc>
                <a:spcPct val="80000"/>
              </a:lnSpc>
              <a:buFontTx/>
              <a:buNone/>
            </a:pPr>
            <a:r>
              <a:rPr lang="en-US" sz="2400" b="1" dirty="0" smtClean="0"/>
              <a:t>	</a:t>
            </a:r>
            <a:r>
              <a:rPr lang="id-ID" sz="2400" b="1" dirty="0" smtClean="0"/>
              <a:t>diterima sebagai subjek hukum dan diperlakukan sama dengan subjek hukum yang lain (manusia /alamiah). dapat bertindak seperti manusia pada umumnya. </a:t>
            </a:r>
            <a:endParaRPr lang="en-US" sz="2400" b="1" dirty="0" smtClean="0"/>
          </a:p>
          <a:p>
            <a:pPr eaLnBrk="1" hangingPunct="1">
              <a:lnSpc>
                <a:spcPct val="80000"/>
              </a:lnSpc>
              <a:buFontTx/>
              <a:buNone/>
            </a:pPr>
            <a:r>
              <a:rPr lang="en-US" sz="2400" b="1" dirty="0" smtClean="0"/>
              <a:t>	</a:t>
            </a:r>
            <a:r>
              <a:rPr lang="id-ID" sz="2400" b="1" dirty="0" smtClean="0"/>
              <a:t>sebagai subjek hukum:</a:t>
            </a:r>
          </a:p>
          <a:p>
            <a:pPr eaLnBrk="1" hangingPunct="1">
              <a:lnSpc>
                <a:spcPct val="80000"/>
              </a:lnSpc>
              <a:buFontTx/>
              <a:buNone/>
            </a:pPr>
            <a:r>
              <a:rPr lang="id-ID" sz="2400" b="1" dirty="0" smtClean="0"/>
              <a:t>		keberadaannya ditentukan oleh perundang-undangan, 	menjadikannya ihwal yang menyangkut korporasi seperti hak, 	kewajiban, tindakan hingga tanggung jawabnya ditentukan</a:t>
            </a:r>
            <a:r>
              <a:rPr lang="en-US" sz="2400" b="1" dirty="0" smtClean="0"/>
              <a:t>    	</a:t>
            </a:r>
            <a:r>
              <a:rPr lang="id-ID" sz="2400" b="1" dirty="0" smtClean="0"/>
              <a:t>oleh </a:t>
            </a:r>
            <a:r>
              <a:rPr lang="en-US" sz="2400" b="1" dirty="0" smtClean="0"/>
              <a:t> </a:t>
            </a:r>
            <a:r>
              <a:rPr lang="id-ID" sz="2400" b="1" dirty="0" smtClean="0"/>
              <a:t>sang penentu yakni undang-undang. </a:t>
            </a:r>
            <a:endParaRPr lang="en-US" sz="2400" b="1" dirty="0" smtClean="0"/>
          </a:p>
          <a:p>
            <a:pPr eaLnBrk="1" hangingPunct="1">
              <a:lnSpc>
                <a:spcPct val="80000"/>
              </a:lnSpc>
              <a:buFontTx/>
              <a:buNone/>
            </a:pPr>
            <a:r>
              <a:rPr lang="id-ID" sz="2400" b="1" dirty="0" smtClean="0"/>
              <a:t>Kesulitan muncul</a:t>
            </a:r>
            <a:r>
              <a:rPr lang="en-US" sz="2400" b="1" dirty="0" smtClean="0"/>
              <a:t>:</a:t>
            </a:r>
          </a:p>
          <a:p>
            <a:pPr eaLnBrk="1" hangingPunct="1">
              <a:lnSpc>
                <a:spcPct val="80000"/>
              </a:lnSpc>
              <a:buFontTx/>
              <a:buNone/>
            </a:pPr>
            <a:r>
              <a:rPr lang="en-US" sz="2400" b="1" dirty="0" smtClean="0"/>
              <a:t>  -- </a:t>
            </a:r>
            <a:r>
              <a:rPr lang="id-ID" sz="2400" b="1" dirty="0" smtClean="0"/>
              <a:t>kurangnya visi sang penentu mengenai ihwal korporasi </a:t>
            </a:r>
            <a:endParaRPr lang="en-US" sz="2400" b="1" dirty="0" smtClean="0"/>
          </a:p>
          <a:p>
            <a:pPr eaLnBrk="1" hangingPunct="1">
              <a:lnSpc>
                <a:spcPct val="80000"/>
              </a:lnSpc>
              <a:buFontTx/>
              <a:buNone/>
            </a:pPr>
            <a:r>
              <a:rPr lang="en-US" sz="2400" b="1" dirty="0" smtClean="0"/>
              <a:t>  -- </a:t>
            </a:r>
            <a:r>
              <a:rPr lang="id-ID" sz="2400" b="1" dirty="0" smtClean="0"/>
              <a:t>kesulitan yang diperoleh dari konstruksi hukum itu sendiri, bukan saja bagi masyarakat awam, namun juga bagi aparat hukum dalam menghadapi perilaku korporasi yang merugikan masyarakat. </a:t>
            </a:r>
            <a:endParaRPr lang="en-US" sz="2400" b="1" dirty="0" smtClean="0"/>
          </a:p>
          <a:p>
            <a:pPr eaLnBrk="1" hangingPunct="1">
              <a:lnSpc>
                <a:spcPct val="80000"/>
              </a:lnSpc>
              <a:buFontTx/>
              <a:buNone/>
            </a:pPr>
            <a:r>
              <a:rPr lang="en-US" sz="2400" b="1" dirty="0" smtClean="0"/>
              <a:t>		</a:t>
            </a:r>
            <a:r>
              <a:rPr lang="id-ID" sz="2400" b="1" dirty="0" smtClean="0"/>
              <a:t>Misalnya</a:t>
            </a:r>
            <a:r>
              <a:rPr lang="en-US" sz="2400" b="1" dirty="0" smtClean="0"/>
              <a:t>:</a:t>
            </a:r>
          </a:p>
          <a:p>
            <a:pPr eaLnBrk="1" hangingPunct="1">
              <a:lnSpc>
                <a:spcPct val="80000"/>
              </a:lnSpc>
              <a:buFontTx/>
              <a:buNone/>
            </a:pPr>
            <a:r>
              <a:rPr lang="en-US" sz="2400" b="1" dirty="0" smtClean="0"/>
              <a:t>		</a:t>
            </a:r>
            <a:r>
              <a:rPr lang="id-ID" sz="2400" b="1" dirty="0" smtClean="0"/>
              <a:t>terhadap produk korporasi yang menyebabkan orang sakit atau </a:t>
            </a:r>
            <a:r>
              <a:rPr lang="en-US" sz="2400" b="1" dirty="0" smtClean="0"/>
              <a:t>	</a:t>
            </a:r>
            <a:r>
              <a:rPr lang="id-ID" sz="2400" b="1" dirty="0" smtClean="0"/>
              <a:t>mati, karena perbuatan korporasi ini harus dievaluasi oleh </a:t>
            </a:r>
            <a:r>
              <a:rPr lang="en-US" sz="2400" b="1" dirty="0" smtClean="0"/>
              <a:t>	</a:t>
            </a:r>
            <a:r>
              <a:rPr lang="id-ID" sz="2400" b="1" dirty="0" smtClean="0"/>
              <a:t>pengadilan maka penanganannya menjadi lebih kompleks dan </a:t>
            </a:r>
            <a:r>
              <a:rPr lang="en-US" sz="2400" b="1" dirty="0" smtClean="0"/>
              <a:t>	</a:t>
            </a:r>
            <a:r>
              <a:rPr lang="id-ID" sz="2400" b="1" dirty="0" smtClean="0"/>
              <a:t>teknis bila dibandingkan dengan kalau hal ini dilakukan oleh </a:t>
            </a:r>
            <a:r>
              <a:rPr lang="en-US" sz="2400" b="1" dirty="0" smtClean="0"/>
              <a:t>	</a:t>
            </a:r>
            <a:r>
              <a:rPr lang="id-ID" sz="2400" b="1" dirty="0" smtClean="0"/>
              <a:t>subjek hukum manusia</a:t>
            </a:r>
            <a:r>
              <a:rPr lang="en-US" sz="2400" b="1"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0" y="0"/>
            <a:ext cx="9144000" cy="6858000"/>
          </a:xfrm>
          <a:solidFill>
            <a:srgbClr val="FF9966"/>
          </a:solidFill>
        </p:spPr>
        <p:txBody>
          <a:bodyPr>
            <a:normAutofit/>
          </a:bodyPr>
          <a:lstStyle/>
          <a:p>
            <a:pPr eaLnBrk="1" hangingPunct="1">
              <a:lnSpc>
                <a:spcPct val="80000"/>
              </a:lnSpc>
              <a:buFontTx/>
              <a:buNone/>
            </a:pPr>
            <a:r>
              <a:rPr lang="en-US" sz="2800" b="1" dirty="0" smtClean="0"/>
              <a:t>K</a:t>
            </a:r>
            <a:r>
              <a:rPr lang="id-ID" sz="2800" b="1" dirty="0" smtClean="0"/>
              <a:t>ekuasaan korporasi luar biasa</a:t>
            </a:r>
            <a:r>
              <a:rPr lang="en-US" sz="2800" b="1" dirty="0" smtClean="0"/>
              <a:t>:</a:t>
            </a:r>
          </a:p>
          <a:p>
            <a:pPr eaLnBrk="1" hangingPunct="1">
              <a:lnSpc>
                <a:spcPct val="80000"/>
              </a:lnSpc>
              <a:buFontTx/>
              <a:buNone/>
            </a:pPr>
            <a:r>
              <a:rPr lang="en-US" sz="2800" b="1" dirty="0" smtClean="0"/>
              <a:t>	</a:t>
            </a:r>
            <a:r>
              <a:rPr lang="id-ID" sz="2800" b="1" dirty="0" smtClean="0"/>
              <a:t>dalam pelaksanaannya mempunyai pengaruh besar bagi kehidupan setiap orang sejak dalam kandungan hingga keliang kubur. </a:t>
            </a:r>
            <a:endParaRPr lang="en-US" sz="2800" b="1" dirty="0" smtClean="0"/>
          </a:p>
          <a:p>
            <a:pPr eaLnBrk="1" hangingPunct="1">
              <a:lnSpc>
                <a:spcPct val="80000"/>
              </a:lnSpc>
              <a:buFontTx/>
              <a:buNone/>
            </a:pPr>
            <a:endParaRPr lang="en-US" sz="2800" b="1" dirty="0" smtClean="0"/>
          </a:p>
          <a:p>
            <a:pPr eaLnBrk="1" hangingPunct="1">
              <a:lnSpc>
                <a:spcPct val="80000"/>
              </a:lnSpc>
              <a:buFontTx/>
              <a:buNone/>
            </a:pPr>
            <a:r>
              <a:rPr lang="en-US" sz="2800" b="1" dirty="0" smtClean="0"/>
              <a:t>		</a:t>
            </a:r>
            <a:r>
              <a:rPr lang="id-ID" sz="2800" b="1" dirty="0" smtClean="0"/>
              <a:t>Udara yang kita hirup, air yang kita minum, makanan yang </a:t>
            </a:r>
            <a:r>
              <a:rPr lang="en-US" sz="2800" b="1" dirty="0" smtClean="0"/>
              <a:t>	</a:t>
            </a:r>
            <a:r>
              <a:rPr lang="id-ID" sz="2800" b="1" dirty="0" smtClean="0"/>
              <a:t>kita telan, pakaian dan alas kaki yang kita pakai, jalan yang </a:t>
            </a:r>
            <a:r>
              <a:rPr lang="en-US" sz="2800" b="1" dirty="0" smtClean="0"/>
              <a:t>	</a:t>
            </a:r>
            <a:r>
              <a:rPr lang="id-ID" sz="2800" b="1" dirty="0" smtClean="0"/>
              <a:t>kita lalui, kendaraan yang kita naiki dll, semuanya berbau 	korporasi baik melalui produk-produknya maupun karena 	pencemarannya. </a:t>
            </a:r>
            <a:endParaRPr lang="en-US" sz="2800" b="1" dirty="0" smtClean="0"/>
          </a:p>
          <a:p>
            <a:pPr eaLnBrk="1" hangingPunct="1">
              <a:lnSpc>
                <a:spcPct val="80000"/>
              </a:lnSpc>
              <a:buFontTx/>
              <a:buNone/>
            </a:pPr>
            <a:endParaRPr lang="en-US" sz="2800" b="1" dirty="0" smtClean="0"/>
          </a:p>
          <a:p>
            <a:pPr eaLnBrk="1" hangingPunct="1">
              <a:lnSpc>
                <a:spcPct val="80000"/>
              </a:lnSpc>
              <a:buFontTx/>
              <a:buNone/>
            </a:pPr>
            <a:r>
              <a:rPr lang="en-US" sz="2800" b="1" dirty="0" smtClean="0"/>
              <a:t>		</a:t>
            </a:r>
            <a:r>
              <a:rPr lang="id-ID" sz="2800" b="1" dirty="0" smtClean="0"/>
              <a:t>Kehidupan, kesehatan dan keselamatan dari bagian besar </a:t>
            </a:r>
            <a:r>
              <a:rPr lang="en-US" sz="2800" b="1" dirty="0" smtClean="0"/>
              <a:t>	</a:t>
            </a:r>
            <a:r>
              <a:rPr lang="id-ID" sz="2800" b="1" dirty="0" smtClean="0"/>
              <a:t>rakyat secara langsung dan tidak langsung dikontrol oleh </a:t>
            </a:r>
            <a:r>
              <a:rPr lang="en-US" sz="2800" b="1" dirty="0" smtClean="0"/>
              <a:t>	</a:t>
            </a:r>
            <a:r>
              <a:rPr lang="id-ID" sz="2800" b="1" dirty="0" smtClean="0"/>
              <a:t>korporasi-korporasi raksasa, seperti melalui tingkat harga </a:t>
            </a:r>
            <a:r>
              <a:rPr lang="en-US" sz="2800" b="1" dirty="0" smtClean="0"/>
              <a:t>	</a:t>
            </a:r>
            <a:r>
              <a:rPr lang="id-ID" sz="2800" b="1" dirty="0" smtClean="0"/>
              <a:t>dan karenanya juga laju inflasi, kualitas barang dan angka </a:t>
            </a:r>
            <a:r>
              <a:rPr lang="en-US" sz="2800" b="1" dirty="0" smtClean="0"/>
              <a:t>	</a:t>
            </a:r>
            <a:r>
              <a:rPr lang="id-ID" sz="2800" b="1" dirty="0" smtClean="0"/>
              <a:t>pengangguran.</a:t>
            </a:r>
            <a:r>
              <a:rPr lang="en-US" sz="2800" b="1"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52400" y="0"/>
            <a:ext cx="8763000" cy="6858000"/>
          </a:xfrm>
          <a:solidFill>
            <a:srgbClr val="99FF66"/>
          </a:solidFill>
        </p:spPr>
        <p:txBody>
          <a:bodyPr/>
          <a:lstStyle/>
          <a:p>
            <a:pPr eaLnBrk="1" hangingPunct="1">
              <a:lnSpc>
                <a:spcPct val="80000"/>
              </a:lnSpc>
              <a:buFontTx/>
              <a:buNone/>
            </a:pPr>
            <a:r>
              <a:rPr lang="en-US" b="1" dirty="0" smtClean="0"/>
              <a:t>P</a:t>
            </a:r>
            <a:r>
              <a:rPr lang="id-ID" b="1" dirty="0" smtClean="0"/>
              <a:t>enelitian empirik</a:t>
            </a:r>
            <a:r>
              <a:rPr lang="en-US" b="1" dirty="0" smtClean="0"/>
              <a:t>:</a:t>
            </a:r>
          </a:p>
          <a:p>
            <a:pPr eaLnBrk="1" hangingPunct="1">
              <a:lnSpc>
                <a:spcPct val="80000"/>
              </a:lnSpc>
              <a:buFontTx/>
              <a:buNone/>
            </a:pPr>
            <a:r>
              <a:rPr lang="en-US" b="1" dirty="0" smtClean="0"/>
              <a:t>	</a:t>
            </a:r>
            <a:r>
              <a:rPr lang="id-ID" b="1" dirty="0" smtClean="0"/>
              <a:t>tentang kejahatan </a:t>
            </a:r>
            <a:r>
              <a:rPr lang="id-ID" b="1" i="1" dirty="0" smtClean="0"/>
              <a:t>white coll</a:t>
            </a:r>
            <a:r>
              <a:rPr lang="en-US" b="1" i="1" dirty="0" smtClean="0"/>
              <a:t>a</a:t>
            </a:r>
            <a:r>
              <a:rPr lang="id-ID" b="1" i="1" dirty="0" smtClean="0"/>
              <a:t>r crime</a:t>
            </a:r>
            <a:r>
              <a:rPr lang="id-ID" b="1" dirty="0" smtClean="0"/>
              <a:t> (kejahatan korporasi) memberi gambaran</a:t>
            </a:r>
            <a:r>
              <a:rPr lang="en-US" b="1" dirty="0" smtClean="0"/>
              <a:t> </a:t>
            </a:r>
            <a:r>
              <a:rPr lang="id-ID" b="1" dirty="0" smtClean="0"/>
              <a:t>mengenai berbagai perilaku korporasi yang bersifat ilegal seperti</a:t>
            </a:r>
            <a:r>
              <a:rPr lang="en-US" b="1" dirty="0" smtClean="0"/>
              <a:t>:</a:t>
            </a:r>
          </a:p>
          <a:p>
            <a:pPr eaLnBrk="1" hangingPunct="1">
              <a:lnSpc>
                <a:spcPct val="80000"/>
              </a:lnSpc>
              <a:buFontTx/>
              <a:buNone/>
            </a:pPr>
            <a:r>
              <a:rPr lang="en-US" b="1" dirty="0" smtClean="0"/>
              <a:t>	-- </a:t>
            </a:r>
            <a:r>
              <a:rPr lang="id-ID" b="1" dirty="0" smtClean="0"/>
              <a:t>produk yg membahayakan kesehatan </a:t>
            </a:r>
            <a:r>
              <a:rPr lang="en-US" b="1" dirty="0" smtClean="0"/>
              <a:t>&amp;</a:t>
            </a:r>
            <a:r>
              <a:rPr lang="en-US" b="1" dirty="0"/>
              <a:t> </a:t>
            </a:r>
            <a:r>
              <a:rPr lang="en-US" b="1" dirty="0" smtClean="0"/>
              <a:t>	</a:t>
            </a:r>
            <a:r>
              <a:rPr lang="id-ID" b="1" dirty="0" smtClean="0"/>
              <a:t>keselamatan jiwa manusia</a:t>
            </a:r>
            <a:endParaRPr lang="en-US" b="1" dirty="0" smtClean="0"/>
          </a:p>
          <a:p>
            <a:pPr eaLnBrk="1" hangingPunct="1">
              <a:lnSpc>
                <a:spcPct val="80000"/>
              </a:lnSpc>
              <a:buFontTx/>
              <a:buNone/>
            </a:pPr>
            <a:r>
              <a:rPr lang="en-US" b="1" dirty="0" smtClean="0"/>
              <a:t>	-- </a:t>
            </a:r>
            <a:r>
              <a:rPr lang="id-ID" b="1" dirty="0" smtClean="0"/>
              <a:t>manipulasi pajak, </a:t>
            </a:r>
            <a:endParaRPr lang="en-US" b="1" dirty="0" smtClean="0"/>
          </a:p>
          <a:p>
            <a:pPr eaLnBrk="1" hangingPunct="1">
              <a:lnSpc>
                <a:spcPct val="80000"/>
              </a:lnSpc>
              <a:buFontTx/>
              <a:buNone/>
            </a:pPr>
            <a:r>
              <a:rPr lang="en-US" b="1" dirty="0" smtClean="0"/>
              <a:t>	-- </a:t>
            </a:r>
            <a:r>
              <a:rPr lang="id-ID" b="1" dirty="0" smtClean="0"/>
              <a:t>persaingan curang, </a:t>
            </a:r>
            <a:endParaRPr lang="en-US" b="1" dirty="0"/>
          </a:p>
          <a:p>
            <a:pPr eaLnBrk="1" hangingPunct="1">
              <a:lnSpc>
                <a:spcPct val="80000"/>
              </a:lnSpc>
              <a:buFontTx/>
              <a:buNone/>
            </a:pPr>
            <a:r>
              <a:rPr lang="en-US" b="1" dirty="0" smtClean="0"/>
              <a:t>	-- </a:t>
            </a:r>
            <a:r>
              <a:rPr lang="id-ID" b="1" dirty="0" smtClean="0"/>
              <a:t>pencemaran. </a:t>
            </a:r>
            <a:endParaRPr lang="en-US" b="1" dirty="0" smtClean="0"/>
          </a:p>
          <a:p>
            <a:pPr eaLnBrk="1" hangingPunct="1">
              <a:lnSpc>
                <a:spcPct val="80000"/>
              </a:lnSpc>
              <a:buFontTx/>
              <a:buNone/>
            </a:pPr>
            <a:endParaRPr lang="en-US" sz="1800" b="1" dirty="0" smtClean="0"/>
          </a:p>
          <a:p>
            <a:pPr eaLnBrk="1" hangingPunct="1">
              <a:lnSpc>
                <a:spcPct val="80000"/>
              </a:lnSpc>
              <a:buFontTx/>
              <a:buNone/>
            </a:pPr>
            <a:r>
              <a:rPr lang="en-US" sz="1200" b="1" dirty="0" smtClean="0"/>
              <a:t>	</a:t>
            </a:r>
            <a:endParaRPr lang="en-US" sz="14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FF00"/>
          </a:solidFill>
        </p:spPr>
        <p:txBody>
          <a:bodyPr>
            <a:normAutofit fontScale="85000" lnSpcReduction="20000"/>
          </a:bodyPr>
          <a:lstStyle/>
          <a:p>
            <a:pPr>
              <a:lnSpc>
                <a:spcPct val="80000"/>
              </a:lnSpc>
              <a:buNone/>
            </a:pPr>
            <a:r>
              <a:rPr lang="en-US" b="1" dirty="0" smtClean="0"/>
              <a:t>K</a:t>
            </a:r>
            <a:r>
              <a:rPr lang="id-ID" b="1" dirty="0" smtClean="0"/>
              <a:t>asus obat Thalidomide</a:t>
            </a:r>
            <a:r>
              <a:rPr lang="en-US" b="1" dirty="0" smtClean="0"/>
              <a:t>:</a:t>
            </a:r>
          </a:p>
          <a:p>
            <a:pPr>
              <a:lnSpc>
                <a:spcPct val="80000"/>
              </a:lnSpc>
              <a:buNone/>
            </a:pPr>
            <a:r>
              <a:rPr lang="en-US" b="1" dirty="0" smtClean="0"/>
              <a:t>	m</a:t>
            </a:r>
            <a:r>
              <a:rPr lang="id-ID" b="1" dirty="0" smtClean="0"/>
              <a:t>enyebabkan ribuan bayi lahir cacat tanpa tangan, kaki atau anggota tubuh lainnya sebagai akibat penggunaan obat tersebut oleh ibu-ibu yang sedang hamil, melanda beberapa negara Erofa dan Amerika Selatan pada tahun 1960-an. Bahkan kasus tersebut seakan-akan ditutupi oleh pemerintah Inggris dan baru dibongkar setelah hampir sepuluh tahun kemudian karena jasa seorang anggota parlemen</a:t>
            </a:r>
            <a:endParaRPr lang="en-US" b="1" dirty="0" smtClean="0"/>
          </a:p>
          <a:p>
            <a:pPr>
              <a:lnSpc>
                <a:spcPct val="80000"/>
              </a:lnSpc>
              <a:buNone/>
            </a:pPr>
            <a:endParaRPr lang="en-US" b="1" dirty="0" smtClean="0"/>
          </a:p>
          <a:p>
            <a:pPr>
              <a:lnSpc>
                <a:spcPct val="80000"/>
              </a:lnSpc>
              <a:buNone/>
            </a:pPr>
            <a:r>
              <a:rPr lang="en-US" b="1" dirty="0" smtClean="0"/>
              <a:t>	K</a:t>
            </a:r>
            <a:r>
              <a:rPr lang="id-ID" b="1" dirty="0" smtClean="0"/>
              <a:t>asus Minamata</a:t>
            </a:r>
            <a:r>
              <a:rPr lang="en-US" b="1" dirty="0" smtClean="0"/>
              <a:t>:</a:t>
            </a:r>
          </a:p>
          <a:p>
            <a:pPr>
              <a:lnSpc>
                <a:spcPct val="80000"/>
              </a:lnSpc>
              <a:buNone/>
            </a:pPr>
            <a:r>
              <a:rPr lang="en-US" b="1" dirty="0" smtClean="0"/>
              <a:t>	</a:t>
            </a:r>
            <a:r>
              <a:rPr lang="id-ID" b="1" dirty="0" smtClean="0"/>
              <a:t>pencemaran industri yang membuang limbahnya di teluk Minamata Jepang telah menyebabkan ribuan orang cacat/lumpuh. </a:t>
            </a:r>
            <a:endParaRPr lang="en-US" b="1" dirty="0" smtClean="0"/>
          </a:p>
          <a:p>
            <a:pPr>
              <a:lnSpc>
                <a:spcPct val="80000"/>
              </a:lnSpc>
              <a:buNone/>
            </a:pPr>
            <a:endParaRPr lang="en-US" b="1" dirty="0" smtClean="0"/>
          </a:p>
          <a:p>
            <a:pPr>
              <a:lnSpc>
                <a:spcPct val="80000"/>
              </a:lnSpc>
              <a:buNone/>
            </a:pPr>
            <a:r>
              <a:rPr lang="en-US" b="1" dirty="0" smtClean="0"/>
              <a:t>	</a:t>
            </a:r>
            <a:r>
              <a:rPr lang="id-ID" b="1" dirty="0" smtClean="0"/>
              <a:t>Kasus bocornya pabrik Union Carbide di Bhospal India </a:t>
            </a:r>
            <a:r>
              <a:rPr lang="en-US" b="1" dirty="0" smtClean="0"/>
              <a:t>(</a:t>
            </a:r>
            <a:r>
              <a:rPr lang="id-ID" b="1" dirty="0" smtClean="0"/>
              <a:t>1984</a:t>
            </a:r>
            <a:r>
              <a:rPr lang="en-US" b="1" dirty="0" smtClean="0"/>
              <a:t>)</a:t>
            </a:r>
          </a:p>
          <a:p>
            <a:pPr>
              <a:lnSpc>
                <a:spcPct val="80000"/>
              </a:lnSpc>
              <a:buNone/>
            </a:pPr>
            <a:r>
              <a:rPr lang="en-US" b="1" dirty="0" smtClean="0"/>
              <a:t>	</a:t>
            </a:r>
            <a:r>
              <a:rPr lang="id-ID" b="1" dirty="0" smtClean="0"/>
              <a:t>menewaskan lebih dari tiga ribu orang, ratusan ribu yang sakit dan cacat, bahkan ribuan di antaranya cacat seumur hidup, dan belum lagi ditambah dengan kerugian materi dan rusaknya lingkungan hidup yang bernilai ratusan juga dolar</a:t>
            </a:r>
            <a:r>
              <a:rPr lang="en-US" b="1" dirty="0" smtClean="0"/>
              <a:t> </a:t>
            </a:r>
            <a:br>
              <a:rPr lang="en-US" b="1" dirty="0" smtClean="0"/>
            </a:br>
            <a:endParaRPr lang="en-US" b="1"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304800" y="228600"/>
            <a:ext cx="8534400" cy="6248400"/>
          </a:xfrm>
          <a:solidFill>
            <a:srgbClr val="FF9999"/>
          </a:solidFill>
        </p:spPr>
        <p:txBody>
          <a:bodyPr>
            <a:normAutofit lnSpcReduction="10000"/>
          </a:bodyPr>
          <a:lstStyle/>
          <a:p>
            <a:pPr eaLnBrk="1" hangingPunct="1">
              <a:lnSpc>
                <a:spcPct val="80000"/>
              </a:lnSpc>
              <a:buFont typeface="Wingdings" pitchFamily="2" charset="2"/>
              <a:buNone/>
              <a:defRPr/>
            </a:pPr>
            <a:r>
              <a:rPr lang="es-ES" sz="2800" b="1" dirty="0" err="1" smtClean="0"/>
              <a:t>Korporasi</a:t>
            </a:r>
            <a:r>
              <a:rPr lang="es-ES" sz="2800" b="1" dirty="0" smtClean="0"/>
              <a:t> </a:t>
            </a:r>
            <a:r>
              <a:rPr lang="es-ES" sz="2800" b="1" dirty="0" smtClean="0">
                <a:sym typeface="Wingdings" pitchFamily="2" charset="2"/>
              </a:rPr>
              <a:t> </a:t>
            </a:r>
            <a:r>
              <a:rPr lang="es-ES" sz="2800" b="1" dirty="0" err="1" smtClean="0"/>
              <a:t>sbg</a:t>
            </a:r>
            <a:r>
              <a:rPr lang="es-ES" sz="2800" b="1" dirty="0" smtClean="0"/>
              <a:t> </a:t>
            </a:r>
            <a:r>
              <a:rPr lang="es-ES" sz="2800" b="1" dirty="0" err="1" smtClean="0"/>
              <a:t>Pelaku</a:t>
            </a:r>
            <a:r>
              <a:rPr lang="es-ES" sz="2800" b="1" dirty="0" smtClean="0"/>
              <a:t> </a:t>
            </a:r>
            <a:r>
              <a:rPr lang="es-ES" sz="2800" b="1" dirty="0" err="1" smtClean="0"/>
              <a:t>Tindak</a:t>
            </a:r>
            <a:r>
              <a:rPr lang="es-ES" sz="2800" b="1" dirty="0" smtClean="0"/>
              <a:t> </a:t>
            </a:r>
            <a:r>
              <a:rPr lang="es-ES" sz="2800" b="1" dirty="0" err="1" smtClean="0"/>
              <a:t>Pidana</a:t>
            </a:r>
            <a:endParaRPr lang="es-ES" sz="2800" b="1" dirty="0" smtClean="0"/>
          </a:p>
          <a:p>
            <a:pPr eaLnBrk="1" hangingPunct="1">
              <a:lnSpc>
                <a:spcPct val="80000"/>
              </a:lnSpc>
              <a:buFont typeface="Wingdings" pitchFamily="2" charset="2"/>
              <a:buNone/>
              <a:defRPr/>
            </a:pPr>
            <a:r>
              <a:rPr lang="es-ES" sz="2800" b="1" dirty="0" smtClean="0"/>
              <a:t>	</a:t>
            </a:r>
            <a:r>
              <a:rPr lang="es-ES" sz="2800" b="1" dirty="0" err="1" smtClean="0"/>
              <a:t>corporation</a:t>
            </a:r>
            <a:r>
              <a:rPr lang="es-ES" sz="2800" b="1" dirty="0" smtClean="0"/>
              <a:t>, </a:t>
            </a:r>
            <a:r>
              <a:rPr lang="es-ES" sz="2800" b="1" dirty="0" err="1" smtClean="0"/>
              <a:t>corporatie</a:t>
            </a:r>
            <a:r>
              <a:rPr lang="es-ES" sz="2800" b="1" dirty="0" smtClean="0"/>
              <a:t>. </a:t>
            </a:r>
            <a:r>
              <a:rPr lang="es-ES" sz="2800" b="1" dirty="0" err="1" smtClean="0"/>
              <a:t>Badan</a:t>
            </a:r>
            <a:r>
              <a:rPr lang="es-ES" sz="2800" b="1" dirty="0" smtClean="0"/>
              <a:t> </a:t>
            </a:r>
            <a:r>
              <a:rPr lang="es-ES" sz="2800" b="1" dirty="0" err="1" smtClean="0"/>
              <a:t>hukum</a:t>
            </a:r>
            <a:r>
              <a:rPr lang="es-ES" sz="2800" b="1" dirty="0" smtClean="0"/>
              <a:t> (</a:t>
            </a:r>
            <a:r>
              <a:rPr lang="es-ES" sz="2800" b="1" dirty="0" err="1" smtClean="0"/>
              <a:t>hk</a:t>
            </a:r>
            <a:r>
              <a:rPr lang="es-ES" sz="2800" b="1" dirty="0" smtClean="0"/>
              <a:t> </a:t>
            </a:r>
            <a:r>
              <a:rPr lang="es-ES" sz="2800" b="1" dirty="0" err="1" smtClean="0"/>
              <a:t>perdata</a:t>
            </a:r>
            <a:r>
              <a:rPr lang="es-ES" sz="2800" b="1" dirty="0" smtClean="0"/>
              <a:t>), </a:t>
            </a:r>
            <a:r>
              <a:rPr lang="es-ES" sz="2800" b="1" dirty="0" err="1" smtClean="0"/>
              <a:t>badan</a:t>
            </a:r>
            <a:r>
              <a:rPr lang="es-ES" sz="2800" b="1" dirty="0" smtClean="0"/>
              <a:t> </a:t>
            </a:r>
            <a:r>
              <a:rPr lang="es-ES" sz="2800" b="1" dirty="0" err="1" smtClean="0"/>
              <a:t>hukum</a:t>
            </a:r>
            <a:r>
              <a:rPr lang="es-ES" sz="2800" b="1" dirty="0" smtClean="0"/>
              <a:t> dan </a:t>
            </a:r>
            <a:r>
              <a:rPr lang="es-ES" sz="2800" b="1" dirty="0" err="1" smtClean="0"/>
              <a:t>persekutuan</a:t>
            </a:r>
            <a:r>
              <a:rPr lang="es-ES" sz="2800" b="1" dirty="0" smtClean="0"/>
              <a:t> (</a:t>
            </a:r>
            <a:r>
              <a:rPr lang="es-ES" sz="2800" b="1" dirty="0" err="1" smtClean="0"/>
              <a:t>hk</a:t>
            </a:r>
            <a:r>
              <a:rPr lang="es-ES" sz="2800" b="1" dirty="0" smtClean="0"/>
              <a:t> </a:t>
            </a:r>
            <a:r>
              <a:rPr lang="es-ES" sz="2800" b="1" dirty="0" err="1" smtClean="0"/>
              <a:t>pidana</a:t>
            </a:r>
            <a:r>
              <a:rPr lang="es-ES" sz="2800" b="1" dirty="0" smtClean="0"/>
              <a:t>). </a:t>
            </a:r>
          </a:p>
          <a:p>
            <a:pPr eaLnBrk="1" hangingPunct="1">
              <a:lnSpc>
                <a:spcPct val="80000"/>
              </a:lnSpc>
              <a:buFont typeface="Wingdings" pitchFamily="2" charset="2"/>
              <a:buNone/>
              <a:defRPr/>
            </a:pPr>
            <a:endParaRPr lang="es-ES" sz="2800" b="1" dirty="0" smtClean="0"/>
          </a:p>
          <a:p>
            <a:pPr eaLnBrk="1" hangingPunct="1">
              <a:lnSpc>
                <a:spcPct val="80000"/>
              </a:lnSpc>
              <a:buFont typeface="Wingdings" pitchFamily="2" charset="2"/>
              <a:buNone/>
              <a:defRPr/>
            </a:pPr>
            <a:r>
              <a:rPr lang="es-ES" sz="2800" b="1" dirty="0" err="1" smtClean="0"/>
              <a:t>Lahirnya</a:t>
            </a:r>
            <a:r>
              <a:rPr lang="es-ES" sz="2800" b="1" dirty="0" smtClean="0"/>
              <a:t> </a:t>
            </a:r>
            <a:r>
              <a:rPr lang="es-ES" sz="2800" b="1" dirty="0" err="1" smtClean="0"/>
              <a:t>korporasi</a:t>
            </a:r>
            <a:r>
              <a:rPr lang="es-ES" sz="2800" b="1" dirty="0" smtClean="0"/>
              <a:t>:</a:t>
            </a:r>
          </a:p>
          <a:p>
            <a:pPr eaLnBrk="1" hangingPunct="1">
              <a:lnSpc>
                <a:spcPct val="80000"/>
              </a:lnSpc>
              <a:buFont typeface="Wingdings" pitchFamily="2" charset="2"/>
              <a:buNone/>
              <a:defRPr/>
            </a:pPr>
            <a:r>
              <a:rPr lang="es-ES" sz="2800" b="1" dirty="0" smtClean="0"/>
              <a:t>	</a:t>
            </a:r>
            <a:r>
              <a:rPr lang="es-ES" sz="2800" b="1" dirty="0" err="1" smtClean="0"/>
              <a:t>didirikan</a:t>
            </a:r>
            <a:r>
              <a:rPr lang="es-ES" sz="2800" b="1" dirty="0" smtClean="0"/>
              <a:t> </a:t>
            </a:r>
            <a:r>
              <a:rPr lang="es-ES" sz="2800" b="1" dirty="0" err="1" smtClean="0"/>
              <a:t>orang-orang</a:t>
            </a:r>
            <a:r>
              <a:rPr lang="es-ES" sz="2800" b="1" dirty="0" smtClean="0"/>
              <a:t> </a:t>
            </a:r>
            <a:r>
              <a:rPr lang="es-ES" sz="2800" b="1" dirty="0" err="1" smtClean="0"/>
              <a:t>yg</a:t>
            </a:r>
            <a:r>
              <a:rPr lang="es-ES" sz="2800" b="1" dirty="0" smtClean="0"/>
              <a:t> </a:t>
            </a:r>
            <a:r>
              <a:rPr lang="es-ES" sz="2800" b="1" dirty="0" err="1" smtClean="0"/>
              <a:t>berwenang</a:t>
            </a:r>
            <a:r>
              <a:rPr lang="es-ES" sz="2800" b="1" dirty="0" smtClean="0"/>
              <a:t>, </a:t>
            </a:r>
          </a:p>
          <a:p>
            <a:pPr eaLnBrk="1" hangingPunct="1">
              <a:lnSpc>
                <a:spcPct val="80000"/>
              </a:lnSpc>
              <a:buFont typeface="Wingdings" pitchFamily="2" charset="2"/>
              <a:buNone/>
              <a:defRPr/>
            </a:pPr>
            <a:r>
              <a:rPr lang="id-ID" sz="2800" b="1" dirty="0" smtClean="0"/>
              <a:t>M</a:t>
            </a:r>
            <a:r>
              <a:rPr lang="es-ES" sz="2800" b="1" dirty="0" err="1" smtClean="0"/>
              <a:t>atinya</a:t>
            </a:r>
            <a:r>
              <a:rPr lang="es-ES" sz="2800" b="1" dirty="0" smtClean="0"/>
              <a:t> </a:t>
            </a:r>
            <a:r>
              <a:rPr lang="es-ES" sz="2800" b="1" dirty="0" err="1" smtClean="0"/>
              <a:t>korporasi</a:t>
            </a:r>
            <a:r>
              <a:rPr lang="es-ES" sz="2800" b="1" dirty="0" smtClean="0"/>
              <a:t>:</a:t>
            </a:r>
          </a:p>
          <a:p>
            <a:pPr eaLnBrk="1" hangingPunct="1">
              <a:lnSpc>
                <a:spcPct val="80000"/>
              </a:lnSpc>
              <a:buFont typeface="Wingdings" pitchFamily="2" charset="2"/>
              <a:buNone/>
              <a:defRPr/>
            </a:pPr>
            <a:r>
              <a:rPr lang="es-ES" sz="2800" b="1" dirty="0" smtClean="0"/>
              <a:t>	</a:t>
            </a:r>
            <a:r>
              <a:rPr lang="es-ES" sz="2800" b="1" dirty="0" err="1" smtClean="0"/>
              <a:t>dibubarkan</a:t>
            </a:r>
            <a:r>
              <a:rPr lang="es-ES" sz="2800" b="1" dirty="0" smtClean="0"/>
              <a:t> </a:t>
            </a:r>
          </a:p>
          <a:p>
            <a:pPr eaLnBrk="1" hangingPunct="1">
              <a:lnSpc>
                <a:spcPct val="80000"/>
              </a:lnSpc>
              <a:buFont typeface="Wingdings" pitchFamily="2" charset="2"/>
              <a:buNone/>
              <a:defRPr/>
            </a:pPr>
            <a:endParaRPr lang="es-ES" sz="2800" b="1" dirty="0" smtClean="0"/>
          </a:p>
          <a:p>
            <a:pPr eaLnBrk="1" hangingPunct="1">
              <a:lnSpc>
                <a:spcPct val="80000"/>
              </a:lnSpc>
              <a:buFont typeface="Wingdings" pitchFamily="2" charset="2"/>
              <a:buChar char="à"/>
              <a:defRPr/>
            </a:pPr>
            <a:r>
              <a:rPr lang="es-ES" sz="2800" b="1" dirty="0" err="1" smtClean="0"/>
              <a:t>tak</a:t>
            </a:r>
            <a:r>
              <a:rPr lang="es-ES" sz="2800" b="1" dirty="0" smtClean="0"/>
              <a:t> </a:t>
            </a:r>
            <a:r>
              <a:rPr lang="es-ES" sz="2800" b="1" dirty="0" err="1" smtClean="0"/>
              <a:t>punya</a:t>
            </a:r>
            <a:r>
              <a:rPr lang="es-ES" sz="2800" b="1" dirty="0" smtClean="0"/>
              <a:t> </a:t>
            </a:r>
            <a:r>
              <a:rPr lang="es-ES" sz="2800" b="1" dirty="0" err="1" smtClean="0"/>
              <a:t>badan</a:t>
            </a:r>
            <a:r>
              <a:rPr lang="es-ES" sz="2800" b="1" dirty="0" smtClean="0"/>
              <a:t> </a:t>
            </a:r>
            <a:r>
              <a:rPr lang="es-ES" sz="2800" b="1" dirty="0" err="1" smtClean="0"/>
              <a:t>jasmani</a:t>
            </a:r>
            <a:r>
              <a:rPr lang="es-ES" sz="2800" b="1" dirty="0" smtClean="0"/>
              <a:t> </a:t>
            </a:r>
          </a:p>
          <a:p>
            <a:pPr eaLnBrk="1" hangingPunct="1">
              <a:lnSpc>
                <a:spcPct val="80000"/>
              </a:lnSpc>
              <a:buFont typeface="Wingdings" pitchFamily="2" charset="2"/>
              <a:buChar char="à"/>
              <a:defRPr/>
            </a:pPr>
            <a:r>
              <a:rPr lang="es-ES" sz="2800" b="1" dirty="0" err="1" smtClean="0"/>
              <a:t>tak</a:t>
            </a:r>
            <a:r>
              <a:rPr lang="es-ES" sz="2800" b="1" dirty="0" smtClean="0"/>
              <a:t> </a:t>
            </a:r>
            <a:r>
              <a:rPr lang="es-ES" sz="2800" b="1" dirty="0" err="1" smtClean="0"/>
              <a:t>punyai</a:t>
            </a:r>
            <a:r>
              <a:rPr lang="es-ES" sz="2800" b="1" dirty="0" smtClean="0"/>
              <a:t> </a:t>
            </a:r>
            <a:r>
              <a:rPr lang="es-ES" sz="2800" b="1" dirty="0" err="1" smtClean="0"/>
              <a:t>sikap</a:t>
            </a:r>
            <a:r>
              <a:rPr lang="es-ES" sz="2800" b="1" dirty="0" smtClean="0"/>
              <a:t> </a:t>
            </a:r>
            <a:r>
              <a:rPr lang="es-ES" sz="2800" b="1" dirty="0" err="1" smtClean="0"/>
              <a:t>batin</a:t>
            </a:r>
            <a:r>
              <a:rPr lang="es-ES" sz="2800" b="1" dirty="0" smtClean="0"/>
              <a:t>, </a:t>
            </a:r>
            <a:r>
              <a:rPr lang="es-ES" sz="2800" b="1" dirty="0" err="1" smtClean="0"/>
              <a:t>tapi</a:t>
            </a:r>
            <a:r>
              <a:rPr lang="es-ES" sz="2800" b="1" dirty="0" smtClean="0"/>
              <a:t> bisa </a:t>
            </a:r>
            <a:r>
              <a:rPr lang="es-ES" sz="2800" b="1" dirty="0" err="1" smtClean="0"/>
              <a:t>berbuat</a:t>
            </a:r>
            <a:r>
              <a:rPr lang="es-ES" sz="2800" b="1" dirty="0" smtClean="0"/>
              <a:t> </a:t>
            </a:r>
            <a:r>
              <a:rPr lang="es-ES" sz="2800" b="1" dirty="0" err="1" smtClean="0"/>
              <a:t>hukum</a:t>
            </a:r>
            <a:r>
              <a:rPr lang="es-ES" sz="2800" b="1" dirty="0" smtClean="0"/>
              <a:t>, </a:t>
            </a:r>
          </a:p>
          <a:p>
            <a:pPr eaLnBrk="1" hangingPunct="1">
              <a:lnSpc>
                <a:spcPct val="80000"/>
              </a:lnSpc>
              <a:buFont typeface="Wingdings" pitchFamily="2" charset="2"/>
              <a:buChar char="à"/>
              <a:defRPr/>
            </a:pPr>
            <a:r>
              <a:rPr lang="es-ES" sz="2800" b="1" dirty="0" err="1" smtClean="0"/>
              <a:t>punya</a:t>
            </a:r>
            <a:r>
              <a:rPr lang="es-ES" sz="2800" b="1" dirty="0" smtClean="0"/>
              <a:t> </a:t>
            </a:r>
            <a:r>
              <a:rPr lang="es-ES" sz="2800" b="1" dirty="0" err="1" smtClean="0"/>
              <a:t>kekayaan</a:t>
            </a:r>
            <a:endParaRPr lang="es-ES" sz="2800" b="1" dirty="0" smtClean="0"/>
          </a:p>
          <a:p>
            <a:pPr eaLnBrk="1" hangingPunct="1">
              <a:lnSpc>
                <a:spcPct val="80000"/>
              </a:lnSpc>
              <a:buFont typeface="Wingdings" pitchFamily="2" charset="2"/>
              <a:buChar char="à"/>
              <a:defRPr/>
            </a:pPr>
            <a:r>
              <a:rPr lang="es-ES" sz="2800" b="1" dirty="0" err="1" smtClean="0"/>
              <a:t>punya</a:t>
            </a:r>
            <a:r>
              <a:rPr lang="es-ES" sz="2800" b="1" dirty="0" smtClean="0"/>
              <a:t> </a:t>
            </a:r>
            <a:r>
              <a:rPr lang="es-ES" sz="2800" b="1" dirty="0" err="1" smtClean="0"/>
              <a:t>hak</a:t>
            </a:r>
            <a:r>
              <a:rPr lang="es-ES" sz="2800" b="1" dirty="0" smtClean="0"/>
              <a:t>, </a:t>
            </a:r>
            <a:r>
              <a:rPr lang="es-ES" sz="2800" b="1" dirty="0" err="1" smtClean="0"/>
              <a:t>kewajiban</a:t>
            </a:r>
            <a:r>
              <a:rPr lang="es-ES" sz="2800" b="1" dirty="0" smtClean="0"/>
              <a:t> </a:t>
            </a:r>
            <a:r>
              <a:rPr lang="es-ES" sz="2800" b="1" dirty="0" err="1" smtClean="0"/>
              <a:t>hukum</a:t>
            </a:r>
            <a:endParaRPr lang="es-ES" sz="2800" b="1" dirty="0" smtClean="0"/>
          </a:p>
          <a:p>
            <a:pPr eaLnBrk="1" hangingPunct="1">
              <a:lnSpc>
                <a:spcPct val="80000"/>
              </a:lnSpc>
              <a:buFont typeface="Wingdings" pitchFamily="2" charset="2"/>
              <a:buChar char="à"/>
              <a:defRPr/>
            </a:pPr>
            <a:r>
              <a:rPr lang="es-ES" sz="2800" b="1" dirty="0" err="1" smtClean="0"/>
              <a:t>disebut</a:t>
            </a:r>
            <a:r>
              <a:rPr lang="es-ES" sz="2800" b="1" dirty="0" smtClean="0"/>
              <a:t> pula </a:t>
            </a:r>
            <a:r>
              <a:rPr lang="es-ES" sz="2800" b="1" dirty="0" err="1" smtClean="0"/>
              <a:t>separate</a:t>
            </a:r>
            <a:r>
              <a:rPr lang="es-ES" sz="2800" b="1" dirty="0" smtClean="0"/>
              <a:t> legal </a:t>
            </a:r>
            <a:r>
              <a:rPr lang="es-ES" sz="2800" b="1" dirty="0" err="1" smtClean="0"/>
              <a:t>person</a:t>
            </a:r>
            <a:r>
              <a:rPr lang="es-ES" sz="2800" b="1" dirty="0" smtClean="0"/>
              <a:t/>
            </a:r>
            <a:br>
              <a:rPr lang="es-ES" sz="2800" b="1" dirty="0" smtClean="0"/>
            </a:br>
            <a:r>
              <a:rPr lang="es-ES" sz="2400" b="1" dirty="0" smtClean="0"/>
              <a:t/>
            </a:r>
            <a:br>
              <a:rPr lang="es-ES" sz="2400" b="1" dirty="0" smtClean="0"/>
            </a:br>
            <a:endParaRPr lang="en-US" sz="24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1714</Words>
  <Application>Microsoft Office PowerPoint</Application>
  <PresentationFormat>On-screen Show (4:3)</PresentationFormat>
  <Paragraphs>149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Sumber Hukum &amp; Jenis Badan Usaha </vt:lpstr>
      <vt:lpstr>Slide 2</vt:lpstr>
      <vt:lpstr>Secara umum korporasi memiliki 5 ciri penting :</vt:lpstr>
      <vt:lpstr>Slide 4</vt:lpstr>
      <vt:lpstr>Slide 5</vt:lpstr>
      <vt:lpstr>Slide 6</vt:lpstr>
      <vt:lpstr>Slide 7</vt:lpstr>
      <vt:lpstr>Slide 8</vt:lpstr>
      <vt:lpstr>Slide 9</vt:lpstr>
      <vt:lpstr>Slide 10</vt:lpstr>
      <vt:lpstr>Slide 11</vt:lpstr>
      <vt:lpstr>Jenis Badan Usaha yang ada di Indonesia </vt:lpstr>
      <vt:lpstr>Badan Usaha / Perusahaan Perseorangan atau Individu</vt:lpstr>
      <vt:lpstr>ciri dan sifat perusahaan perseorangan :</vt:lpstr>
      <vt:lpstr>2. Perusahaan / Badan Usaha Persekutuan / Partnership</vt:lpstr>
      <vt:lpstr>a. Firma</vt:lpstr>
      <vt:lpstr>b. Persekutuan Komanditer / CV / Commanditaire Vennotschaap</vt:lpstr>
      <vt:lpstr>Slide 18</vt:lpstr>
      <vt:lpstr>3. Perseroan Terbatas / PT / Korporasi / Korporat</vt:lpstr>
      <vt:lpstr>Slide 20</vt:lpstr>
      <vt:lpstr>Jika dikelompokkan ke dalam izin usaha yang merupakan badan hukum dan non badan hukum, menjadi sebagai berikut:</vt:lpstr>
      <vt:lpstr>Slide 22</vt:lpstr>
      <vt:lpstr>Badan Usaha bukan berbentuk Badan Hukum</vt:lpstr>
      <vt:lpstr>Slide 24</vt:lpstr>
      <vt:lpstr>dasar hukum (UU), antara lain:</vt:lpstr>
      <vt:lpstr>Slide 26</vt:lpstr>
      <vt:lpstr>The legal concept of incorporation is recognized all over the world.</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Sumber Hukum &amp; Jenis Badan Usaha</dc:title>
  <dc:creator>Zaini</dc:creator>
  <cp:lastModifiedBy>ZAINI</cp:lastModifiedBy>
  <cp:revision>17</cp:revision>
  <dcterms:created xsi:type="dcterms:W3CDTF">2014-03-09T02:15:56Z</dcterms:created>
  <dcterms:modified xsi:type="dcterms:W3CDTF">2018-08-24T02:47:21Z</dcterms:modified>
</cp:coreProperties>
</file>