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0" r:id="rId5"/>
    <p:sldId id="261" r:id="rId6"/>
    <p:sldId id="262" r:id="rId7"/>
    <p:sldId id="264" r:id="rId8"/>
    <p:sldId id="265" r:id="rId9"/>
    <p:sldId id="266" r:id="rId10"/>
    <p:sldId id="267" r:id="rId11"/>
    <p:sldId id="263" r:id="rId12"/>
    <p:sldId id="268" r:id="rId13"/>
    <p:sldId id="25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2397E7-0C84-4843-8D6B-4D570A2AD0AC}"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397E7-0C84-4843-8D6B-4D570A2AD0AC}"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397E7-0C84-4843-8D6B-4D570A2AD0AC}"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397E7-0C84-4843-8D6B-4D570A2AD0AC}"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2397E7-0C84-4843-8D6B-4D570A2AD0AC}"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2397E7-0C84-4843-8D6B-4D570A2AD0AC}"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2397E7-0C84-4843-8D6B-4D570A2AD0AC}" type="datetimeFigureOut">
              <a:rPr lang="en-US" smtClean="0"/>
              <a:pPr/>
              <a:t>8/24/2018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2397E7-0C84-4843-8D6B-4D570A2AD0AC}" type="datetimeFigureOut">
              <a:rPr lang="en-US" smtClean="0"/>
              <a:pPr/>
              <a:t>8/24/2018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2397E7-0C84-4843-8D6B-4D570A2AD0AC}" type="datetimeFigureOut">
              <a:rPr lang="en-US" smtClean="0"/>
              <a:pPr/>
              <a:t>8/24/2018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2397E7-0C84-4843-8D6B-4D570A2AD0AC}"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2397E7-0C84-4843-8D6B-4D570A2AD0AC}"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FDE4DD-BDB7-42D0-98DF-8AC1908AB0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397E7-0C84-4843-8D6B-4D570A2AD0AC}" type="datetimeFigureOut">
              <a:rPr lang="en-US" smtClean="0"/>
              <a:pPr/>
              <a:t>8/24/2018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FDE4DD-BDB7-42D0-98DF-8AC1908AB0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ASPEK HUKUM BUMN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id-ID" b="1" dirty="0" smtClean="0"/>
              <a:t>Aspek Hukum Privatisasi BUMN</a:t>
            </a:r>
            <a:endParaRPr lang="en-US" dirty="0"/>
          </a:p>
        </p:txBody>
      </p:sp>
      <p:sp>
        <p:nvSpPr>
          <p:cNvPr id="3" name="Content Placeholder 2"/>
          <p:cNvSpPr>
            <a:spLocks noGrp="1"/>
          </p:cNvSpPr>
          <p:nvPr>
            <p:ph idx="1"/>
          </p:nvPr>
        </p:nvSpPr>
        <p:spPr>
          <a:xfrm>
            <a:off x="381000" y="990600"/>
            <a:ext cx="8458200" cy="5562600"/>
          </a:xfrm>
        </p:spPr>
        <p:txBody>
          <a:bodyPr>
            <a:normAutofit fontScale="85000" lnSpcReduction="20000"/>
          </a:bodyPr>
          <a:lstStyle/>
          <a:p>
            <a:r>
              <a:rPr lang="id-ID" dirty="0" smtClean="0"/>
              <a:t>Adalah UUD NRI 1945 Pasal 33 ayat (1), (4), dan (5) yang merupakan dasar konstitusional dari Privatisasi BUMN. Ayat (1) berbunyi :</a:t>
            </a:r>
          </a:p>
          <a:p>
            <a:pPr>
              <a:buNone/>
            </a:pPr>
            <a:r>
              <a:rPr lang="id-ID" dirty="0" smtClean="0"/>
              <a:t>     </a:t>
            </a:r>
            <a:r>
              <a:rPr lang="id-ID" i="1" dirty="0" smtClean="0"/>
              <a:t>“Perekonomian disusun sebagai usaha bersama berdasar atas asas kekeluargaan”</a:t>
            </a:r>
            <a:endParaRPr lang="id-ID" dirty="0" smtClean="0"/>
          </a:p>
          <a:p>
            <a:pPr>
              <a:buNone/>
            </a:pPr>
            <a:r>
              <a:rPr lang="id-ID" dirty="0" smtClean="0"/>
              <a:t>     Ayat (4) berbunyi :</a:t>
            </a:r>
          </a:p>
          <a:p>
            <a:pPr>
              <a:buNone/>
            </a:pPr>
            <a:r>
              <a:rPr lang="id-ID" dirty="0" smtClean="0"/>
              <a:t>    </a:t>
            </a:r>
            <a:r>
              <a:rPr lang="id-ID" i="1" dirty="0" smtClean="0"/>
              <a:t>“perekonomian nasional diselenggarakan berdasar atas demokrasi ekonomi dengan prinsip kebersamaan, efisiensi berkeadilan, berkelanjutan, berwawasan lingkungan, kemandirian, serta dengan menjaga keseimbangan kemajuan dan kesatuan ekonomi nasional</a:t>
            </a:r>
            <a:r>
              <a:rPr lang="id-ID" dirty="0" smtClean="0"/>
              <a:t>”</a:t>
            </a:r>
          </a:p>
          <a:p>
            <a:pPr>
              <a:buNone/>
            </a:pPr>
            <a:r>
              <a:rPr lang="id-ID" dirty="0" smtClean="0"/>
              <a:t>Ayat (5) berbunyi :</a:t>
            </a:r>
          </a:p>
          <a:p>
            <a:pPr>
              <a:buNone/>
            </a:pPr>
            <a:r>
              <a:rPr lang="id-ID" i="1" dirty="0" smtClean="0"/>
              <a:t>“ketentuan lebih lanjut mengenai pelaksanaan pasal ini diatur dalam undang-undang”</a:t>
            </a:r>
            <a:endParaRPr lang="id-ID"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smtClean="0"/>
              <a:t>Pada tanggal 19 Juni 2003, diundangkan UU No. 19 Tahun 2003 tentang BUMN (UU BUMN). Sesuai dengan perintah Pasal 33 ayat (5) UUD NRI 1945 yang mengharuskan pelaksanaan perekonomian nasional (termasuk di dalamnya adalah privatisasi) maka pengaturan dan pelaksanaan privatisasi diatur dalam Bab VIII UU BUMN.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0000" lnSpcReduction="20000"/>
          </a:bodyPr>
          <a:lstStyle/>
          <a:p>
            <a:r>
              <a:rPr lang="id-ID" dirty="0" smtClean="0"/>
              <a:t>Adapun maksud dan tujuan privatisasi sebagaimana dijabarkan dalam Pasal 74 UU BUMN adalah :</a:t>
            </a:r>
          </a:p>
          <a:p>
            <a:pPr>
              <a:buNone/>
            </a:pPr>
            <a:r>
              <a:rPr lang="id-ID" dirty="0" smtClean="0"/>
              <a:t>-            memperluas kepemilikan masyarakat atas Persero.</a:t>
            </a:r>
          </a:p>
          <a:p>
            <a:pPr>
              <a:buNone/>
            </a:pPr>
            <a:r>
              <a:rPr lang="id-ID" dirty="0" smtClean="0"/>
              <a:t>-            meningkatkan efisiensi dan produktivitas perusahaan.</a:t>
            </a:r>
          </a:p>
          <a:p>
            <a:pPr>
              <a:buNone/>
            </a:pPr>
            <a:r>
              <a:rPr lang="id-ID" dirty="0" smtClean="0"/>
              <a:t>-            menciptakan struktur keuangan dan manajemen keuangan yang baik/kuat.</a:t>
            </a:r>
          </a:p>
          <a:p>
            <a:pPr>
              <a:buNone/>
            </a:pPr>
            <a:r>
              <a:rPr lang="id-ID" dirty="0" smtClean="0"/>
              <a:t>-            menciptakan struktur industri yang sehat dan kompetitif.</a:t>
            </a:r>
          </a:p>
          <a:p>
            <a:pPr>
              <a:buNone/>
            </a:pPr>
            <a:r>
              <a:rPr lang="id-ID" dirty="0" smtClean="0"/>
              <a:t>-            menciptakan Persero yang berdaya saing dan berorientasi global.</a:t>
            </a:r>
          </a:p>
          <a:p>
            <a:pPr>
              <a:buNone/>
            </a:pPr>
            <a:r>
              <a:rPr lang="id-ID" dirty="0" smtClean="0"/>
              <a:t>-      menumbuhkan iklim usaha, ekonomi makro, dan kapasitas pasar.</a:t>
            </a:r>
          </a:p>
          <a:p>
            <a:pPr>
              <a:buNone/>
            </a:pPr>
            <a:r>
              <a:rPr lang="id-ID" dirty="0" smtClean="0"/>
              <a:t>            Sebelumnya penting untuk dijelaskan bahwa hanya BUMN Persero yang dapat diprivatisasi. BUMN Perum tidak dapat dikenakan privatisasi. Meskipun mengenal </a:t>
            </a:r>
            <a:r>
              <a:rPr lang="id-ID" i="1" dirty="0" smtClean="0"/>
              <a:t>profit orented</a:t>
            </a:r>
            <a:r>
              <a:rPr lang="id-ID" dirty="0" smtClean="0"/>
              <a:t> namun misi BUMN Perum yang paling utama adalah untuk memberikan kemanfaatan/pelayanan umum berupa peyediaan barang dan/atau jasa. BUMN Perum memiliki kewajiban untuk memberikan pelayanan publik kepada masyarakat. Hal ini diperkuat setelah Perjan dibubarkan dan  misi Perjan yakni memberikan kemafaatan umum dengan beralih kepada BUMN Perum. Jika dipersentasekan maka 70 % aktivitas BUMN Perum ditujukan bagi kemanfaatan umum dan 30 % aktivitasnya ditujukan untuk </a:t>
            </a:r>
            <a:r>
              <a:rPr lang="id-ID" i="1" dirty="0" smtClean="0"/>
              <a:t>profit oriented</a:t>
            </a:r>
            <a:r>
              <a:rPr lang="id-ID" dirty="0" smtClean="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7500" lnSpcReduction="20000"/>
          </a:bodyPr>
          <a:lstStyle/>
          <a:p>
            <a:r>
              <a:rPr lang="id-ID" dirty="0" smtClean="0"/>
              <a:t>UU BUMN juga mengatur tentang persero-persero yang tidak dapat diprivatisasi. Jenis-jenis Persero yang tidak dapat diprivatisasi adalah :</a:t>
            </a:r>
          </a:p>
          <a:p>
            <a:pPr>
              <a:buNone/>
            </a:pPr>
            <a:r>
              <a:rPr lang="id-ID" dirty="0" smtClean="0"/>
              <a:t>a.         Persero yang bidang usahanya berdasarkan ketentuan peraturan perundang-undangan hanya boleh dikelola oleh BUMN;</a:t>
            </a:r>
          </a:p>
          <a:p>
            <a:pPr>
              <a:buNone/>
            </a:pPr>
            <a:r>
              <a:rPr lang="id-ID" dirty="0" smtClean="0"/>
              <a:t>b.         Persero yang bergerak di sektor usaha yang berkaitan dengan pertahanan dan keamanan negara;</a:t>
            </a:r>
          </a:p>
          <a:p>
            <a:pPr>
              <a:buNone/>
            </a:pPr>
            <a:r>
              <a:rPr lang="id-ID" dirty="0" smtClean="0"/>
              <a:t>c.         Persero yang bergerak di sektor tertentu yang oleh pemerintah diberikan tugas khusus untuk melaksanakan kegiatan tertentu yang berkaitan dengan kepentingan masyarakat;</a:t>
            </a:r>
          </a:p>
          <a:p>
            <a:pPr>
              <a:buNone/>
            </a:pPr>
            <a:r>
              <a:rPr lang="id-ID" dirty="0" smtClean="0"/>
              <a:t>d.         Persero yang bergerak di bidang usaha sumber daya alam yang secara tegas berdasarkan ketentuan peraturan perundang-undangan dilarang untuk diprivatisasi.</a:t>
            </a:r>
          </a:p>
          <a:p>
            <a:r>
              <a:rPr lang="id-ID" dirty="0" smtClean="0"/>
              <a:t>            Secara teknis pengaturan dan pelaksanaan Privatisasi BUMN selanjutnya diatur oleh PP No. 33 Tahun 2005 tentang Tata Cara Privatisasi Perusahaan Perseroan (Persero) jo. PP No. 59 Tahun 2009 tentang Perubahan Atas Peraturan Pemerintah Nomor 33 Tahun 2005 Tentang Tata Cara Privatisasi Perusahaan Perseroan (Persero)</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839200" cy="6019800"/>
          </a:xfrm>
        </p:spPr>
        <p:txBody>
          <a:bodyPr>
            <a:normAutofit fontScale="85000" lnSpcReduction="10000"/>
          </a:bodyPr>
          <a:lstStyle/>
          <a:p>
            <a:r>
              <a:rPr lang="id-ID" b="1" dirty="0" smtClean="0"/>
              <a:t>Pelaksanaan Privatisasi BUMN</a:t>
            </a:r>
            <a:endParaRPr lang="id-ID" dirty="0" smtClean="0"/>
          </a:p>
          <a:p>
            <a:r>
              <a:rPr lang="id-ID" dirty="0" smtClean="0"/>
              <a:t>            Privatisasi dilaksanakan dengan cara :</a:t>
            </a:r>
          </a:p>
          <a:p>
            <a:r>
              <a:rPr lang="id-ID" dirty="0" smtClean="0"/>
              <a:t>-          Penjualan saham berdasarkan ketentuan pasar modal.</a:t>
            </a:r>
          </a:p>
          <a:p>
            <a:r>
              <a:rPr lang="id-ID" dirty="0" smtClean="0"/>
              <a:t>-          Penjualan saham langsung kepada investor.</a:t>
            </a:r>
          </a:p>
          <a:p>
            <a:r>
              <a:rPr lang="id-ID" dirty="0" smtClean="0"/>
              <a:t>-          Penjualan saham kepada manajemen dan/atau karyawan yang bersangkutan.           </a:t>
            </a:r>
          </a:p>
          <a:p>
            <a:r>
              <a:rPr lang="id-ID" dirty="0" smtClean="0"/>
              <a:t>            Yang dimaksud dengan penjualan saham berdasarkan ketentuan pasar modal antara lain adalah penjualan saham melalui penawaran umum (Initial Public Offering/go public), penerbitan obligasi konversi, dan efek lain yang bersifat ekuitas. Termasuk dalam pengertian ini adalah penjualan saham kepada mitra strategis (direct placement) bagi BUMN yang telah terdaftar di bursa.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PENGERTIAN</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err="1" smtClean="0"/>
              <a:t>Badan</a:t>
            </a:r>
            <a:r>
              <a:rPr lang="en-US" dirty="0" smtClean="0"/>
              <a:t> </a:t>
            </a:r>
            <a:r>
              <a:rPr lang="en-US" dirty="0"/>
              <a:t>Usaha </a:t>
            </a:r>
            <a:r>
              <a:rPr lang="en-US" dirty="0" err="1"/>
              <a:t>Milik</a:t>
            </a:r>
            <a:r>
              <a:rPr lang="en-US" dirty="0"/>
              <a:t> Negara, yang </a:t>
            </a:r>
            <a:r>
              <a:rPr lang="en-US" dirty="0" err="1"/>
              <a:t>selanjutnya</a:t>
            </a:r>
            <a:r>
              <a:rPr lang="en-US" dirty="0"/>
              <a:t> </a:t>
            </a:r>
            <a:r>
              <a:rPr lang="en-US" dirty="0" err="1"/>
              <a:t>disebut</a:t>
            </a:r>
            <a:r>
              <a:rPr lang="en-US" dirty="0"/>
              <a:t> BUMN, </a:t>
            </a:r>
            <a:r>
              <a:rPr lang="en-US" dirty="0" err="1"/>
              <a:t>adalah</a:t>
            </a:r>
            <a:r>
              <a:rPr lang="en-US" dirty="0"/>
              <a:t> </a:t>
            </a:r>
            <a:r>
              <a:rPr lang="en-US" dirty="0" err="1" smtClean="0"/>
              <a:t>badan</a:t>
            </a:r>
            <a:r>
              <a:rPr lang="en-US" dirty="0" smtClean="0"/>
              <a:t> </a:t>
            </a:r>
            <a:r>
              <a:rPr lang="en-US" dirty="0" err="1" smtClean="0"/>
              <a:t>usaha</a:t>
            </a:r>
            <a:r>
              <a:rPr lang="en-US" dirty="0" smtClean="0"/>
              <a:t> </a:t>
            </a:r>
            <a:r>
              <a:rPr lang="en-US" dirty="0"/>
              <a:t>yang </a:t>
            </a:r>
            <a:r>
              <a:rPr lang="en-US" dirty="0" err="1"/>
              <a:t>seluruh</a:t>
            </a:r>
            <a:r>
              <a:rPr lang="en-US" dirty="0"/>
              <a:t> </a:t>
            </a:r>
            <a:r>
              <a:rPr lang="en-US" dirty="0" err="1"/>
              <a:t>atau</a:t>
            </a:r>
            <a:r>
              <a:rPr lang="en-US" dirty="0"/>
              <a:t> </a:t>
            </a:r>
            <a:r>
              <a:rPr lang="en-US" dirty="0" err="1"/>
              <a:t>sebagian</a:t>
            </a:r>
            <a:r>
              <a:rPr lang="en-US" dirty="0"/>
              <a:t> </a:t>
            </a:r>
            <a:r>
              <a:rPr lang="en-US" dirty="0" err="1"/>
              <a:t>besar</a:t>
            </a:r>
            <a:r>
              <a:rPr lang="en-US" dirty="0"/>
              <a:t> </a:t>
            </a:r>
            <a:r>
              <a:rPr lang="en-US" dirty="0" err="1"/>
              <a:t>modalnya</a:t>
            </a:r>
            <a:r>
              <a:rPr lang="en-US" dirty="0"/>
              <a:t> </a:t>
            </a:r>
            <a:r>
              <a:rPr lang="en-US" dirty="0" err="1"/>
              <a:t>dimiliki</a:t>
            </a:r>
            <a:r>
              <a:rPr lang="en-US" dirty="0"/>
              <a:t> </a:t>
            </a:r>
            <a:r>
              <a:rPr lang="en-US" dirty="0" err="1"/>
              <a:t>oleh</a:t>
            </a:r>
            <a:r>
              <a:rPr lang="en-US" dirty="0"/>
              <a:t> </a:t>
            </a:r>
            <a:r>
              <a:rPr lang="en-US" dirty="0" err="1"/>
              <a:t>negara</a:t>
            </a:r>
            <a:r>
              <a:rPr lang="en-US" dirty="0"/>
              <a:t> </a:t>
            </a:r>
            <a:r>
              <a:rPr lang="en-US" dirty="0" err="1" smtClean="0"/>
              <a:t>melalui</a:t>
            </a:r>
            <a:r>
              <a:rPr lang="en-US" dirty="0" smtClean="0"/>
              <a:t> </a:t>
            </a:r>
            <a:r>
              <a:rPr lang="en-US" dirty="0" err="1" smtClean="0"/>
              <a:t>penyertaan</a:t>
            </a:r>
            <a:r>
              <a:rPr lang="en-US" dirty="0" smtClean="0"/>
              <a:t> </a:t>
            </a:r>
            <a:r>
              <a:rPr lang="en-US" dirty="0" err="1"/>
              <a:t>secara</a:t>
            </a:r>
            <a:r>
              <a:rPr lang="en-US" dirty="0"/>
              <a:t> </a:t>
            </a:r>
            <a:r>
              <a:rPr lang="en-US" dirty="0" err="1"/>
              <a:t>langsung</a:t>
            </a:r>
            <a:r>
              <a:rPr lang="en-US" dirty="0"/>
              <a:t> yang </a:t>
            </a:r>
            <a:r>
              <a:rPr lang="en-US" dirty="0" err="1"/>
              <a:t>berasal</a:t>
            </a:r>
            <a:r>
              <a:rPr lang="en-US" dirty="0"/>
              <a:t> </a:t>
            </a:r>
            <a:r>
              <a:rPr lang="en-US" dirty="0" err="1"/>
              <a:t>dari</a:t>
            </a:r>
            <a:r>
              <a:rPr lang="en-US" dirty="0"/>
              <a:t> </a:t>
            </a:r>
            <a:r>
              <a:rPr lang="en-US" dirty="0" err="1"/>
              <a:t>kekayaan</a:t>
            </a:r>
            <a:r>
              <a:rPr lang="en-US" dirty="0"/>
              <a:t> </a:t>
            </a:r>
            <a:r>
              <a:rPr lang="en-US" dirty="0" err="1"/>
              <a:t>negara</a:t>
            </a:r>
            <a:r>
              <a:rPr lang="en-US" dirty="0"/>
              <a:t> </a:t>
            </a:r>
            <a:r>
              <a:rPr lang="en-US" dirty="0" smtClean="0"/>
              <a:t>yang </a:t>
            </a:r>
            <a:r>
              <a:rPr lang="en-US" dirty="0" err="1" smtClean="0"/>
              <a:t>dipisahkan</a:t>
            </a:r>
            <a:r>
              <a:rPr lang="en-US" dirty="0" smtClean="0"/>
              <a:t>.</a:t>
            </a:r>
          </a:p>
          <a:p>
            <a:pPr marL="47625" indent="-47625" algn="ctr">
              <a:buNone/>
            </a:pPr>
            <a:r>
              <a:rPr lang="en-US" dirty="0" smtClean="0"/>
              <a:t>(</a:t>
            </a:r>
            <a:r>
              <a:rPr lang="en-US" dirty="0" err="1" smtClean="0"/>
              <a:t>Pasal</a:t>
            </a:r>
            <a:r>
              <a:rPr lang="en-US" dirty="0" smtClean="0"/>
              <a:t> 1 </a:t>
            </a:r>
            <a:r>
              <a:rPr lang="en-US" dirty="0" err="1" smtClean="0"/>
              <a:t>angka</a:t>
            </a:r>
            <a:r>
              <a:rPr lang="en-US" dirty="0" smtClean="0"/>
              <a:t> 1 UU No. 19 </a:t>
            </a:r>
            <a:r>
              <a:rPr lang="en-US" dirty="0" err="1" smtClean="0"/>
              <a:t>thn</a:t>
            </a:r>
            <a:r>
              <a:rPr lang="en-US" dirty="0" smtClean="0"/>
              <a:t> 2003 </a:t>
            </a:r>
            <a:r>
              <a:rPr lang="en-US" dirty="0" err="1" smtClean="0"/>
              <a:t>tentang</a:t>
            </a:r>
            <a:r>
              <a:rPr lang="en-US" dirty="0" smtClean="0"/>
              <a:t> BUMN)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0"/>
            <a:ext cx="9144000" cy="22121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0" y="2209800"/>
            <a:ext cx="9144000" cy="37338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BUMN </a:t>
            </a:r>
            <a:r>
              <a:rPr lang="en-US" dirty="0" err="1" smtClean="0"/>
              <a:t>didirikan</a:t>
            </a:r>
            <a:r>
              <a:rPr lang="en-US" dirty="0" smtClean="0"/>
              <a:t> </a:t>
            </a:r>
            <a:r>
              <a:rPr lang="en-US" dirty="0" err="1" smtClean="0"/>
              <a:t>dengan</a:t>
            </a:r>
            <a:r>
              <a:rPr lang="en-US" dirty="0" smtClean="0"/>
              <a:t> </a:t>
            </a:r>
            <a:r>
              <a:rPr lang="en-US" dirty="0" err="1" smtClean="0"/>
              <a:t>maksud</a:t>
            </a:r>
            <a:r>
              <a:rPr lang="en-US" dirty="0" smtClean="0"/>
              <a:t> </a:t>
            </a:r>
            <a:r>
              <a:rPr lang="en-US" dirty="0" err="1" smtClean="0"/>
              <a:t>dan</a:t>
            </a:r>
            <a:r>
              <a:rPr lang="en-US" dirty="0" smtClean="0"/>
              <a:t> </a:t>
            </a:r>
            <a:r>
              <a:rPr lang="en-US" dirty="0" err="1" smtClean="0"/>
              <a:t>tujuan</a:t>
            </a:r>
            <a:r>
              <a:rPr lang="en-US" dirty="0" smtClean="0"/>
              <a:t> </a:t>
            </a:r>
            <a:r>
              <a:rPr lang="en-US" dirty="0" err="1" smtClean="0"/>
              <a:t>untuk</a:t>
            </a:r>
            <a:r>
              <a:rPr lang="en-US" dirty="0" smtClean="0"/>
              <a:t> </a:t>
            </a:r>
            <a:r>
              <a:rPr lang="en-US" dirty="0" err="1" smtClean="0"/>
              <a:t>memberikan</a:t>
            </a:r>
            <a:r>
              <a:rPr lang="en-US" dirty="0" smtClean="0"/>
              <a:t> </a:t>
            </a:r>
            <a:r>
              <a:rPr lang="en-US" dirty="0" err="1" smtClean="0"/>
              <a:t>sumbangan</a:t>
            </a:r>
            <a:r>
              <a:rPr lang="en-US" dirty="0" smtClean="0"/>
              <a:t> </a:t>
            </a:r>
            <a:r>
              <a:rPr lang="en-US" dirty="0" err="1" smtClean="0"/>
              <a:t>bagi</a:t>
            </a:r>
            <a:r>
              <a:rPr lang="en-US" dirty="0" smtClean="0"/>
              <a:t> </a:t>
            </a:r>
            <a:r>
              <a:rPr lang="en-US" dirty="0" err="1" smtClean="0"/>
              <a:t>perkembangan</a:t>
            </a:r>
            <a:r>
              <a:rPr lang="en-US" dirty="0" smtClean="0"/>
              <a:t> </a:t>
            </a:r>
            <a:r>
              <a:rPr lang="en-US" dirty="0" err="1" smtClean="0"/>
              <a:t>perekonomian</a:t>
            </a:r>
            <a:r>
              <a:rPr lang="en-US" dirty="0" smtClean="0"/>
              <a:t> </a:t>
            </a:r>
            <a:r>
              <a:rPr lang="en-US" dirty="0" err="1" smtClean="0"/>
              <a:t>nasional</a:t>
            </a:r>
            <a:r>
              <a:rPr lang="en-US" dirty="0" smtClean="0"/>
              <a:t> </a:t>
            </a:r>
            <a:r>
              <a:rPr lang="en-US" dirty="0" err="1" smtClean="0"/>
              <a:t>dan</a:t>
            </a:r>
            <a:r>
              <a:rPr lang="en-US" dirty="0" smtClean="0"/>
              <a:t> </a:t>
            </a:r>
            <a:r>
              <a:rPr lang="en-US" dirty="0" err="1" smtClean="0"/>
              <a:t>penerimaan</a:t>
            </a:r>
            <a:r>
              <a:rPr lang="en-US" dirty="0" smtClean="0"/>
              <a:t>, </a:t>
            </a:r>
            <a:r>
              <a:rPr lang="en-US" dirty="0" err="1" smtClean="0"/>
              <a:t>mengejar</a:t>
            </a:r>
            <a:r>
              <a:rPr lang="en-US" dirty="0" smtClean="0"/>
              <a:t> </a:t>
            </a:r>
            <a:r>
              <a:rPr lang="en-US" dirty="0" err="1" smtClean="0"/>
              <a:t>keuntungan</a:t>
            </a:r>
            <a:r>
              <a:rPr lang="en-US" dirty="0" smtClean="0"/>
              <a:t>, </a:t>
            </a:r>
            <a:r>
              <a:rPr lang="en-US" dirty="0" err="1" smtClean="0"/>
              <a:t>menyelenggarakan</a:t>
            </a:r>
            <a:r>
              <a:rPr lang="en-US" dirty="0" smtClean="0"/>
              <a:t> </a:t>
            </a:r>
            <a:r>
              <a:rPr lang="en-US" dirty="0" err="1" smtClean="0"/>
              <a:t>kemanfaatan</a:t>
            </a:r>
            <a:r>
              <a:rPr lang="en-US" dirty="0" smtClean="0"/>
              <a:t> </a:t>
            </a:r>
            <a:r>
              <a:rPr lang="en-US" dirty="0" err="1" smtClean="0"/>
              <a:t>umum</a:t>
            </a:r>
            <a:r>
              <a:rPr lang="en-US" dirty="0" smtClean="0"/>
              <a:t> </a:t>
            </a:r>
            <a:r>
              <a:rPr lang="en-US" dirty="0" err="1" smtClean="0"/>
              <a:t>berupa</a:t>
            </a:r>
            <a:r>
              <a:rPr lang="en-US" dirty="0" smtClean="0"/>
              <a:t> </a:t>
            </a:r>
            <a:r>
              <a:rPr lang="en-US" dirty="0" err="1" smtClean="0"/>
              <a:t>penyediaan</a:t>
            </a:r>
            <a:r>
              <a:rPr lang="en-US" dirty="0" smtClean="0"/>
              <a:t> </a:t>
            </a:r>
            <a:r>
              <a:rPr lang="en-US" dirty="0" err="1" smtClean="0"/>
              <a:t>barang</a:t>
            </a:r>
            <a:r>
              <a:rPr lang="en-US" dirty="0" smtClean="0"/>
              <a:t> </a:t>
            </a:r>
            <a:r>
              <a:rPr lang="en-US" dirty="0" err="1" smtClean="0"/>
              <a:t>dan</a:t>
            </a:r>
            <a:r>
              <a:rPr lang="en-US" dirty="0" smtClean="0"/>
              <a:t>/</a:t>
            </a:r>
            <a:r>
              <a:rPr lang="en-US" dirty="0" err="1" smtClean="0"/>
              <a:t>atau</a:t>
            </a:r>
            <a:r>
              <a:rPr lang="en-US" dirty="0" smtClean="0"/>
              <a:t> </a:t>
            </a:r>
            <a:r>
              <a:rPr lang="en-US" dirty="0" err="1" smtClean="0"/>
              <a:t>jasa</a:t>
            </a:r>
            <a:r>
              <a:rPr lang="en-US" dirty="0" smtClean="0"/>
              <a:t> yang </a:t>
            </a:r>
            <a:r>
              <a:rPr lang="en-US" dirty="0" err="1" smtClean="0"/>
              <a:t>bermutu</a:t>
            </a:r>
            <a:r>
              <a:rPr lang="en-US" dirty="0" smtClean="0"/>
              <a:t> </a:t>
            </a:r>
            <a:r>
              <a:rPr lang="en-US" dirty="0" err="1" smtClean="0"/>
              <a:t>tinggi</a:t>
            </a:r>
            <a:r>
              <a:rPr lang="en-US" dirty="0" smtClean="0"/>
              <a:t> </a:t>
            </a:r>
            <a:r>
              <a:rPr lang="en-US" dirty="0" err="1" smtClean="0"/>
              <a:t>dan</a:t>
            </a:r>
            <a:r>
              <a:rPr lang="en-US" dirty="0" smtClean="0"/>
              <a:t> </a:t>
            </a:r>
            <a:r>
              <a:rPr lang="en-US" dirty="0" err="1" smtClean="0"/>
              <a:t>memadai</a:t>
            </a:r>
            <a:r>
              <a:rPr lang="en-US" dirty="0" smtClean="0"/>
              <a:t> </a:t>
            </a:r>
            <a:r>
              <a:rPr lang="en-US" dirty="0" err="1" smtClean="0"/>
              <a:t>bagi</a:t>
            </a:r>
            <a:r>
              <a:rPr lang="en-US" dirty="0" smtClean="0"/>
              <a:t> </a:t>
            </a:r>
            <a:r>
              <a:rPr lang="en-US" dirty="0" err="1" smtClean="0"/>
              <a:t>pemenuhan</a:t>
            </a:r>
            <a:r>
              <a:rPr lang="en-US" dirty="0" smtClean="0"/>
              <a:t> </a:t>
            </a:r>
            <a:r>
              <a:rPr lang="en-US" dirty="0" err="1" smtClean="0"/>
              <a:t>hajat</a:t>
            </a:r>
            <a:r>
              <a:rPr lang="en-US" dirty="0" smtClean="0"/>
              <a:t> </a:t>
            </a:r>
            <a:r>
              <a:rPr lang="en-US" dirty="0" err="1" smtClean="0"/>
              <a:t>hidup</a:t>
            </a:r>
            <a:r>
              <a:rPr lang="en-US" dirty="0" smtClean="0"/>
              <a:t> </a:t>
            </a:r>
            <a:r>
              <a:rPr lang="en-US" dirty="0" err="1" smtClean="0"/>
              <a:t>orang</a:t>
            </a:r>
            <a:r>
              <a:rPr lang="en-US" dirty="0" smtClean="0"/>
              <a:t> </a:t>
            </a:r>
            <a:r>
              <a:rPr lang="en-US" dirty="0" err="1" smtClean="0"/>
              <a:t>banyak</a:t>
            </a:r>
            <a:r>
              <a:rPr lang="en-US" dirty="0" smtClean="0"/>
              <a:t>, </a:t>
            </a:r>
            <a:r>
              <a:rPr lang="en-US" dirty="0" err="1" smtClean="0"/>
              <a:t>menjadi</a:t>
            </a:r>
            <a:r>
              <a:rPr lang="en-US" dirty="0" smtClean="0"/>
              <a:t> </a:t>
            </a:r>
            <a:r>
              <a:rPr lang="en-US" dirty="0" err="1" smtClean="0"/>
              <a:t>perintis</a:t>
            </a:r>
            <a:r>
              <a:rPr lang="en-US" dirty="0" smtClean="0"/>
              <a:t> </a:t>
            </a:r>
            <a:r>
              <a:rPr lang="en-US" dirty="0" err="1" smtClean="0"/>
              <a:t>kegiatan-kegiatan</a:t>
            </a:r>
            <a:r>
              <a:rPr lang="en-US" dirty="0" smtClean="0"/>
              <a:t> </a:t>
            </a:r>
            <a:r>
              <a:rPr lang="en-US" dirty="0" err="1" smtClean="0"/>
              <a:t>usaha</a:t>
            </a:r>
            <a:r>
              <a:rPr lang="en-US" dirty="0" smtClean="0"/>
              <a:t> yang </a:t>
            </a:r>
            <a:r>
              <a:rPr lang="en-US" dirty="0" err="1" smtClean="0"/>
              <a:t>belum</a:t>
            </a:r>
            <a:r>
              <a:rPr lang="en-US" dirty="0" smtClean="0"/>
              <a:t> </a:t>
            </a:r>
            <a:r>
              <a:rPr lang="en-US" dirty="0" err="1" smtClean="0"/>
              <a:t>dapat</a:t>
            </a:r>
            <a:r>
              <a:rPr lang="en-US" dirty="0" smtClean="0"/>
              <a:t> </a:t>
            </a:r>
            <a:r>
              <a:rPr lang="en-US" dirty="0" err="1" smtClean="0"/>
              <a:t>dilaksanakan</a:t>
            </a:r>
            <a:r>
              <a:rPr lang="en-US" dirty="0" smtClean="0"/>
              <a:t> </a:t>
            </a:r>
            <a:r>
              <a:rPr lang="en-US" dirty="0" err="1" smtClean="0"/>
              <a:t>oleh</a:t>
            </a:r>
            <a:r>
              <a:rPr lang="en-US" dirty="0" smtClean="0"/>
              <a:t> </a:t>
            </a:r>
            <a:r>
              <a:rPr lang="en-US" dirty="0" err="1" smtClean="0"/>
              <a:t>sektor</a:t>
            </a:r>
            <a:r>
              <a:rPr lang="en-US" dirty="0" smtClean="0"/>
              <a:t> </a:t>
            </a:r>
            <a:r>
              <a:rPr lang="en-US" dirty="0" err="1" smtClean="0"/>
              <a:t>swasta</a:t>
            </a:r>
            <a:r>
              <a:rPr lang="en-US" dirty="0" smtClean="0"/>
              <a:t> </a:t>
            </a:r>
            <a:r>
              <a:rPr lang="en-US" dirty="0" err="1" smtClean="0"/>
              <a:t>dan</a:t>
            </a:r>
            <a:r>
              <a:rPr lang="en-US" dirty="0" smtClean="0"/>
              <a:t> </a:t>
            </a:r>
            <a:r>
              <a:rPr lang="en-US" dirty="0" err="1" smtClean="0"/>
              <a:t>koperasi</a:t>
            </a:r>
            <a:r>
              <a:rPr lang="en-US" dirty="0" smtClean="0"/>
              <a:t>, </a:t>
            </a:r>
            <a:r>
              <a:rPr lang="en-US" dirty="0" err="1" smtClean="0"/>
              <a:t>serta</a:t>
            </a:r>
            <a:r>
              <a:rPr lang="en-US" dirty="0" smtClean="0"/>
              <a:t> </a:t>
            </a:r>
            <a:r>
              <a:rPr lang="en-US" dirty="0" err="1" smtClean="0"/>
              <a:t>turut</a:t>
            </a:r>
            <a:r>
              <a:rPr lang="en-US" dirty="0" smtClean="0"/>
              <a:t> </a:t>
            </a:r>
            <a:r>
              <a:rPr lang="en-US" dirty="0" err="1" smtClean="0"/>
              <a:t>aktif</a:t>
            </a:r>
            <a:r>
              <a:rPr lang="en-US" dirty="0" smtClean="0"/>
              <a:t> </a:t>
            </a:r>
            <a:r>
              <a:rPr lang="en-US" dirty="0" err="1" smtClean="0"/>
              <a:t>memberikan</a:t>
            </a:r>
            <a:r>
              <a:rPr lang="en-US" dirty="0" smtClean="0"/>
              <a:t> </a:t>
            </a:r>
            <a:r>
              <a:rPr lang="en-US" dirty="0" err="1" smtClean="0"/>
              <a:t>bimbingan</a:t>
            </a:r>
            <a:r>
              <a:rPr lang="en-US" dirty="0" smtClean="0"/>
              <a:t> </a:t>
            </a:r>
            <a:r>
              <a:rPr lang="en-US" dirty="0" err="1" smtClean="0"/>
              <a:t>dan</a:t>
            </a:r>
            <a:r>
              <a:rPr lang="en-US" dirty="0" smtClean="0"/>
              <a:t> </a:t>
            </a:r>
            <a:r>
              <a:rPr lang="en-US" dirty="0" err="1" smtClean="0"/>
              <a:t>bantuan</a:t>
            </a:r>
            <a:r>
              <a:rPr lang="en-US" dirty="0" smtClean="0"/>
              <a:t> </a:t>
            </a:r>
            <a:r>
              <a:rPr lang="en-US" dirty="0" err="1" smtClean="0"/>
              <a:t>kepada</a:t>
            </a:r>
            <a:r>
              <a:rPr lang="en-US" dirty="0" smtClean="0"/>
              <a:t> </a:t>
            </a:r>
            <a:r>
              <a:rPr lang="en-US" dirty="0" err="1" smtClean="0"/>
              <a:t>pengusaha</a:t>
            </a:r>
            <a:r>
              <a:rPr lang="en-US" dirty="0" smtClean="0"/>
              <a:t> </a:t>
            </a:r>
            <a:r>
              <a:rPr lang="en-US" dirty="0" err="1" smtClean="0"/>
              <a:t>golongan</a:t>
            </a:r>
            <a:r>
              <a:rPr lang="en-US" dirty="0" smtClean="0"/>
              <a:t> </a:t>
            </a:r>
            <a:r>
              <a:rPr lang="en-US" dirty="0" err="1" smtClean="0"/>
              <a:t>ekonomi</a:t>
            </a:r>
            <a:r>
              <a:rPr lang="en-US" dirty="0" smtClean="0"/>
              <a:t> </a:t>
            </a:r>
            <a:r>
              <a:rPr lang="en-US" dirty="0" err="1" smtClean="0"/>
              <a:t>lemah</a:t>
            </a:r>
            <a:r>
              <a:rPr lang="en-US" dirty="0" smtClean="0"/>
              <a:t>, </a:t>
            </a:r>
            <a:r>
              <a:rPr lang="en-US" dirty="0" err="1" smtClean="0"/>
              <a:t>koperasi</a:t>
            </a:r>
            <a:r>
              <a:rPr lang="en-US" dirty="0" smtClean="0"/>
              <a:t>, </a:t>
            </a:r>
            <a:r>
              <a:rPr lang="en-US" dirty="0" err="1" smtClean="0"/>
              <a:t>dan</a:t>
            </a:r>
            <a:r>
              <a:rPr lang="en-US" dirty="0" smtClean="0"/>
              <a:t> </a:t>
            </a:r>
            <a:r>
              <a:rPr lang="en-US" dirty="0" err="1" smtClean="0"/>
              <a:t>masyarakat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534400" cy="5867400"/>
          </a:xfrm>
        </p:spPr>
        <p:txBody>
          <a:bodyPr>
            <a:normAutofit/>
          </a:bodyPr>
          <a:lstStyle/>
          <a:p>
            <a:r>
              <a:rPr lang="it-IT" b="1" dirty="0" smtClean="0"/>
              <a:t>Pendirian Perusahaan Negara (BUMN) di Indonesia</a:t>
            </a:r>
          </a:p>
          <a:p>
            <a:r>
              <a:rPr lang="en-US" dirty="0" err="1" smtClean="0"/>
              <a:t>Pasal</a:t>
            </a:r>
            <a:r>
              <a:rPr lang="en-US" dirty="0" smtClean="0"/>
              <a:t> 10 </a:t>
            </a:r>
            <a:r>
              <a:rPr lang="en-US" dirty="0" err="1" smtClean="0"/>
              <a:t>ayat</a:t>
            </a:r>
            <a:r>
              <a:rPr lang="en-US" dirty="0" smtClean="0"/>
              <a:t> (1) UU BUMN </a:t>
            </a:r>
            <a:r>
              <a:rPr lang="en-US" dirty="0" err="1" smtClean="0"/>
              <a:t>menetapkan</a:t>
            </a:r>
            <a:r>
              <a:rPr lang="en-US" dirty="0" smtClean="0"/>
              <a:t> </a:t>
            </a:r>
            <a:r>
              <a:rPr lang="en-US" dirty="0" err="1" smtClean="0"/>
              <a:t>bahwa</a:t>
            </a:r>
            <a:r>
              <a:rPr lang="en-US" dirty="0" smtClean="0"/>
              <a:t> </a:t>
            </a:r>
            <a:r>
              <a:rPr lang="en-US" dirty="0" err="1" smtClean="0"/>
              <a:t>pendirian</a:t>
            </a:r>
            <a:r>
              <a:rPr lang="en-US" dirty="0" smtClean="0"/>
              <a:t> BUMN </a:t>
            </a:r>
            <a:r>
              <a:rPr lang="en-US" dirty="0" err="1" smtClean="0"/>
              <a:t>diusulkan</a:t>
            </a:r>
            <a:r>
              <a:rPr lang="en-US" dirty="0" smtClean="0"/>
              <a:t> </a:t>
            </a:r>
            <a:r>
              <a:rPr lang="en-US" dirty="0" err="1" smtClean="0"/>
              <a:t>oleh</a:t>
            </a:r>
            <a:r>
              <a:rPr lang="en-US" dirty="0" smtClean="0"/>
              <a:t> </a:t>
            </a:r>
            <a:r>
              <a:rPr lang="en-US" dirty="0" err="1" smtClean="0"/>
              <a:t>Menteri</a:t>
            </a:r>
            <a:r>
              <a:rPr lang="en-US" dirty="0" smtClean="0"/>
              <a:t> </a:t>
            </a:r>
            <a:r>
              <a:rPr lang="en-US" dirty="0" err="1" smtClean="0"/>
              <a:t>kepada</a:t>
            </a:r>
            <a:r>
              <a:rPr lang="en-US" dirty="0" smtClean="0"/>
              <a:t> </a:t>
            </a:r>
            <a:r>
              <a:rPr lang="en-US" dirty="0" err="1" smtClean="0"/>
              <a:t>Presiden</a:t>
            </a:r>
            <a:r>
              <a:rPr lang="en-US" dirty="0" smtClean="0"/>
              <a:t> </a:t>
            </a:r>
            <a:r>
              <a:rPr lang="en-US" dirty="0" err="1" smtClean="0"/>
              <a:t>disertai</a:t>
            </a:r>
            <a:r>
              <a:rPr lang="en-US" dirty="0" smtClean="0"/>
              <a:t> </a:t>
            </a:r>
            <a:r>
              <a:rPr lang="en-US" dirty="0" err="1" smtClean="0"/>
              <a:t>dengan</a:t>
            </a:r>
            <a:r>
              <a:rPr lang="en-US" dirty="0" smtClean="0"/>
              <a:t> </a:t>
            </a:r>
            <a:r>
              <a:rPr lang="en-US" dirty="0" err="1" smtClean="0"/>
              <a:t>dasar</a:t>
            </a:r>
            <a:r>
              <a:rPr lang="en-US" dirty="0" smtClean="0"/>
              <a:t> </a:t>
            </a:r>
            <a:r>
              <a:rPr lang="en-US" dirty="0" err="1" smtClean="0"/>
              <a:t>pertimbangan</a:t>
            </a:r>
            <a:r>
              <a:rPr lang="en-US" dirty="0" smtClean="0"/>
              <a:t> </a:t>
            </a:r>
            <a:r>
              <a:rPr lang="en-US" dirty="0" err="1" smtClean="0"/>
              <a:t>setelah</a:t>
            </a:r>
            <a:r>
              <a:rPr lang="en-US" dirty="0" smtClean="0"/>
              <a:t> </a:t>
            </a:r>
            <a:r>
              <a:rPr lang="en-US" dirty="0" err="1" smtClean="0"/>
              <a:t>dikaji</a:t>
            </a:r>
            <a:r>
              <a:rPr lang="en-US" dirty="0" smtClean="0"/>
              <a:t> </a:t>
            </a:r>
            <a:r>
              <a:rPr lang="en-US" dirty="0" err="1" smtClean="0"/>
              <a:t>bersama</a:t>
            </a:r>
            <a:r>
              <a:rPr lang="en-US" dirty="0" smtClean="0"/>
              <a:t> </a:t>
            </a:r>
            <a:r>
              <a:rPr lang="en-US" dirty="0" err="1" smtClean="0"/>
              <a:t>dengan</a:t>
            </a:r>
            <a:r>
              <a:rPr lang="en-US" dirty="0" smtClean="0"/>
              <a:t> </a:t>
            </a:r>
            <a:r>
              <a:rPr lang="en-US" dirty="0" err="1" smtClean="0"/>
              <a:t>Menteri</a:t>
            </a:r>
            <a:r>
              <a:rPr lang="en-US" dirty="0" smtClean="0"/>
              <a:t> </a:t>
            </a:r>
            <a:r>
              <a:rPr lang="en-US" dirty="0" err="1" smtClean="0"/>
              <a:t>Teknis</a:t>
            </a:r>
            <a:r>
              <a:rPr lang="en-US" dirty="0" smtClean="0"/>
              <a:t> </a:t>
            </a:r>
            <a:r>
              <a:rPr lang="en-US" dirty="0" err="1" smtClean="0"/>
              <a:t>dan</a:t>
            </a:r>
            <a:r>
              <a:rPr lang="en-US" dirty="0" smtClean="0"/>
              <a:t> </a:t>
            </a:r>
            <a:r>
              <a:rPr lang="en-US" dirty="0" err="1" smtClean="0"/>
              <a:t>Menteri</a:t>
            </a:r>
            <a:r>
              <a:rPr lang="en-US" dirty="0" smtClean="0"/>
              <a:t> </a:t>
            </a:r>
            <a:r>
              <a:rPr lang="en-US" dirty="0" err="1" smtClean="0"/>
              <a:t>Keuangan</a:t>
            </a:r>
            <a:r>
              <a:rPr lang="en-US" dirty="0" smtClean="0"/>
              <a:t>. BUMN yang </a:t>
            </a:r>
            <a:r>
              <a:rPr lang="en-US" dirty="0" err="1" smtClean="0"/>
              <a:t>berbentuk</a:t>
            </a:r>
            <a:r>
              <a:rPr lang="en-US" dirty="0" smtClean="0"/>
              <a:t> </a:t>
            </a:r>
            <a:r>
              <a:rPr lang="sv-SE" dirty="0" smtClean="0"/>
              <a:t>Persero, organnya adalah RUPS, Komisaris, dan Direksi. Sedangkan untuk Perum, </a:t>
            </a:r>
            <a:r>
              <a:rPr lang="en-US" dirty="0" err="1" smtClean="0"/>
              <a:t>organnya</a:t>
            </a:r>
            <a:r>
              <a:rPr lang="en-US" dirty="0" smtClean="0"/>
              <a:t> </a:t>
            </a:r>
            <a:r>
              <a:rPr lang="en-US" dirty="0" err="1" smtClean="0"/>
              <a:t>adalah</a:t>
            </a:r>
            <a:r>
              <a:rPr lang="en-US" dirty="0" smtClean="0"/>
              <a:t> RUPS, </a:t>
            </a:r>
            <a:r>
              <a:rPr lang="en-US" dirty="0" err="1" smtClean="0"/>
              <a:t>Dewan</a:t>
            </a:r>
            <a:r>
              <a:rPr lang="en-US" dirty="0" smtClean="0"/>
              <a:t> </a:t>
            </a:r>
            <a:r>
              <a:rPr lang="en-US" dirty="0" err="1" smtClean="0"/>
              <a:t>Pengawas</a:t>
            </a:r>
            <a:r>
              <a:rPr lang="en-US" dirty="0" smtClean="0"/>
              <a:t>, </a:t>
            </a:r>
            <a:r>
              <a:rPr lang="en-US" dirty="0" err="1" smtClean="0"/>
              <a:t>dan</a:t>
            </a:r>
            <a:r>
              <a:rPr lang="en-US" dirty="0" smtClean="0"/>
              <a:t> </a:t>
            </a:r>
            <a:r>
              <a:rPr lang="en-US" dirty="0" err="1" smtClean="0"/>
              <a:t>Direksi</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s-ES" dirty="0" err="1" smtClean="0"/>
              <a:t>Selanjutnya</a:t>
            </a:r>
            <a:r>
              <a:rPr lang="es-ES" dirty="0" smtClean="0"/>
              <a:t> </a:t>
            </a:r>
            <a:r>
              <a:rPr lang="es-ES" dirty="0" err="1" smtClean="0"/>
              <a:t>sesuai</a:t>
            </a:r>
            <a:r>
              <a:rPr lang="es-ES" dirty="0" smtClean="0"/>
              <a:t> </a:t>
            </a:r>
            <a:r>
              <a:rPr lang="es-ES" dirty="0" err="1" smtClean="0"/>
              <a:t>dengan</a:t>
            </a:r>
            <a:r>
              <a:rPr lang="es-ES" dirty="0" smtClean="0"/>
              <a:t> </a:t>
            </a:r>
            <a:r>
              <a:rPr lang="es-ES" dirty="0" err="1" smtClean="0"/>
              <a:t>Pasal</a:t>
            </a:r>
            <a:r>
              <a:rPr lang="es-ES" dirty="0" smtClean="0"/>
              <a:t> 2 UU No. 19 </a:t>
            </a:r>
            <a:r>
              <a:rPr lang="es-ES" dirty="0" err="1" smtClean="0"/>
              <a:t>Tahun</a:t>
            </a:r>
            <a:r>
              <a:rPr lang="es-ES" dirty="0" smtClean="0"/>
              <a:t> 2003 </a:t>
            </a:r>
            <a:r>
              <a:rPr lang="es-ES" dirty="0" err="1" smtClean="0"/>
              <a:t>tentang</a:t>
            </a:r>
            <a:r>
              <a:rPr lang="es-ES" dirty="0" smtClean="0"/>
              <a:t> BUMN, </a:t>
            </a:r>
            <a:r>
              <a:rPr lang="en-US" dirty="0" err="1" smtClean="0"/>
              <a:t>maksud</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pendirian</a:t>
            </a:r>
            <a:r>
              <a:rPr lang="en-US" dirty="0" smtClean="0"/>
              <a:t> BUMN </a:t>
            </a:r>
            <a:r>
              <a:rPr lang="en-US" dirty="0" err="1" smtClean="0"/>
              <a:t>adalah</a:t>
            </a:r>
            <a:r>
              <a:rPr lang="en-US" dirty="0" smtClean="0"/>
              <a:t> (1) </a:t>
            </a:r>
            <a:r>
              <a:rPr lang="en-US" dirty="0" err="1" smtClean="0"/>
              <a:t>memberikan</a:t>
            </a:r>
            <a:r>
              <a:rPr lang="en-US" dirty="0" smtClean="0"/>
              <a:t> </a:t>
            </a:r>
            <a:r>
              <a:rPr lang="en-US" dirty="0" err="1" smtClean="0"/>
              <a:t>sumbangan</a:t>
            </a:r>
            <a:r>
              <a:rPr lang="en-US" dirty="0" smtClean="0"/>
              <a:t> </a:t>
            </a:r>
            <a:r>
              <a:rPr lang="en-US" dirty="0" err="1" smtClean="0"/>
              <a:t>bagi</a:t>
            </a:r>
            <a:r>
              <a:rPr lang="en-US" dirty="0" smtClean="0"/>
              <a:t> </a:t>
            </a:r>
            <a:r>
              <a:rPr lang="en-US" dirty="0" err="1" smtClean="0"/>
              <a:t>perkembangan</a:t>
            </a:r>
            <a:r>
              <a:rPr lang="en-US" dirty="0" smtClean="0"/>
              <a:t> </a:t>
            </a:r>
            <a:r>
              <a:rPr lang="en-US" dirty="0" err="1" smtClean="0"/>
              <a:t>perekonomian</a:t>
            </a:r>
            <a:r>
              <a:rPr lang="en-US" dirty="0" smtClean="0"/>
              <a:t> </a:t>
            </a:r>
            <a:r>
              <a:rPr lang="en-US" dirty="0" err="1" smtClean="0"/>
              <a:t>nasional</a:t>
            </a:r>
            <a:r>
              <a:rPr lang="en-US" dirty="0" smtClean="0"/>
              <a:t> </a:t>
            </a:r>
            <a:r>
              <a:rPr lang="en-US" dirty="0" err="1" smtClean="0"/>
              <a:t>dan</a:t>
            </a:r>
            <a:r>
              <a:rPr lang="en-US" dirty="0" smtClean="0"/>
              <a:t> </a:t>
            </a:r>
            <a:r>
              <a:rPr lang="en-US" dirty="0" err="1" smtClean="0"/>
              <a:t>penerimaan</a:t>
            </a:r>
            <a:r>
              <a:rPr lang="en-US" dirty="0" smtClean="0"/>
              <a:t> </a:t>
            </a:r>
            <a:r>
              <a:rPr lang="en-US" dirty="0" err="1" smtClean="0"/>
              <a:t>negara</a:t>
            </a:r>
            <a:r>
              <a:rPr lang="en-US" dirty="0" smtClean="0"/>
              <a:t>; (2) </a:t>
            </a:r>
            <a:r>
              <a:rPr lang="en-US" dirty="0" err="1" smtClean="0"/>
              <a:t>mengejar</a:t>
            </a:r>
            <a:r>
              <a:rPr lang="en-US" dirty="0" smtClean="0"/>
              <a:t> </a:t>
            </a:r>
            <a:r>
              <a:rPr lang="en-US" dirty="0" err="1" smtClean="0"/>
              <a:t>keuntungan</a:t>
            </a:r>
            <a:r>
              <a:rPr lang="en-US" dirty="0" smtClean="0"/>
              <a:t>; (3) </a:t>
            </a:r>
            <a:r>
              <a:rPr lang="en-US" dirty="0" err="1" smtClean="0"/>
              <a:t>menyelenggarakan</a:t>
            </a:r>
            <a:r>
              <a:rPr lang="en-US" dirty="0" smtClean="0"/>
              <a:t> </a:t>
            </a:r>
            <a:r>
              <a:rPr lang="en-US" dirty="0" err="1" smtClean="0"/>
              <a:t>kemanfaatan</a:t>
            </a:r>
            <a:r>
              <a:rPr lang="en-US" dirty="0" smtClean="0"/>
              <a:t> </a:t>
            </a:r>
            <a:r>
              <a:rPr lang="en-US" dirty="0" err="1" smtClean="0"/>
              <a:t>umum</a:t>
            </a:r>
            <a:r>
              <a:rPr lang="en-US" dirty="0" smtClean="0"/>
              <a:t> </a:t>
            </a:r>
            <a:r>
              <a:rPr lang="en-US" dirty="0" err="1" smtClean="0"/>
              <a:t>berupa</a:t>
            </a:r>
            <a:r>
              <a:rPr lang="en-US" dirty="0" smtClean="0"/>
              <a:t> </a:t>
            </a:r>
            <a:r>
              <a:rPr lang="en-US" dirty="0" err="1" smtClean="0"/>
              <a:t>penyediaan</a:t>
            </a:r>
            <a:r>
              <a:rPr lang="en-US" dirty="0" smtClean="0"/>
              <a:t> </a:t>
            </a:r>
            <a:r>
              <a:rPr lang="en-US" dirty="0" err="1" smtClean="0"/>
              <a:t>barang</a:t>
            </a:r>
            <a:r>
              <a:rPr lang="en-US" dirty="0" smtClean="0"/>
              <a:t> </a:t>
            </a:r>
            <a:r>
              <a:rPr lang="en-US" dirty="0" err="1" smtClean="0"/>
              <a:t>dan</a:t>
            </a:r>
            <a:r>
              <a:rPr lang="en-US" dirty="0" smtClean="0"/>
              <a:t>/</a:t>
            </a:r>
            <a:r>
              <a:rPr lang="en-US" dirty="0" err="1" smtClean="0"/>
              <a:t>atau</a:t>
            </a:r>
            <a:r>
              <a:rPr lang="en-US" dirty="0" smtClean="0"/>
              <a:t> </a:t>
            </a:r>
            <a:r>
              <a:rPr lang="en-US" dirty="0" err="1" smtClean="0"/>
              <a:t>jasa</a:t>
            </a:r>
            <a:r>
              <a:rPr lang="en-US" dirty="0" smtClean="0"/>
              <a:t> yang </a:t>
            </a:r>
            <a:r>
              <a:rPr lang="en-US" dirty="0" err="1" smtClean="0"/>
              <a:t>bermutu</a:t>
            </a:r>
            <a:r>
              <a:rPr lang="en-US" dirty="0" smtClean="0"/>
              <a:t> </a:t>
            </a:r>
            <a:r>
              <a:rPr lang="en-US" dirty="0" err="1" smtClean="0"/>
              <a:t>tinggi</a:t>
            </a:r>
            <a:r>
              <a:rPr lang="en-US" dirty="0" smtClean="0"/>
              <a:t> </a:t>
            </a:r>
            <a:r>
              <a:rPr lang="en-US" dirty="0" err="1" smtClean="0"/>
              <a:t>dan</a:t>
            </a:r>
            <a:r>
              <a:rPr lang="en-US" dirty="0" smtClean="0"/>
              <a:t> </a:t>
            </a:r>
            <a:r>
              <a:rPr lang="en-US" dirty="0" err="1" smtClean="0"/>
              <a:t>memadai</a:t>
            </a:r>
            <a:r>
              <a:rPr lang="en-US" dirty="0" smtClean="0"/>
              <a:t> </a:t>
            </a:r>
            <a:r>
              <a:rPr lang="en-US" dirty="0" err="1" smtClean="0"/>
              <a:t>bagi</a:t>
            </a:r>
            <a:r>
              <a:rPr lang="en-US" dirty="0" smtClean="0"/>
              <a:t> </a:t>
            </a:r>
            <a:r>
              <a:rPr lang="en-US" dirty="0" err="1" smtClean="0"/>
              <a:t>pemenuhan</a:t>
            </a:r>
            <a:r>
              <a:rPr lang="en-US" dirty="0" smtClean="0"/>
              <a:t> </a:t>
            </a:r>
            <a:r>
              <a:rPr lang="en-US" dirty="0" err="1" smtClean="0"/>
              <a:t>hajat</a:t>
            </a:r>
            <a:r>
              <a:rPr lang="en-US" dirty="0" smtClean="0"/>
              <a:t> </a:t>
            </a:r>
            <a:r>
              <a:rPr lang="en-US" dirty="0" err="1" smtClean="0"/>
              <a:t>hidup</a:t>
            </a:r>
            <a:r>
              <a:rPr lang="en-US" dirty="0" smtClean="0"/>
              <a:t> </a:t>
            </a:r>
            <a:r>
              <a:rPr lang="en-US" dirty="0" err="1" smtClean="0"/>
              <a:t>orang</a:t>
            </a:r>
            <a:r>
              <a:rPr lang="en-US" dirty="0" smtClean="0"/>
              <a:t> </a:t>
            </a:r>
            <a:r>
              <a:rPr lang="en-US" dirty="0" err="1" smtClean="0"/>
              <a:t>banyak</a:t>
            </a:r>
            <a:r>
              <a:rPr lang="en-US" dirty="0" smtClean="0"/>
              <a:t>; (4) </a:t>
            </a:r>
            <a:r>
              <a:rPr lang="en-US" dirty="0" err="1" smtClean="0"/>
              <a:t>menjadi</a:t>
            </a:r>
            <a:r>
              <a:rPr lang="en-US" dirty="0" smtClean="0"/>
              <a:t> </a:t>
            </a:r>
            <a:r>
              <a:rPr lang="en-US" dirty="0" err="1" smtClean="0"/>
              <a:t>perintis</a:t>
            </a:r>
            <a:r>
              <a:rPr lang="en-US" dirty="0" smtClean="0"/>
              <a:t> </a:t>
            </a:r>
            <a:r>
              <a:rPr lang="en-US" dirty="0" err="1" smtClean="0"/>
              <a:t>kegiatan-kegiatan</a:t>
            </a:r>
            <a:r>
              <a:rPr lang="en-US" dirty="0" smtClean="0"/>
              <a:t> </a:t>
            </a:r>
            <a:r>
              <a:rPr lang="en-US" dirty="0" err="1" smtClean="0"/>
              <a:t>usaha</a:t>
            </a:r>
            <a:r>
              <a:rPr lang="en-US" dirty="0" smtClean="0"/>
              <a:t> yang </a:t>
            </a:r>
            <a:r>
              <a:rPr lang="en-US" dirty="0" err="1" smtClean="0"/>
              <a:t>belum</a:t>
            </a:r>
            <a:r>
              <a:rPr lang="en-US" dirty="0" smtClean="0"/>
              <a:t> </a:t>
            </a:r>
            <a:r>
              <a:rPr lang="en-US" dirty="0" err="1" smtClean="0"/>
              <a:t>dapat</a:t>
            </a:r>
            <a:r>
              <a:rPr lang="en-US" dirty="0" smtClean="0"/>
              <a:t> </a:t>
            </a:r>
            <a:r>
              <a:rPr lang="en-US" dirty="0" err="1" smtClean="0"/>
              <a:t>dilaksanakan</a:t>
            </a:r>
            <a:r>
              <a:rPr lang="en-US" dirty="0" smtClean="0"/>
              <a:t> </a:t>
            </a:r>
            <a:r>
              <a:rPr lang="en-US" dirty="0" err="1" smtClean="0"/>
              <a:t>oleh</a:t>
            </a:r>
            <a:r>
              <a:rPr lang="en-US" dirty="0" smtClean="0"/>
              <a:t> </a:t>
            </a:r>
            <a:r>
              <a:rPr lang="en-US" dirty="0" err="1" smtClean="0"/>
              <a:t>sektor</a:t>
            </a:r>
            <a:r>
              <a:rPr lang="en-US" dirty="0" smtClean="0"/>
              <a:t> </a:t>
            </a:r>
            <a:r>
              <a:rPr lang="en-US" dirty="0" err="1" smtClean="0"/>
              <a:t>swasta</a:t>
            </a:r>
            <a:r>
              <a:rPr lang="en-US" dirty="0" smtClean="0"/>
              <a:t> </a:t>
            </a:r>
            <a:r>
              <a:rPr lang="en-US" dirty="0" err="1" smtClean="0"/>
              <a:t>atau</a:t>
            </a:r>
            <a:r>
              <a:rPr lang="en-US" dirty="0" smtClean="0"/>
              <a:t> </a:t>
            </a:r>
            <a:r>
              <a:rPr lang="en-US" dirty="0" err="1" smtClean="0"/>
              <a:t>koperasi</a:t>
            </a:r>
            <a:r>
              <a:rPr lang="en-US" dirty="0" smtClean="0"/>
              <a:t>; </a:t>
            </a:r>
            <a:r>
              <a:rPr lang="en-US" dirty="0" err="1" smtClean="0"/>
              <a:t>dan</a:t>
            </a:r>
            <a:r>
              <a:rPr lang="en-US" dirty="0" smtClean="0"/>
              <a:t> (5) </a:t>
            </a:r>
            <a:r>
              <a:rPr lang="en-US" dirty="0" err="1" smtClean="0"/>
              <a:t>turut</a:t>
            </a:r>
            <a:r>
              <a:rPr lang="en-US" dirty="0" smtClean="0"/>
              <a:t> </a:t>
            </a:r>
            <a:r>
              <a:rPr lang="en-US" dirty="0" err="1" smtClean="0"/>
              <a:t>aktif</a:t>
            </a:r>
            <a:r>
              <a:rPr lang="en-US" dirty="0" smtClean="0"/>
              <a:t> </a:t>
            </a:r>
            <a:r>
              <a:rPr lang="en-US" dirty="0" err="1" smtClean="0"/>
              <a:t>memberikan</a:t>
            </a:r>
            <a:r>
              <a:rPr lang="en-US" dirty="0" smtClean="0"/>
              <a:t> </a:t>
            </a:r>
            <a:r>
              <a:rPr lang="en-US" dirty="0" err="1" smtClean="0"/>
              <a:t>bimbingan</a:t>
            </a:r>
            <a:r>
              <a:rPr lang="en-US" dirty="0" smtClean="0"/>
              <a:t> </a:t>
            </a:r>
            <a:r>
              <a:rPr lang="en-US" dirty="0" err="1" smtClean="0"/>
              <a:t>dan</a:t>
            </a:r>
            <a:r>
              <a:rPr lang="en-US" dirty="0" smtClean="0"/>
              <a:t> </a:t>
            </a:r>
            <a:r>
              <a:rPr lang="en-US" dirty="0" err="1" smtClean="0"/>
              <a:t>bantuan</a:t>
            </a:r>
            <a:r>
              <a:rPr lang="en-US" dirty="0" smtClean="0"/>
              <a:t> </a:t>
            </a:r>
            <a:r>
              <a:rPr lang="en-US" dirty="0" err="1" smtClean="0"/>
              <a:t>kepada</a:t>
            </a:r>
            <a:r>
              <a:rPr lang="en-US" dirty="0" smtClean="0"/>
              <a:t> </a:t>
            </a:r>
            <a:r>
              <a:rPr lang="en-US" dirty="0" err="1" smtClean="0"/>
              <a:t>pengusaha</a:t>
            </a:r>
            <a:r>
              <a:rPr lang="en-US" dirty="0" smtClean="0"/>
              <a:t> </a:t>
            </a:r>
            <a:r>
              <a:rPr lang="en-US" dirty="0" err="1" smtClean="0"/>
              <a:t>golongan</a:t>
            </a:r>
            <a:r>
              <a:rPr lang="en-US" dirty="0" smtClean="0"/>
              <a:t> </a:t>
            </a:r>
            <a:r>
              <a:rPr lang="en-US" dirty="0" err="1" smtClean="0"/>
              <a:t>ekonomi</a:t>
            </a:r>
            <a:r>
              <a:rPr lang="en-US" dirty="0" smtClean="0"/>
              <a:t> </a:t>
            </a:r>
            <a:r>
              <a:rPr lang="en-US" dirty="0" err="1" smtClean="0"/>
              <a:t>lemah</a:t>
            </a:r>
            <a:r>
              <a:rPr lang="en-US" dirty="0" smtClean="0"/>
              <a:t>, </a:t>
            </a:r>
            <a:r>
              <a:rPr lang="en-US" dirty="0" err="1" smtClean="0"/>
              <a:t>koperasi</a:t>
            </a:r>
            <a:r>
              <a:rPr lang="en-US" dirty="0" smtClean="0"/>
              <a:t> </a:t>
            </a:r>
            <a:r>
              <a:rPr lang="en-US" dirty="0" err="1" smtClean="0"/>
              <a:t>dan</a:t>
            </a:r>
            <a:r>
              <a:rPr lang="en-US" dirty="0" smtClean="0"/>
              <a:t> </a:t>
            </a:r>
            <a:r>
              <a:rPr lang="en-US" dirty="0" err="1" smtClean="0"/>
              <a:t>masyarakat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r>
              <a:rPr lang="en-US" dirty="0" err="1" smtClean="0"/>
              <a:t>Sejarah</a:t>
            </a:r>
            <a:r>
              <a:rPr lang="en-US" dirty="0" smtClean="0"/>
              <a:t> </a:t>
            </a:r>
            <a:r>
              <a:rPr lang="en-US" dirty="0" err="1" smtClean="0"/>
              <a:t>Pegadaian</a:t>
            </a:r>
            <a:r>
              <a:rPr lang="en-US" dirty="0" smtClean="0"/>
              <a:t> </a:t>
            </a:r>
            <a:r>
              <a:rPr lang="en-US" dirty="0" err="1" smtClean="0"/>
              <a:t>dimulai</a:t>
            </a:r>
            <a:r>
              <a:rPr lang="en-US" dirty="0" smtClean="0"/>
              <a:t> </a:t>
            </a:r>
            <a:r>
              <a:rPr lang="en-US" dirty="0" err="1" smtClean="0"/>
              <a:t>pada</a:t>
            </a:r>
            <a:r>
              <a:rPr lang="en-US" dirty="0" smtClean="0"/>
              <a:t> </a:t>
            </a:r>
            <a:r>
              <a:rPr lang="en-US" dirty="0" err="1" smtClean="0"/>
              <a:t>saat</a:t>
            </a:r>
            <a:r>
              <a:rPr lang="en-US" dirty="0" smtClean="0"/>
              <a:t> </a:t>
            </a:r>
            <a:r>
              <a:rPr lang="en-US" dirty="0" err="1" smtClean="0"/>
              <a:t>Belanda</a:t>
            </a:r>
            <a:r>
              <a:rPr lang="en-US" dirty="0" smtClean="0"/>
              <a:t> (VOC) </a:t>
            </a:r>
            <a:r>
              <a:rPr lang="en-US" dirty="0" err="1" smtClean="0"/>
              <a:t>mendirikan</a:t>
            </a:r>
            <a:r>
              <a:rPr lang="en-US" dirty="0" smtClean="0"/>
              <a:t> Bank Van </a:t>
            </a:r>
            <a:r>
              <a:rPr lang="en-US" dirty="0" err="1" smtClean="0"/>
              <a:t>Leening</a:t>
            </a:r>
            <a:r>
              <a:rPr lang="en-US" dirty="0" smtClean="0"/>
              <a:t> </a:t>
            </a:r>
            <a:r>
              <a:rPr lang="en-US" dirty="0" err="1" smtClean="0"/>
              <a:t>yaitu</a:t>
            </a:r>
            <a:r>
              <a:rPr lang="en-US" dirty="0" smtClean="0"/>
              <a:t> </a:t>
            </a:r>
            <a:r>
              <a:rPr lang="en-US" dirty="0" err="1" smtClean="0"/>
              <a:t>lembaga</a:t>
            </a:r>
            <a:r>
              <a:rPr lang="en-US" dirty="0" smtClean="0"/>
              <a:t> </a:t>
            </a:r>
            <a:r>
              <a:rPr lang="en-US" dirty="0" err="1" smtClean="0"/>
              <a:t>keuangan</a:t>
            </a:r>
            <a:r>
              <a:rPr lang="en-US" dirty="0" smtClean="0"/>
              <a:t> yang </a:t>
            </a:r>
            <a:r>
              <a:rPr lang="en-US" dirty="0" err="1" smtClean="0"/>
              <a:t>memberikan</a:t>
            </a:r>
            <a:r>
              <a:rPr lang="en-US" dirty="0" smtClean="0"/>
              <a:t> </a:t>
            </a:r>
            <a:r>
              <a:rPr lang="en-US" dirty="0" err="1" smtClean="0"/>
              <a:t>kredit</a:t>
            </a:r>
            <a:r>
              <a:rPr lang="en-US" dirty="0" smtClean="0"/>
              <a:t> </a:t>
            </a:r>
            <a:r>
              <a:rPr lang="en-US" dirty="0" err="1" smtClean="0"/>
              <a:t>dengan</a:t>
            </a:r>
            <a:r>
              <a:rPr lang="en-US" dirty="0" smtClean="0"/>
              <a:t> </a:t>
            </a:r>
            <a:r>
              <a:rPr lang="en-US" dirty="0" err="1" smtClean="0"/>
              <a:t>sistem</a:t>
            </a:r>
            <a:r>
              <a:rPr lang="en-US" dirty="0" smtClean="0"/>
              <a:t> </a:t>
            </a:r>
            <a:r>
              <a:rPr lang="en-US" dirty="0" err="1" smtClean="0"/>
              <a:t>gadai</a:t>
            </a:r>
            <a:r>
              <a:rPr lang="en-US" dirty="0" smtClean="0"/>
              <a:t>. </a:t>
            </a:r>
            <a:r>
              <a:rPr lang="en-US" dirty="0" err="1" smtClean="0"/>
              <a:t>Lembaga</a:t>
            </a:r>
            <a:r>
              <a:rPr lang="en-US" dirty="0" smtClean="0"/>
              <a:t> </a:t>
            </a:r>
            <a:r>
              <a:rPr lang="en-US" dirty="0" err="1" smtClean="0"/>
              <a:t>ini</a:t>
            </a:r>
            <a:r>
              <a:rPr lang="en-US" dirty="0" smtClean="0"/>
              <a:t> </a:t>
            </a:r>
            <a:r>
              <a:rPr lang="en-US" dirty="0" err="1" smtClean="0"/>
              <a:t>pertama</a:t>
            </a:r>
            <a:r>
              <a:rPr lang="en-US" dirty="0" smtClean="0"/>
              <a:t> kali </a:t>
            </a:r>
            <a:r>
              <a:rPr lang="en-US" dirty="0" err="1" smtClean="0"/>
              <a:t>didirikan</a:t>
            </a:r>
            <a:r>
              <a:rPr lang="en-US" dirty="0" smtClean="0"/>
              <a:t> </a:t>
            </a:r>
            <a:r>
              <a:rPr lang="en-US" dirty="0" err="1" smtClean="0"/>
              <a:t>di</a:t>
            </a:r>
            <a:r>
              <a:rPr lang="en-US" dirty="0" smtClean="0"/>
              <a:t> Batavia </a:t>
            </a:r>
            <a:r>
              <a:rPr lang="en-US" dirty="0" err="1" smtClean="0"/>
              <a:t>pada</a:t>
            </a:r>
            <a:r>
              <a:rPr lang="en-US" dirty="0" smtClean="0"/>
              <a:t> </a:t>
            </a:r>
            <a:r>
              <a:rPr lang="en-US" dirty="0" err="1" smtClean="0"/>
              <a:t>tanggal</a:t>
            </a:r>
            <a:r>
              <a:rPr lang="en-US" dirty="0" smtClean="0"/>
              <a:t> 20 </a:t>
            </a:r>
            <a:r>
              <a:rPr lang="en-US" dirty="0" err="1" smtClean="0"/>
              <a:t>Agustus</a:t>
            </a:r>
            <a:r>
              <a:rPr lang="en-US" dirty="0" smtClean="0"/>
              <a:t> 1746. </a:t>
            </a:r>
            <a:r>
              <a:rPr lang="en-US" dirty="0" err="1" smtClean="0"/>
              <a:t>Pasca-perang</a:t>
            </a:r>
            <a:r>
              <a:rPr lang="en-US" dirty="0" smtClean="0"/>
              <a:t> </a:t>
            </a:r>
            <a:r>
              <a:rPr lang="en-US" dirty="0" err="1" smtClean="0"/>
              <a:t>kemerdekaan,Pegadaian</a:t>
            </a:r>
            <a:r>
              <a:rPr lang="en-US" dirty="0" smtClean="0"/>
              <a:t> </a:t>
            </a:r>
            <a:r>
              <a:rPr lang="en-US" dirty="0" err="1" smtClean="0"/>
              <a:t>dikelola</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Republik</a:t>
            </a:r>
            <a:r>
              <a:rPr lang="en-US" dirty="0" smtClean="0"/>
              <a:t> Indonesia. </a:t>
            </a:r>
            <a:r>
              <a:rPr lang="en-US" dirty="0" err="1" smtClean="0"/>
              <a:t>Dalam</a:t>
            </a:r>
            <a:r>
              <a:rPr lang="en-US" dirty="0" smtClean="0"/>
              <a:t> </a:t>
            </a:r>
            <a:r>
              <a:rPr lang="en-US" dirty="0" err="1" smtClean="0"/>
              <a:t>masa</a:t>
            </a:r>
            <a:r>
              <a:rPr lang="en-US" dirty="0" smtClean="0"/>
              <a:t> </a:t>
            </a:r>
            <a:r>
              <a:rPr lang="en-US" dirty="0" err="1" smtClean="0"/>
              <a:t>ini</a:t>
            </a:r>
            <a:r>
              <a:rPr lang="en-US" dirty="0" smtClean="0"/>
              <a:t>, </a:t>
            </a:r>
            <a:r>
              <a:rPr lang="en-US" dirty="0" err="1" smtClean="0"/>
              <a:t>Pegadaian</a:t>
            </a:r>
            <a:r>
              <a:rPr lang="en-US" dirty="0" smtClean="0"/>
              <a:t> </a:t>
            </a:r>
            <a:r>
              <a:rPr lang="en-US" dirty="0" err="1" smtClean="0"/>
              <a:t>sudah</a:t>
            </a:r>
            <a:r>
              <a:rPr lang="en-US" dirty="0" smtClean="0"/>
              <a:t> </a:t>
            </a:r>
            <a:r>
              <a:rPr lang="en-US" dirty="0" err="1" smtClean="0"/>
              <a:t>beberapa</a:t>
            </a:r>
            <a:r>
              <a:rPr lang="en-US" dirty="0" smtClean="0"/>
              <a:t> kali </a:t>
            </a:r>
            <a:r>
              <a:rPr lang="en-US" dirty="0" err="1" smtClean="0"/>
              <a:t>berubah</a:t>
            </a:r>
            <a:r>
              <a:rPr lang="en-US" dirty="0" smtClean="0"/>
              <a:t> status, </a:t>
            </a:r>
            <a:r>
              <a:rPr lang="en-US" dirty="0" err="1" smtClean="0"/>
              <a:t>yaitu</a:t>
            </a:r>
            <a:r>
              <a:rPr lang="en-US" dirty="0" smtClean="0"/>
              <a:t> </a:t>
            </a:r>
            <a:r>
              <a:rPr lang="en-US" dirty="0" err="1" smtClean="0"/>
              <a:t>sebagai</a:t>
            </a:r>
            <a:r>
              <a:rPr lang="en-US" dirty="0" smtClean="0"/>
              <a:t> Perusahaan Negara (PN) </a:t>
            </a:r>
            <a:r>
              <a:rPr lang="en-US" dirty="0" err="1" smtClean="0"/>
              <a:t>sejak</a:t>
            </a:r>
            <a:r>
              <a:rPr lang="en-US" dirty="0" smtClean="0"/>
              <a:t> 1 </a:t>
            </a:r>
            <a:r>
              <a:rPr lang="en-US" dirty="0" err="1" smtClean="0"/>
              <a:t>Januari</a:t>
            </a:r>
            <a:r>
              <a:rPr lang="en-US" dirty="0" smtClean="0"/>
              <a:t> 1961, </a:t>
            </a:r>
            <a:r>
              <a:rPr lang="en-US" dirty="0" err="1" smtClean="0"/>
              <a:t>kemudian</a:t>
            </a:r>
            <a:r>
              <a:rPr lang="en-US" dirty="0" smtClean="0"/>
              <a:t> </a:t>
            </a:r>
            <a:r>
              <a:rPr lang="en-US" dirty="0" err="1" smtClean="0"/>
              <a:t>berdasarkan</a:t>
            </a:r>
            <a:r>
              <a:rPr lang="en-US" dirty="0" smtClean="0"/>
              <a:t> PP </a:t>
            </a:r>
            <a:r>
              <a:rPr lang="en-US" dirty="0" err="1" smtClean="0"/>
              <a:t>Nomor</a:t>
            </a:r>
            <a:r>
              <a:rPr lang="en-US" dirty="0" smtClean="0"/>
              <a:t> 7 </a:t>
            </a:r>
            <a:r>
              <a:rPr lang="en-US" dirty="0" err="1" smtClean="0"/>
              <a:t>Tahun</a:t>
            </a:r>
            <a:r>
              <a:rPr lang="en-US" dirty="0" smtClean="0"/>
              <a:t> 1969 </a:t>
            </a:r>
            <a:r>
              <a:rPr lang="en-US" dirty="0" err="1" smtClean="0"/>
              <a:t>menjadi</a:t>
            </a:r>
            <a:r>
              <a:rPr lang="en-US" dirty="0" smtClean="0"/>
              <a:t> Perusahaan </a:t>
            </a:r>
            <a:r>
              <a:rPr lang="en-US" dirty="0" err="1" smtClean="0"/>
              <a:t>Jawatan</a:t>
            </a:r>
            <a:r>
              <a:rPr lang="en-US" dirty="0" smtClean="0"/>
              <a:t> (</a:t>
            </a:r>
            <a:r>
              <a:rPr lang="en-US" dirty="0" err="1" smtClean="0"/>
              <a:t>Perjan</a:t>
            </a:r>
            <a:r>
              <a:rPr lang="en-US" dirty="0" smtClean="0"/>
              <a:t>), </a:t>
            </a:r>
            <a:r>
              <a:rPr lang="en-US" dirty="0" err="1" smtClean="0"/>
              <a:t>selanjutnya</a:t>
            </a:r>
            <a:r>
              <a:rPr lang="en-US" dirty="0" smtClean="0"/>
              <a:t> </a:t>
            </a:r>
            <a:r>
              <a:rPr lang="en-US" dirty="0" err="1" smtClean="0"/>
              <a:t>berdasarkan</a:t>
            </a:r>
            <a:r>
              <a:rPr lang="en-US" dirty="0" smtClean="0"/>
              <a:t> PP </a:t>
            </a:r>
            <a:r>
              <a:rPr lang="en-US" dirty="0" err="1" smtClean="0"/>
              <a:t>Nomor</a:t>
            </a:r>
            <a:r>
              <a:rPr lang="en-US" dirty="0" smtClean="0"/>
              <a:t> 10 </a:t>
            </a:r>
            <a:r>
              <a:rPr lang="en-US" dirty="0" err="1" smtClean="0"/>
              <a:t>Tahun</a:t>
            </a:r>
            <a:r>
              <a:rPr lang="en-US" dirty="0" smtClean="0"/>
              <a:t> 1990 (yang </a:t>
            </a:r>
            <a:r>
              <a:rPr lang="en-US" dirty="0" err="1" smtClean="0"/>
              <a:t>diperbaharui</a:t>
            </a:r>
            <a:r>
              <a:rPr lang="en-US" dirty="0" smtClean="0"/>
              <a:t> </a:t>
            </a:r>
            <a:r>
              <a:rPr lang="en-US" dirty="0" err="1" smtClean="0"/>
              <a:t>dengan</a:t>
            </a:r>
            <a:r>
              <a:rPr lang="en-US" dirty="0" smtClean="0"/>
              <a:t> PP </a:t>
            </a:r>
            <a:r>
              <a:rPr lang="en-US" dirty="0" err="1" smtClean="0"/>
              <a:t>Nomor</a:t>
            </a:r>
            <a:r>
              <a:rPr lang="en-US" dirty="0" smtClean="0"/>
              <a:t> 103 </a:t>
            </a:r>
            <a:r>
              <a:rPr lang="en-US" dirty="0" err="1" smtClean="0"/>
              <a:t>Tahun</a:t>
            </a:r>
            <a:r>
              <a:rPr lang="en-US" dirty="0" smtClean="0"/>
              <a:t> 2000) </a:t>
            </a:r>
            <a:r>
              <a:rPr lang="en-US" dirty="0" err="1" smtClean="0"/>
              <a:t>berubah</a:t>
            </a:r>
            <a:r>
              <a:rPr lang="en-US" dirty="0" smtClean="0"/>
              <a:t> </a:t>
            </a:r>
            <a:r>
              <a:rPr lang="en-US" dirty="0" err="1" smtClean="0"/>
              <a:t>lagi</a:t>
            </a:r>
            <a:r>
              <a:rPr lang="en-US" dirty="0" smtClean="0"/>
              <a:t> </a:t>
            </a:r>
            <a:r>
              <a:rPr lang="en-US" dirty="0" err="1" smtClean="0"/>
              <a:t>menjadi</a:t>
            </a:r>
            <a:r>
              <a:rPr lang="en-US" dirty="0" smtClean="0"/>
              <a:t> Perusahaan </a:t>
            </a:r>
            <a:r>
              <a:rPr lang="en-US" dirty="0" err="1" smtClean="0"/>
              <a:t>Umum</a:t>
            </a:r>
            <a:r>
              <a:rPr lang="en-US" dirty="0" smtClean="0"/>
              <a:t> (</a:t>
            </a:r>
            <a:r>
              <a:rPr lang="en-US" dirty="0" err="1" smtClean="0"/>
              <a:t>Perum</a:t>
            </a:r>
            <a:r>
              <a:rPr lang="en-US" dirty="0" smtClean="0"/>
              <a:t>). </a:t>
            </a:r>
            <a:r>
              <a:rPr lang="en-US" dirty="0" err="1" smtClean="0"/>
              <a:t>Pada</a:t>
            </a:r>
            <a:r>
              <a:rPr lang="en-US" dirty="0" smtClean="0"/>
              <a:t> </a:t>
            </a:r>
            <a:r>
              <a:rPr lang="en-US" dirty="0" err="1" smtClean="0"/>
              <a:t>tahun</a:t>
            </a:r>
            <a:r>
              <a:rPr lang="en-US" dirty="0" smtClean="0"/>
              <a:t> 2011, </a:t>
            </a:r>
            <a:r>
              <a:rPr lang="en-US" dirty="0" err="1" smtClean="0"/>
              <a:t>bentuk</a:t>
            </a:r>
            <a:r>
              <a:rPr lang="en-US" dirty="0" smtClean="0"/>
              <a:t> </a:t>
            </a:r>
            <a:r>
              <a:rPr lang="en-US" dirty="0" err="1" smtClean="0"/>
              <a:t>badan</a:t>
            </a:r>
            <a:r>
              <a:rPr lang="en-US" dirty="0" smtClean="0"/>
              <a:t> </a:t>
            </a:r>
            <a:r>
              <a:rPr lang="en-US" dirty="0" err="1" smtClean="0"/>
              <a:t>hukum</a:t>
            </a:r>
            <a:r>
              <a:rPr lang="en-US" dirty="0" smtClean="0"/>
              <a:t> </a:t>
            </a:r>
            <a:r>
              <a:rPr lang="en-US" dirty="0" err="1" smtClean="0"/>
              <a:t>Pegadaian</a:t>
            </a:r>
            <a:r>
              <a:rPr lang="en-US" dirty="0" smtClean="0"/>
              <a:t> </a:t>
            </a:r>
            <a:r>
              <a:rPr lang="en-US" dirty="0" err="1" smtClean="0"/>
              <a:t>kembali</a:t>
            </a:r>
            <a:r>
              <a:rPr lang="en-US" dirty="0" smtClean="0"/>
              <a:t> </a:t>
            </a:r>
            <a:r>
              <a:rPr lang="en-US" dirty="0" err="1" smtClean="0"/>
              <a:t>berubah</a:t>
            </a:r>
            <a:r>
              <a:rPr lang="en-US" dirty="0" smtClean="0"/>
              <a:t> </a:t>
            </a:r>
            <a:r>
              <a:rPr lang="en-US" dirty="0" err="1" smtClean="0"/>
              <a:t>menjadi</a:t>
            </a:r>
            <a:r>
              <a:rPr lang="en-US" dirty="0" smtClean="0"/>
              <a:t> Perusahaan Perseroan (</a:t>
            </a:r>
            <a:r>
              <a:rPr lang="en-US" dirty="0" err="1" smtClean="0"/>
              <a:t>Persero</a:t>
            </a:r>
            <a:r>
              <a:rPr lang="en-US" dirty="0" smtClean="0"/>
              <a:t>) </a:t>
            </a:r>
            <a:r>
              <a:rPr lang="en-US" dirty="0" err="1" smtClean="0"/>
              <a:t>berdasarkan</a:t>
            </a:r>
            <a:r>
              <a:rPr lang="en-US" dirty="0" smtClean="0"/>
              <a:t> PP </a:t>
            </a:r>
            <a:r>
              <a:rPr lang="en-US" dirty="0" err="1" smtClean="0"/>
              <a:t>Nomor</a:t>
            </a:r>
            <a:r>
              <a:rPr lang="en-US" dirty="0" smtClean="0"/>
              <a:t> 51 </a:t>
            </a:r>
            <a:r>
              <a:rPr lang="en-US" dirty="0" err="1" smtClean="0"/>
              <a:t>tahun</a:t>
            </a:r>
            <a:r>
              <a:rPr lang="en-US" dirty="0" smtClean="0"/>
              <a:t> 2011 </a:t>
            </a:r>
            <a:r>
              <a:rPr lang="en-US" dirty="0" err="1" smtClean="0"/>
              <a:t>tanggal</a:t>
            </a:r>
            <a:r>
              <a:rPr lang="en-US" dirty="0" smtClean="0"/>
              <a:t> 13 </a:t>
            </a:r>
            <a:r>
              <a:rPr lang="en-US" dirty="0" err="1" smtClean="0"/>
              <a:t>Desember</a:t>
            </a:r>
            <a:r>
              <a:rPr lang="en-US" dirty="0" smtClean="0"/>
              <a:t> 2011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382000" cy="6553200"/>
          </a:xfrm>
        </p:spPr>
        <p:txBody>
          <a:bodyPr>
            <a:normAutofit fontScale="92500" lnSpcReduction="20000"/>
          </a:bodyPr>
          <a:lstStyle/>
          <a:p>
            <a:r>
              <a:rPr lang="id-ID" dirty="0" smtClean="0"/>
              <a:t>Undang Undang No. 19 Tahun 2003 adalah dasar hukum keberadaan BUMN di Indonesia. Dalam Undang Undang ini, BUMN dibedakan menjadi tiga jenis, yakni Perusahaan Perseroan, Perusahaan Perseroan Terbuka dan Perusahaan Umum (Perum). BUMN yang berjenis Perseroan, di samping tunduk kepada UU BUMN juga harus mematuhi ketentuan yang ada di dalam UU Perseroan Terbatas, UU No. 40 Tahun 2007, dan aturan di bawahnya. Sedangkan perusahaan-perusahaan ‘plat merah’ yang berbentuk Perseroan Terbuka, di samping mereka wajib memenuhi amanat kedua Undang Undang tersebut juga harus memperhatikan dan menjalankan segala ketentuan yang tertulis di dalam Undang Undang Pasar Modal (UU No. 8 Tahun 1995) dan turunannya</a:t>
            </a:r>
            <a:r>
              <a:rPr lang="en-US"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668</Words>
  <Application>Microsoft Office PowerPoint</Application>
  <PresentationFormat>On-screen Show (4:3)</PresentationFormat>
  <Paragraphs>38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ASPEK HUKUM BUMN</vt:lpstr>
      <vt:lpstr>PENGERTIAN</vt:lpstr>
      <vt:lpstr>Slide 3</vt:lpstr>
      <vt:lpstr>Slide 4</vt:lpstr>
      <vt:lpstr>Slide 5</vt:lpstr>
      <vt:lpstr>Slide 6</vt:lpstr>
      <vt:lpstr>Slide 7</vt:lpstr>
      <vt:lpstr>Slide 8</vt:lpstr>
      <vt:lpstr>Slide 9</vt:lpstr>
      <vt:lpstr>Aspek Hukum Privatisasi BUMN</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ASPEK HUKUM BUMN</dc:title>
  <dc:creator>Zaini</dc:creator>
  <cp:lastModifiedBy>ZAINI</cp:lastModifiedBy>
  <cp:revision>16</cp:revision>
  <dcterms:created xsi:type="dcterms:W3CDTF">2015-05-28T03:16:08Z</dcterms:created>
  <dcterms:modified xsi:type="dcterms:W3CDTF">2018-08-24T03:09:43Z</dcterms:modified>
</cp:coreProperties>
</file>