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5109F-A485-4EB0-9E05-2A867ED279BB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EB75A-90AC-4581-89BA-7A00CC360E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5109F-A485-4EB0-9E05-2A867ED279BB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EB75A-90AC-4581-89BA-7A00CC360E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5109F-A485-4EB0-9E05-2A867ED279BB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EB75A-90AC-4581-89BA-7A00CC360E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5109F-A485-4EB0-9E05-2A867ED279BB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EB75A-90AC-4581-89BA-7A00CC360E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5109F-A485-4EB0-9E05-2A867ED279BB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EB75A-90AC-4581-89BA-7A00CC360E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5109F-A485-4EB0-9E05-2A867ED279BB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EB75A-90AC-4581-89BA-7A00CC360E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5109F-A485-4EB0-9E05-2A867ED279BB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EB75A-90AC-4581-89BA-7A00CC360E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5109F-A485-4EB0-9E05-2A867ED279BB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EB75A-90AC-4581-89BA-7A00CC360E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5109F-A485-4EB0-9E05-2A867ED279BB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EB75A-90AC-4581-89BA-7A00CC360E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5109F-A485-4EB0-9E05-2A867ED279BB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EB75A-90AC-4581-89BA-7A00CC360E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5109F-A485-4EB0-9E05-2A867ED279BB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EB75A-90AC-4581-89BA-7A00CC360E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95109F-A485-4EB0-9E05-2A867ED279BB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4EB75A-90AC-4581-89BA-7A00CC360EA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ukumonline.com/pusatdata/detail/54/node/25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ukumonline.com/pusatdata/detail/26940/node/70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u="sng" dirty="0" err="1"/>
              <a:t>Perubahan</a:t>
            </a:r>
            <a:r>
              <a:rPr lang="en-US" b="1" u="sng" dirty="0"/>
              <a:t> </a:t>
            </a:r>
            <a:r>
              <a:rPr lang="en-US" b="1" u="sng" dirty="0" err="1"/>
              <a:t>alamat</a:t>
            </a:r>
            <a:r>
              <a:rPr lang="en-US" b="1" u="sng" dirty="0"/>
              <a:t> </a:t>
            </a:r>
            <a:r>
              <a:rPr lang="en-US" b="1" u="sng" dirty="0" smtClean="0"/>
              <a:t>Perusahaan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en-US" b="1" dirty="0"/>
              <a:t>2.     </a:t>
            </a:r>
            <a:r>
              <a:rPr lang="en-US" b="1" dirty="0" err="1"/>
              <a:t>Kewajiban</a:t>
            </a:r>
            <a:r>
              <a:rPr lang="en-US" b="1" dirty="0"/>
              <a:t> </a:t>
            </a:r>
            <a:r>
              <a:rPr lang="en-US" b="1" dirty="0" err="1"/>
              <a:t>dibidang</a:t>
            </a:r>
            <a:r>
              <a:rPr lang="en-US" b="1" dirty="0"/>
              <a:t> </a:t>
            </a:r>
            <a:r>
              <a:rPr lang="en-US" b="1" dirty="0" err="1"/>
              <a:t>Perpajakan</a:t>
            </a:r>
            <a:r>
              <a:rPr lang="en-US" b="1" dirty="0"/>
              <a:t> </a:t>
            </a:r>
            <a:r>
              <a:rPr lang="en-US" b="1" dirty="0" err="1"/>
              <a:t>Nomor</a:t>
            </a:r>
            <a:r>
              <a:rPr lang="en-US" b="1" dirty="0"/>
              <a:t> </a:t>
            </a:r>
            <a:r>
              <a:rPr lang="en-US" b="1" dirty="0" err="1"/>
              <a:t>Pokok</a:t>
            </a:r>
            <a:r>
              <a:rPr lang="en-US" b="1" dirty="0"/>
              <a:t> </a:t>
            </a:r>
            <a:r>
              <a:rPr lang="en-US" b="1" dirty="0" err="1"/>
              <a:t>Wajib</a:t>
            </a:r>
            <a:r>
              <a:rPr lang="en-US" b="1" dirty="0"/>
              <a:t> </a:t>
            </a:r>
            <a:r>
              <a:rPr lang="en-US" b="1" dirty="0" err="1"/>
              <a:t>Pajak</a:t>
            </a:r>
            <a:r>
              <a:rPr lang="en-US" b="1" dirty="0"/>
              <a:t> ("NPWP")</a:t>
            </a:r>
            <a:endParaRPr lang="en-US" dirty="0"/>
          </a:p>
          <a:p>
            <a:r>
              <a:rPr lang="en-US" dirty="0"/>
              <a:t> 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b="1" dirty="0" err="1"/>
              <a:t>Peraturan</a:t>
            </a:r>
            <a:r>
              <a:rPr lang="en-US" b="1" dirty="0"/>
              <a:t> </a:t>
            </a:r>
            <a:r>
              <a:rPr lang="en-US" b="1" dirty="0" err="1"/>
              <a:t>Dirjen</a:t>
            </a:r>
            <a:r>
              <a:rPr lang="en-US" b="1" dirty="0"/>
              <a:t> </a:t>
            </a:r>
            <a:r>
              <a:rPr lang="en-US" b="1" dirty="0" err="1"/>
              <a:t>Pajak</a:t>
            </a:r>
            <a:r>
              <a:rPr lang="en-US" b="1" dirty="0"/>
              <a:t> No. Per-62/PJ/2010 </a:t>
            </a:r>
            <a:r>
              <a:rPr lang="en-US" b="1" dirty="0" err="1"/>
              <a:t>jo</a:t>
            </a:r>
            <a:r>
              <a:rPr lang="en-US" b="1" dirty="0"/>
              <a:t>. Per-41/PJ/2009 </a:t>
            </a:r>
            <a:r>
              <a:rPr lang="en-US" b="1" dirty="0" err="1"/>
              <a:t>jo</a:t>
            </a:r>
            <a:r>
              <a:rPr lang="en-US" b="1" dirty="0"/>
              <a:t>. Per-44/</a:t>
            </a:r>
            <a:r>
              <a:rPr lang="en-US" b="1" dirty="0" err="1"/>
              <a:t>Pj</a:t>
            </a:r>
            <a:r>
              <a:rPr lang="en-US" b="1" dirty="0"/>
              <a:t>/2008 </a:t>
            </a:r>
            <a:r>
              <a:rPr lang="en-US" b="1" dirty="0" err="1"/>
              <a:t>Tahun</a:t>
            </a:r>
            <a:r>
              <a:rPr lang="en-US" b="1" dirty="0"/>
              <a:t> 2008 </a:t>
            </a:r>
            <a:r>
              <a:rPr lang="en-US" b="1" dirty="0" err="1"/>
              <a:t>tentang</a:t>
            </a:r>
            <a:r>
              <a:rPr lang="en-US" b="1" dirty="0"/>
              <a:t> Tata Cara </a:t>
            </a:r>
            <a:r>
              <a:rPr lang="en-US" b="1" dirty="0" err="1"/>
              <a:t>Pendaftaran</a:t>
            </a:r>
            <a:r>
              <a:rPr lang="en-US" b="1" dirty="0"/>
              <a:t> </a:t>
            </a:r>
            <a:r>
              <a:rPr lang="en-US" b="1" dirty="0" err="1"/>
              <a:t>Nomor</a:t>
            </a:r>
            <a:r>
              <a:rPr lang="en-US" b="1" dirty="0"/>
              <a:t> </a:t>
            </a:r>
            <a:r>
              <a:rPr lang="en-US" b="1" dirty="0" err="1"/>
              <a:t>Pokok</a:t>
            </a:r>
            <a:r>
              <a:rPr lang="en-US" b="1" dirty="0"/>
              <a:t> </a:t>
            </a:r>
            <a:r>
              <a:rPr lang="en-US" b="1" dirty="0" err="1"/>
              <a:t>Wajib</a:t>
            </a:r>
            <a:r>
              <a:rPr lang="en-US" b="1" dirty="0"/>
              <a:t> </a:t>
            </a:r>
            <a:r>
              <a:rPr lang="en-US" b="1" dirty="0" err="1"/>
              <a:t>Pajak</a:t>
            </a:r>
            <a:r>
              <a:rPr lang="en-US" b="1" dirty="0"/>
              <a:t> (WP) </a:t>
            </a:r>
            <a:r>
              <a:rPr lang="en-US" b="1" dirty="0" err="1"/>
              <a:t>dan</a:t>
            </a:r>
            <a:r>
              <a:rPr lang="en-US" b="1" dirty="0"/>
              <a:t>/</a:t>
            </a:r>
            <a:r>
              <a:rPr lang="en-US" b="1" dirty="0" err="1"/>
              <a:t>atau</a:t>
            </a:r>
            <a:r>
              <a:rPr lang="en-US" b="1" dirty="0"/>
              <a:t> </a:t>
            </a:r>
            <a:r>
              <a:rPr lang="en-US" b="1" dirty="0" err="1"/>
              <a:t>Pengukuhan</a:t>
            </a:r>
            <a:r>
              <a:rPr lang="en-US" b="1" dirty="0"/>
              <a:t> </a:t>
            </a:r>
            <a:r>
              <a:rPr lang="en-US" b="1" dirty="0" err="1"/>
              <a:t>Pengusaha</a:t>
            </a:r>
            <a:r>
              <a:rPr lang="en-US" b="1" dirty="0"/>
              <a:t> </a:t>
            </a:r>
            <a:r>
              <a:rPr lang="en-US" b="1" dirty="0" err="1"/>
              <a:t>Kena</a:t>
            </a:r>
            <a:r>
              <a:rPr lang="en-US" b="1" dirty="0"/>
              <a:t> </a:t>
            </a:r>
            <a:r>
              <a:rPr lang="en-US" b="1" dirty="0" err="1"/>
              <a:t>Pajak</a:t>
            </a:r>
            <a:r>
              <a:rPr lang="en-US" b="1" dirty="0"/>
              <a:t> (PKP), </a:t>
            </a:r>
            <a:r>
              <a:rPr lang="en-US" b="1" dirty="0" err="1"/>
              <a:t>Perubahan</a:t>
            </a:r>
            <a:r>
              <a:rPr lang="en-US" b="1" dirty="0"/>
              <a:t> Data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Pemindahan</a:t>
            </a:r>
            <a:r>
              <a:rPr lang="en-US" b="1" dirty="0"/>
              <a:t> </a:t>
            </a:r>
            <a:r>
              <a:rPr lang="en-US" b="1" dirty="0" err="1"/>
              <a:t>Wajib</a:t>
            </a:r>
            <a:r>
              <a:rPr lang="en-US" b="1" dirty="0"/>
              <a:t> </a:t>
            </a:r>
            <a:r>
              <a:rPr lang="en-US" b="1" dirty="0" err="1"/>
              <a:t>Pajak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/</a:t>
            </a:r>
            <a:r>
              <a:rPr lang="en-US" b="1" dirty="0" err="1"/>
              <a:t>atau</a:t>
            </a:r>
            <a:r>
              <a:rPr lang="en-US" b="1" dirty="0"/>
              <a:t> </a:t>
            </a:r>
            <a:r>
              <a:rPr lang="en-US" b="1" dirty="0" err="1"/>
              <a:t>Pengusaha</a:t>
            </a:r>
            <a:r>
              <a:rPr lang="en-US" b="1" dirty="0"/>
              <a:t> </a:t>
            </a:r>
            <a:r>
              <a:rPr lang="en-US" b="1" dirty="0" err="1"/>
              <a:t>Kena</a:t>
            </a:r>
            <a:r>
              <a:rPr lang="en-US" b="1" dirty="0"/>
              <a:t> </a:t>
            </a:r>
            <a:r>
              <a:rPr lang="en-US" b="1" dirty="0" err="1"/>
              <a:t>Pajak</a:t>
            </a:r>
            <a:r>
              <a:rPr lang="en-US" b="1" dirty="0"/>
              <a:t> ("</a:t>
            </a:r>
            <a:r>
              <a:rPr lang="en-US" b="1" dirty="0" err="1"/>
              <a:t>PerDirjen</a:t>
            </a:r>
            <a:r>
              <a:rPr lang="en-US" b="1" dirty="0"/>
              <a:t> </a:t>
            </a:r>
            <a:r>
              <a:rPr lang="en-US" b="1" dirty="0" err="1"/>
              <a:t>Pajak</a:t>
            </a:r>
            <a:r>
              <a:rPr lang="en-US" b="1" dirty="0"/>
              <a:t> 62/2010")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err="1"/>
              <a:t>Perubahan</a:t>
            </a:r>
            <a:r>
              <a:rPr lang="en-US" b="1" dirty="0"/>
              <a:t> </a:t>
            </a:r>
            <a:r>
              <a:rPr lang="en-US" b="1" dirty="0" err="1"/>
              <a:t>alamat</a:t>
            </a:r>
            <a:r>
              <a:rPr lang="en-US" b="1" dirty="0"/>
              <a:t> </a:t>
            </a:r>
            <a:r>
              <a:rPr lang="en-US" b="1" dirty="0" err="1"/>
              <a:t>tempat</a:t>
            </a:r>
            <a:r>
              <a:rPr lang="en-US" b="1" dirty="0"/>
              <a:t> </a:t>
            </a:r>
            <a:r>
              <a:rPr lang="en-US" b="1" dirty="0" err="1"/>
              <a:t>tinggal</a:t>
            </a:r>
            <a:r>
              <a:rPr lang="en-US" b="1" dirty="0"/>
              <a:t> </a:t>
            </a:r>
            <a:r>
              <a:rPr lang="en-US" b="1" dirty="0" err="1"/>
              <a:t>atau</a:t>
            </a:r>
            <a:r>
              <a:rPr lang="en-US" b="1" dirty="0"/>
              <a:t> </a:t>
            </a:r>
            <a:r>
              <a:rPr lang="en-US" b="1" dirty="0" err="1"/>
              <a:t>tempat</a:t>
            </a:r>
            <a:r>
              <a:rPr lang="en-US" b="1" dirty="0"/>
              <a:t> </a:t>
            </a:r>
            <a:r>
              <a:rPr lang="en-US" b="1" dirty="0" err="1"/>
              <a:t>kedudukan</a:t>
            </a:r>
            <a:r>
              <a:rPr lang="en-US" b="1" dirty="0"/>
              <a:t> </a:t>
            </a:r>
            <a:r>
              <a:rPr lang="en-US" b="1" dirty="0" err="1"/>
              <a:t>atau</a:t>
            </a:r>
            <a:r>
              <a:rPr lang="en-US" b="1" dirty="0"/>
              <a:t> </a:t>
            </a:r>
            <a:r>
              <a:rPr lang="en-US" b="1" dirty="0" err="1"/>
              <a:t>tempat</a:t>
            </a:r>
            <a:r>
              <a:rPr lang="en-US" b="1" dirty="0"/>
              <a:t> </a:t>
            </a:r>
            <a:r>
              <a:rPr lang="en-US" b="1" dirty="0" err="1"/>
              <a:t>usaha</a:t>
            </a:r>
            <a:r>
              <a:rPr lang="en-US" b="1" dirty="0"/>
              <a:t> </a:t>
            </a:r>
            <a:r>
              <a:rPr lang="en-US" b="1" dirty="0" err="1"/>
              <a:t>keluar</a:t>
            </a:r>
            <a:r>
              <a:rPr lang="en-US" b="1" dirty="0"/>
              <a:t> </a:t>
            </a:r>
            <a:r>
              <a:rPr lang="en-US" b="1" dirty="0" err="1"/>
              <a:t>wilayah</a:t>
            </a:r>
            <a:r>
              <a:rPr lang="en-US" b="1" dirty="0"/>
              <a:t> </a:t>
            </a:r>
            <a:r>
              <a:rPr lang="en-US" b="1" dirty="0" err="1"/>
              <a:t>kerja</a:t>
            </a:r>
            <a:r>
              <a:rPr lang="en-US" b="1" dirty="0"/>
              <a:t> KPP </a:t>
            </a:r>
            <a:r>
              <a:rPr lang="en-US" b="1" dirty="0" err="1"/>
              <a:t>tempat</a:t>
            </a:r>
            <a:r>
              <a:rPr lang="en-US" b="1" dirty="0"/>
              <a:t> </a:t>
            </a:r>
            <a:r>
              <a:rPr lang="en-US" b="1" dirty="0" err="1"/>
              <a:t>Wajib</a:t>
            </a:r>
            <a:r>
              <a:rPr lang="en-US" b="1" dirty="0"/>
              <a:t> </a:t>
            </a:r>
            <a:r>
              <a:rPr lang="en-US" b="1" dirty="0" err="1"/>
              <a:t>Pajak</a:t>
            </a:r>
            <a:r>
              <a:rPr lang="en-US" b="1" dirty="0"/>
              <a:t> </a:t>
            </a:r>
            <a:r>
              <a:rPr lang="en-US" b="1" dirty="0" err="1"/>
              <a:t>Terdaftar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definisi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Data WP </a:t>
            </a:r>
            <a:r>
              <a:rPr lang="en-US" dirty="0" err="1"/>
              <a:t>atau</a:t>
            </a:r>
            <a:r>
              <a:rPr lang="en-US" dirty="0"/>
              <a:t> PKP (</a:t>
            </a:r>
            <a:r>
              <a:rPr lang="en-US" b="1" dirty="0" err="1"/>
              <a:t>Pasal</a:t>
            </a:r>
            <a:r>
              <a:rPr lang="en-US" b="1" dirty="0"/>
              <a:t> 1 </a:t>
            </a:r>
            <a:r>
              <a:rPr lang="en-US" b="1" dirty="0" err="1"/>
              <a:t>Butir</a:t>
            </a:r>
            <a:r>
              <a:rPr lang="en-US" b="1" dirty="0"/>
              <a:t> 15 </a:t>
            </a:r>
            <a:r>
              <a:rPr lang="en-US" b="1" dirty="0" err="1"/>
              <a:t>PerDirjen</a:t>
            </a:r>
            <a:r>
              <a:rPr lang="en-US" b="1" dirty="0"/>
              <a:t> </a:t>
            </a:r>
            <a:r>
              <a:rPr lang="en-US" b="1" dirty="0" err="1"/>
              <a:t>Pajak</a:t>
            </a:r>
            <a:r>
              <a:rPr lang="en-US" dirty="0"/>
              <a:t>), </a:t>
            </a:r>
            <a:r>
              <a:rPr lang="en-US" dirty="0" err="1"/>
              <a:t>selanjutnya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permohonan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data </a:t>
            </a:r>
            <a:r>
              <a:rPr lang="en-US" dirty="0" err="1"/>
              <a:t>untuk</a:t>
            </a:r>
            <a:r>
              <a:rPr lang="en-US" dirty="0"/>
              <a:t> WP </a:t>
            </a:r>
            <a:r>
              <a:rPr lang="en-US" dirty="0" err="1"/>
              <a:t>pindah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r>
              <a:rPr lang="en-US" dirty="0"/>
              <a:t> PKP </a:t>
            </a:r>
            <a:r>
              <a:rPr lang="en-US" dirty="0" err="1"/>
              <a:t>pindah</a:t>
            </a:r>
            <a:r>
              <a:rPr lang="en-US" dirty="0"/>
              <a:t> </a:t>
            </a:r>
            <a:r>
              <a:rPr lang="en-US" dirty="0" err="1"/>
              <a:t>disampaikan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KPP/KP4/KP2KP </a:t>
            </a:r>
            <a:r>
              <a:rPr lang="en-US" dirty="0" err="1"/>
              <a:t>tempat</a:t>
            </a:r>
            <a:r>
              <a:rPr lang="en-US" dirty="0"/>
              <a:t> WP </a:t>
            </a:r>
            <a:r>
              <a:rPr lang="en-US" dirty="0" err="1"/>
              <a:t>terdaftar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memberitahukan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memohon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data (</a:t>
            </a:r>
            <a:r>
              <a:rPr lang="en-US" dirty="0" err="1"/>
              <a:t>Pasal</a:t>
            </a:r>
            <a:r>
              <a:rPr lang="en-US" dirty="0"/>
              <a:t> 1 </a:t>
            </a:r>
            <a:r>
              <a:rPr lang="en-US" dirty="0" err="1"/>
              <a:t>Butir</a:t>
            </a:r>
            <a:r>
              <a:rPr lang="en-US" dirty="0"/>
              <a:t> 19 </a:t>
            </a:r>
            <a:r>
              <a:rPr lang="en-US" dirty="0" err="1"/>
              <a:t>PerDirjen</a:t>
            </a:r>
            <a:r>
              <a:rPr lang="en-US" dirty="0"/>
              <a:t> </a:t>
            </a:r>
            <a:r>
              <a:rPr lang="en-US" dirty="0" err="1"/>
              <a:t>Pajak</a:t>
            </a:r>
            <a:r>
              <a:rPr lang="en-US" dirty="0"/>
              <a:t>). </a:t>
            </a:r>
            <a:r>
              <a:rPr lang="en-US" dirty="0" err="1"/>
              <a:t>Pemindahan</a:t>
            </a:r>
            <a:r>
              <a:rPr lang="en-US" dirty="0"/>
              <a:t> WP </a:t>
            </a:r>
            <a:r>
              <a:rPr lang="en-US" dirty="0" err="1"/>
              <a:t>atau</a:t>
            </a:r>
            <a:r>
              <a:rPr lang="en-US" dirty="0"/>
              <a:t> PKP </a:t>
            </a:r>
            <a:r>
              <a:rPr lang="en-US" dirty="0" err="1"/>
              <a:t>diartikan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memindahkan</a:t>
            </a:r>
            <a:r>
              <a:rPr lang="en-US" dirty="0"/>
              <a:t> </a:t>
            </a:r>
            <a:r>
              <a:rPr lang="en-US" dirty="0" err="1"/>
              <a:t>administrasi</a:t>
            </a:r>
            <a:r>
              <a:rPr lang="en-US" dirty="0"/>
              <a:t> </a:t>
            </a:r>
            <a:r>
              <a:rPr lang="en-US" dirty="0" err="1"/>
              <a:t>perpajakan</a:t>
            </a:r>
            <a:r>
              <a:rPr lang="en-US" dirty="0"/>
              <a:t> </a:t>
            </a:r>
            <a:r>
              <a:rPr lang="en-US" dirty="0" err="1"/>
              <a:t>Wajib</a:t>
            </a:r>
            <a:r>
              <a:rPr lang="en-US" dirty="0"/>
              <a:t> </a:t>
            </a:r>
            <a:r>
              <a:rPr lang="en-US" dirty="0" err="1"/>
              <a:t>Pajak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r>
              <a:rPr lang="en-US" dirty="0"/>
              <a:t> PKP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tata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KPP lama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tata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KPP </a:t>
            </a:r>
            <a:r>
              <a:rPr lang="en-US" dirty="0" err="1"/>
              <a:t>baru</a:t>
            </a:r>
            <a:r>
              <a:rPr lang="en-US" dirty="0"/>
              <a:t>,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alasan</a:t>
            </a:r>
            <a:r>
              <a:rPr lang="en-US" dirty="0"/>
              <a:t> </a:t>
            </a:r>
            <a:r>
              <a:rPr lang="en-US" dirty="0" err="1"/>
              <a:t>pindah</a:t>
            </a:r>
            <a:r>
              <a:rPr lang="en-US" dirty="0"/>
              <a:t> 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tinggal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kedudukan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(</a:t>
            </a:r>
            <a:r>
              <a:rPr lang="en-US" b="1" dirty="0" err="1"/>
              <a:t>Pasal</a:t>
            </a:r>
            <a:r>
              <a:rPr lang="en-US" b="1" dirty="0"/>
              <a:t> 1 </a:t>
            </a:r>
            <a:r>
              <a:rPr lang="en-US" b="1" dirty="0" err="1"/>
              <a:t>Butir</a:t>
            </a:r>
            <a:r>
              <a:rPr lang="en-US" b="1" dirty="0"/>
              <a:t> 16 </a:t>
            </a:r>
            <a:r>
              <a:rPr lang="en-US" b="1" dirty="0" err="1"/>
              <a:t>PerDirjen</a:t>
            </a:r>
            <a:r>
              <a:rPr lang="en-US" b="1" dirty="0"/>
              <a:t> </a:t>
            </a:r>
            <a:r>
              <a:rPr lang="en-US" b="1" dirty="0" err="1"/>
              <a:t>Pajak</a:t>
            </a:r>
            <a:r>
              <a:rPr lang="en-US" b="1" dirty="0"/>
              <a:t> 62/2010</a:t>
            </a:r>
            <a:r>
              <a:rPr lang="en-US" dirty="0"/>
              <a:t>).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alamat</a:t>
            </a:r>
            <a:r>
              <a:rPr lang="en-US" dirty="0"/>
              <a:t> </a:t>
            </a:r>
            <a:r>
              <a:rPr lang="en-US" dirty="0" err="1"/>
              <a:t>wajib</a:t>
            </a:r>
            <a:r>
              <a:rPr lang="en-US" dirty="0"/>
              <a:t> </a:t>
            </a:r>
            <a:r>
              <a:rPr lang="en-US" dirty="0" err="1"/>
              <a:t>pajak</a:t>
            </a:r>
            <a:r>
              <a:rPr lang="en-US" dirty="0"/>
              <a:t> (</a:t>
            </a:r>
            <a:r>
              <a:rPr lang="en-US" dirty="0" err="1"/>
              <a:t>perseroan</a:t>
            </a:r>
            <a:r>
              <a:rPr lang="en-US" dirty="0"/>
              <a:t>) </a:t>
            </a:r>
            <a:r>
              <a:rPr lang="en-US" b="1" dirty="0" err="1"/>
              <a:t>tidak</a:t>
            </a:r>
            <a:r>
              <a:rPr lang="en-US" b="1" dirty="0"/>
              <a:t> </a:t>
            </a:r>
            <a:r>
              <a:rPr lang="en-US" b="1" dirty="0" err="1"/>
              <a:t>terikat</a:t>
            </a:r>
            <a:r>
              <a:rPr lang="en-US" b="1" dirty="0"/>
              <a:t> </a:t>
            </a:r>
            <a:r>
              <a:rPr lang="en-US" b="1" dirty="0" err="1"/>
              <a:t>kepada</a:t>
            </a:r>
            <a:r>
              <a:rPr lang="en-US" b="1" dirty="0"/>
              <a:t> </a:t>
            </a:r>
            <a:r>
              <a:rPr lang="en-US" b="1" dirty="0" err="1"/>
              <a:t>domisili</a:t>
            </a:r>
            <a:r>
              <a:rPr lang="en-US" b="1" dirty="0"/>
              <a:t> </a:t>
            </a:r>
            <a:r>
              <a:rPr lang="en-US" b="1" dirty="0" err="1"/>
              <a:t>perusahaan</a:t>
            </a:r>
            <a:r>
              <a:rPr lang="en-US" b="1" dirty="0"/>
              <a:t> </a:t>
            </a:r>
            <a:r>
              <a:rPr lang="en-US" b="1" dirty="0" err="1"/>
              <a:t>sebagaimana</a:t>
            </a:r>
            <a:r>
              <a:rPr lang="en-US" b="1" dirty="0"/>
              <a:t> </a:t>
            </a:r>
            <a:r>
              <a:rPr lang="en-US" b="1" dirty="0" err="1"/>
              <a:t>ditentukan</a:t>
            </a:r>
            <a:r>
              <a:rPr lang="en-US" b="1" dirty="0"/>
              <a:t> </a:t>
            </a:r>
            <a:r>
              <a:rPr lang="en-US" b="1" dirty="0" err="1"/>
              <a:t>di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Anggaran</a:t>
            </a:r>
            <a:r>
              <a:rPr lang="en-US" b="1" dirty="0"/>
              <a:t> </a:t>
            </a:r>
            <a:r>
              <a:rPr lang="en-US" b="1" dirty="0" err="1"/>
              <a:t>Dasar</a:t>
            </a:r>
            <a:r>
              <a:rPr lang="en-US" dirty="0"/>
              <a:t>,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wajib</a:t>
            </a:r>
            <a:r>
              <a:rPr lang="en-US" dirty="0"/>
              <a:t> </a:t>
            </a:r>
            <a:r>
              <a:rPr lang="en-US" dirty="0" err="1"/>
              <a:t>pajak</a:t>
            </a:r>
            <a:r>
              <a:rPr lang="en-US" dirty="0"/>
              <a:t> (</a:t>
            </a:r>
            <a:r>
              <a:rPr lang="en-US" dirty="0" err="1"/>
              <a:t>perseroan</a:t>
            </a:r>
            <a:r>
              <a:rPr lang="en-US" dirty="0"/>
              <a:t>)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perpindahan</a:t>
            </a:r>
            <a:r>
              <a:rPr lang="en-US" dirty="0"/>
              <a:t> </a:t>
            </a:r>
            <a:r>
              <a:rPr lang="en-US" dirty="0" err="1"/>
              <a:t>alamat</a:t>
            </a:r>
            <a:r>
              <a:rPr lang="en-US" dirty="0"/>
              <a:t>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perhatian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 Kantor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Pajak</a:t>
            </a:r>
            <a:r>
              <a:rPr lang="en-US" dirty="0"/>
              <a:t> ("</a:t>
            </a:r>
            <a:r>
              <a:rPr lang="en-US" b="1" dirty="0"/>
              <a:t>KPP</a:t>
            </a:r>
            <a:r>
              <a:rPr lang="en-US" dirty="0"/>
              <a:t>"). 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alamat</a:t>
            </a:r>
            <a:r>
              <a:rPr lang="en-US" dirty="0"/>
              <a:t> </a:t>
            </a:r>
            <a:r>
              <a:rPr lang="en-US" dirty="0" err="1"/>
              <a:t>mengakibatkan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KPP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wajib</a:t>
            </a:r>
            <a:r>
              <a:rPr lang="en-US" dirty="0"/>
              <a:t> </a:t>
            </a:r>
            <a:r>
              <a:rPr lang="en-US" dirty="0" err="1"/>
              <a:t>pajak</a:t>
            </a:r>
            <a:r>
              <a:rPr lang="en-US" dirty="0"/>
              <a:t> yang </a:t>
            </a:r>
            <a:r>
              <a:rPr lang="en-US" dirty="0" err="1"/>
              <a:t>bersangkutan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mengajukan</a:t>
            </a:r>
            <a:r>
              <a:rPr lang="en-US" dirty="0"/>
              <a:t> </a:t>
            </a:r>
            <a:r>
              <a:rPr lang="en-US" dirty="0" err="1"/>
              <a:t>permohonan</a:t>
            </a:r>
            <a:r>
              <a:rPr lang="en-US" dirty="0"/>
              <a:t> </a:t>
            </a:r>
            <a:r>
              <a:rPr lang="en-US" dirty="0" err="1"/>
              <a:t>perpindahan</a:t>
            </a:r>
            <a:r>
              <a:rPr lang="en-US" dirty="0"/>
              <a:t> KPP </a:t>
            </a:r>
            <a:r>
              <a:rPr lang="en-US" dirty="0" err="1"/>
              <a:t>kepada</a:t>
            </a:r>
            <a:r>
              <a:rPr lang="en-US" dirty="0"/>
              <a:t> KPP lama </a:t>
            </a:r>
            <a:r>
              <a:rPr lang="en-US" dirty="0" err="1"/>
              <a:t>dan</a:t>
            </a:r>
            <a:r>
              <a:rPr lang="en-US" dirty="0"/>
              <a:t> KPP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tata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pelaporan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pemindahan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diatur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Pasal</a:t>
            </a:r>
            <a:r>
              <a:rPr lang="en-US" b="1" dirty="0"/>
              <a:t> 5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Pasal</a:t>
            </a:r>
            <a:r>
              <a:rPr lang="en-US" b="1" dirty="0"/>
              <a:t> 6 </a:t>
            </a:r>
            <a:r>
              <a:rPr lang="en-US" b="1" dirty="0" err="1"/>
              <a:t>PerDirjen</a:t>
            </a:r>
            <a:r>
              <a:rPr lang="en-US" b="1" dirty="0"/>
              <a:t> </a:t>
            </a:r>
            <a:r>
              <a:rPr lang="en-US" b="1" dirty="0" err="1"/>
              <a:t>Pajak</a:t>
            </a:r>
            <a:r>
              <a:rPr lang="en-US" b="1" dirty="0"/>
              <a:t> 62/2010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3.     </a:t>
            </a:r>
            <a:r>
              <a:rPr lang="en-US" b="1" dirty="0" err="1"/>
              <a:t>Perubahan</a:t>
            </a:r>
            <a:r>
              <a:rPr lang="en-US" b="1" dirty="0"/>
              <a:t> </a:t>
            </a:r>
            <a:r>
              <a:rPr lang="en-US" b="1" dirty="0" err="1"/>
              <a:t>Surat</a:t>
            </a:r>
            <a:r>
              <a:rPr lang="en-US" b="1" dirty="0"/>
              <a:t> </a:t>
            </a:r>
            <a:r>
              <a:rPr lang="en-US" b="1" dirty="0" err="1"/>
              <a:t>Keterangan</a:t>
            </a:r>
            <a:r>
              <a:rPr lang="en-US" b="1" dirty="0"/>
              <a:t> </a:t>
            </a:r>
            <a:r>
              <a:rPr lang="en-US" b="1" dirty="0" err="1"/>
              <a:t>Domisili</a:t>
            </a:r>
            <a:r>
              <a:rPr lang="en-US" b="1" dirty="0"/>
              <a:t> Perusahaan ("SKDP") </a:t>
            </a:r>
            <a:endParaRPr lang="en-US" dirty="0"/>
          </a:p>
          <a:p>
            <a:r>
              <a:rPr lang="en-US" dirty="0"/>
              <a:t> 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/>
              <a:t>mengenai</a:t>
            </a:r>
            <a:r>
              <a:rPr lang="en-US" dirty="0"/>
              <a:t> SKDP,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 yang </a:t>
            </a: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ini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b="1" dirty="0"/>
              <a:t>4.     </a:t>
            </a:r>
            <a:r>
              <a:rPr lang="en-US" b="1" dirty="0" err="1"/>
              <a:t>Surat</a:t>
            </a:r>
            <a:r>
              <a:rPr lang="en-US" b="1" dirty="0"/>
              <a:t> </a:t>
            </a:r>
            <a:r>
              <a:rPr lang="en-US" b="1" dirty="0" err="1"/>
              <a:t>Tanda</a:t>
            </a:r>
            <a:r>
              <a:rPr lang="en-US" b="1" dirty="0"/>
              <a:t> </a:t>
            </a:r>
            <a:r>
              <a:rPr lang="en-US" b="1" dirty="0" err="1"/>
              <a:t>Daftar</a:t>
            </a:r>
            <a:r>
              <a:rPr lang="en-US" b="1" dirty="0"/>
              <a:t> Perusahaan ("TDP")</a:t>
            </a:r>
            <a:endParaRPr lang="en-US" dirty="0"/>
          </a:p>
          <a:p>
            <a:r>
              <a:rPr lang="en-US" dirty="0"/>
              <a:t> </a:t>
            </a:r>
            <a:r>
              <a:rPr lang="en-US" dirty="0" err="1" smtClean="0"/>
              <a:t>Daftar</a:t>
            </a:r>
            <a:r>
              <a:rPr lang="en-US" dirty="0" smtClean="0"/>
              <a:t> </a:t>
            </a:r>
            <a:r>
              <a:rPr lang="en-US" dirty="0"/>
              <a:t>Perusahaan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daftar</a:t>
            </a:r>
            <a:r>
              <a:rPr lang="en-US" dirty="0"/>
              <a:t> </a:t>
            </a:r>
            <a:r>
              <a:rPr lang="en-US" dirty="0" err="1"/>
              <a:t>catatan</a:t>
            </a:r>
            <a:r>
              <a:rPr lang="en-US" dirty="0"/>
              <a:t> </a:t>
            </a:r>
            <a:r>
              <a:rPr lang="en-US" dirty="0" err="1"/>
              <a:t>resmi</a:t>
            </a:r>
            <a:r>
              <a:rPr lang="en-US" dirty="0"/>
              <a:t> yang </a:t>
            </a:r>
            <a:r>
              <a:rPr lang="en-US" dirty="0" err="1"/>
              <a:t>diadakan</a:t>
            </a:r>
            <a:r>
              <a:rPr lang="en-US" dirty="0"/>
              <a:t>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peraturan-peraturan</a:t>
            </a:r>
            <a:r>
              <a:rPr lang="en-US" dirty="0"/>
              <a:t> </a:t>
            </a:r>
            <a:r>
              <a:rPr lang="en-US" dirty="0" err="1"/>
              <a:t>pelaksanaannya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memuat</a:t>
            </a:r>
            <a:r>
              <a:rPr lang="en-US" dirty="0"/>
              <a:t> </a:t>
            </a:r>
            <a:r>
              <a:rPr lang="en-US" dirty="0" err="1"/>
              <a:t>hal-hal</a:t>
            </a:r>
            <a:r>
              <a:rPr lang="en-US" dirty="0"/>
              <a:t> yang </a:t>
            </a:r>
            <a:r>
              <a:rPr lang="en-US" dirty="0" err="1"/>
              <a:t>wajib</a:t>
            </a:r>
            <a:r>
              <a:rPr lang="en-US" dirty="0"/>
              <a:t> </a:t>
            </a:r>
            <a:r>
              <a:rPr lang="en-US" dirty="0" err="1"/>
              <a:t>didaftarkan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disahkan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pejabat</a:t>
            </a:r>
            <a:r>
              <a:rPr lang="en-US" dirty="0"/>
              <a:t> yang </a:t>
            </a:r>
            <a:r>
              <a:rPr lang="en-US" dirty="0" err="1"/>
              <a:t>berwenang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kantor</a:t>
            </a:r>
            <a:r>
              <a:rPr lang="en-US" dirty="0"/>
              <a:t> </a:t>
            </a:r>
            <a:r>
              <a:rPr lang="en-US" dirty="0" err="1"/>
              <a:t>pendaftaran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(</a:t>
            </a:r>
            <a:r>
              <a:rPr lang="en-US" b="1" dirty="0" err="1"/>
              <a:t>Pasal</a:t>
            </a:r>
            <a:r>
              <a:rPr lang="en-US" b="1" dirty="0"/>
              <a:t> 1 </a:t>
            </a:r>
            <a:r>
              <a:rPr lang="en-US" b="1" dirty="0" err="1"/>
              <a:t>huruf</a:t>
            </a:r>
            <a:r>
              <a:rPr lang="en-US" b="1" dirty="0"/>
              <a:t> a</a:t>
            </a:r>
            <a:r>
              <a:rPr lang="en-US" dirty="0"/>
              <a:t> </a:t>
            </a:r>
            <a:r>
              <a:rPr lang="en-US" dirty="0">
                <a:hlinkClick r:id="rId2"/>
              </a:rPr>
              <a:t>UU No. 3 </a:t>
            </a:r>
            <a:r>
              <a:rPr lang="en-US" dirty="0" err="1">
                <a:hlinkClick r:id="rId2"/>
              </a:rPr>
              <a:t>Tahun</a:t>
            </a:r>
            <a:r>
              <a:rPr lang="en-US" dirty="0">
                <a:hlinkClick r:id="rId2"/>
              </a:rPr>
              <a:t> 1982 </a:t>
            </a:r>
            <a:r>
              <a:rPr lang="en-US" dirty="0" err="1">
                <a:hlinkClick r:id="rId2"/>
              </a:rPr>
              <a:t>tentang</a:t>
            </a:r>
            <a:r>
              <a:rPr lang="en-US" dirty="0">
                <a:hlinkClick r:id="rId2"/>
              </a:rPr>
              <a:t> </a:t>
            </a:r>
            <a:r>
              <a:rPr lang="en-US" dirty="0" err="1">
                <a:hlinkClick r:id="rId2"/>
              </a:rPr>
              <a:t>Wajib</a:t>
            </a:r>
            <a:r>
              <a:rPr lang="en-US" dirty="0">
                <a:hlinkClick r:id="rId2"/>
              </a:rPr>
              <a:t> </a:t>
            </a:r>
            <a:r>
              <a:rPr lang="en-US" dirty="0" err="1">
                <a:hlinkClick r:id="rId2"/>
              </a:rPr>
              <a:t>Daftar</a:t>
            </a:r>
            <a:r>
              <a:rPr lang="en-US" dirty="0">
                <a:hlinkClick r:id="rId2"/>
              </a:rPr>
              <a:t> Perusahaan</a:t>
            </a:r>
            <a:r>
              <a:rPr lang="en-US" dirty="0"/>
              <a:t>).</a:t>
            </a:r>
          </a:p>
          <a:p>
            <a:r>
              <a:rPr lang="en-US" dirty="0"/>
              <a:t> 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b="1" dirty="0" err="1"/>
              <a:t>Peraturan</a:t>
            </a:r>
            <a:r>
              <a:rPr lang="en-US" b="1" dirty="0"/>
              <a:t> </a:t>
            </a:r>
            <a:r>
              <a:rPr lang="en-US" b="1" dirty="0" err="1"/>
              <a:t>Menteri</a:t>
            </a:r>
            <a:r>
              <a:rPr lang="en-US" b="1" dirty="0"/>
              <a:t> </a:t>
            </a:r>
            <a:r>
              <a:rPr lang="en-US" b="1" dirty="0" err="1"/>
              <a:t>Perdagangan</a:t>
            </a:r>
            <a:r>
              <a:rPr lang="en-US" b="1" dirty="0"/>
              <a:t> </a:t>
            </a:r>
            <a:r>
              <a:rPr lang="en-US" b="1" dirty="0" err="1"/>
              <a:t>Republik</a:t>
            </a:r>
            <a:r>
              <a:rPr lang="en-US" b="1" dirty="0"/>
              <a:t> Indonesia </a:t>
            </a:r>
            <a:r>
              <a:rPr lang="en-US" b="1" dirty="0" err="1"/>
              <a:t>Nomor</a:t>
            </a:r>
            <a:r>
              <a:rPr lang="en-US" b="1" dirty="0"/>
              <a:t> 37/M-Dag/Per/9/2007 </a:t>
            </a:r>
            <a:r>
              <a:rPr lang="en-US" b="1" dirty="0" err="1"/>
              <a:t>Tahun</a:t>
            </a:r>
            <a:r>
              <a:rPr lang="en-US" b="1" dirty="0"/>
              <a:t> 2007 </a:t>
            </a:r>
            <a:r>
              <a:rPr lang="en-US" b="1" dirty="0" err="1"/>
              <a:t>Tentang</a:t>
            </a:r>
            <a:r>
              <a:rPr lang="en-US" b="1" dirty="0"/>
              <a:t> </a:t>
            </a:r>
            <a:r>
              <a:rPr lang="en-US" b="1" dirty="0" err="1"/>
              <a:t>Penyelenggaraan</a:t>
            </a:r>
            <a:r>
              <a:rPr lang="en-US" b="1" dirty="0"/>
              <a:t> </a:t>
            </a:r>
            <a:r>
              <a:rPr lang="en-US" b="1" dirty="0" err="1"/>
              <a:t>Pendaftaran</a:t>
            </a:r>
            <a:r>
              <a:rPr lang="en-US" b="1" dirty="0"/>
              <a:t> Perusahaan ("</a:t>
            </a:r>
            <a:r>
              <a:rPr lang="en-US" b="1" dirty="0" err="1"/>
              <a:t>Permendag</a:t>
            </a:r>
            <a:r>
              <a:rPr lang="en-US" b="1" dirty="0"/>
              <a:t> 37/2007")</a:t>
            </a:r>
            <a:endParaRPr lang="en-US" dirty="0"/>
          </a:p>
          <a:p>
            <a:r>
              <a:rPr lang="en-US" dirty="0"/>
              <a:t> 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/>
              <a:t>perusahaan</a:t>
            </a:r>
            <a:r>
              <a:rPr lang="en-US" dirty="0"/>
              <a:t> yang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b="1" dirty="0" err="1"/>
              <a:t>perubahan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b="1" dirty="0"/>
              <a:t>data </a:t>
            </a:r>
            <a:r>
              <a:rPr lang="en-US" dirty="0"/>
              <a:t>yang </a:t>
            </a:r>
            <a:r>
              <a:rPr lang="en-US" dirty="0" err="1"/>
              <a:t>didaftarkan</a:t>
            </a:r>
            <a:r>
              <a:rPr lang="en-US" dirty="0"/>
              <a:t> </a:t>
            </a:r>
            <a:r>
              <a:rPr lang="en-US" b="1" dirty="0" err="1"/>
              <a:t>wajib</a:t>
            </a:r>
            <a:r>
              <a:rPr lang="en-US" dirty="0"/>
              <a:t> </a:t>
            </a:r>
            <a:r>
              <a:rPr lang="en-US" dirty="0" err="1"/>
              <a:t>melaporkan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data </a:t>
            </a:r>
            <a:r>
              <a:rPr lang="en-US" dirty="0" err="1"/>
              <a:t>kepada</a:t>
            </a:r>
            <a:r>
              <a:rPr lang="en-US" dirty="0"/>
              <a:t> KPP </a:t>
            </a:r>
            <a:r>
              <a:rPr lang="en-US" dirty="0" err="1"/>
              <a:t>Kabupaten</a:t>
            </a:r>
            <a:r>
              <a:rPr lang="en-US" dirty="0"/>
              <a:t>/Kota/</a:t>
            </a:r>
            <a:r>
              <a:rPr lang="en-US" dirty="0" err="1"/>
              <a:t>Kotamadya</a:t>
            </a:r>
            <a:r>
              <a:rPr lang="en-US" dirty="0"/>
              <a:t> </a:t>
            </a:r>
            <a:r>
              <a:rPr lang="en-US" dirty="0" err="1"/>
              <a:t>setempat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mengisi</a:t>
            </a:r>
            <a:r>
              <a:rPr lang="en-US" dirty="0"/>
              <a:t> </a:t>
            </a:r>
            <a:r>
              <a:rPr lang="en-US" dirty="0" err="1"/>
              <a:t>formulir</a:t>
            </a:r>
            <a:r>
              <a:rPr lang="en-US" dirty="0"/>
              <a:t> </a:t>
            </a:r>
            <a:r>
              <a:rPr lang="en-US" dirty="0" err="1"/>
              <a:t>pendaftaran</a:t>
            </a:r>
            <a:r>
              <a:rPr lang="en-US" dirty="0"/>
              <a:t>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tercantum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Lampiran</a:t>
            </a:r>
            <a:r>
              <a:rPr lang="en-US" dirty="0"/>
              <a:t> II.A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II.F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Menteri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melampirkan</a:t>
            </a:r>
            <a:r>
              <a:rPr lang="en-US" dirty="0"/>
              <a:t> </a:t>
            </a:r>
            <a:r>
              <a:rPr lang="en-US" dirty="0" err="1"/>
              <a:t>dokumen</a:t>
            </a:r>
            <a:r>
              <a:rPr lang="en-US" dirty="0"/>
              <a:t>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tercantum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Lampiran</a:t>
            </a:r>
            <a:r>
              <a:rPr lang="en-US" dirty="0"/>
              <a:t> VI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Menteri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dirty="0"/>
              <a:t>1).   </a:t>
            </a:r>
            <a:r>
              <a:rPr lang="en-US" dirty="0" err="1"/>
              <a:t>Kewajiban</a:t>
            </a:r>
            <a:r>
              <a:rPr lang="en-US" dirty="0"/>
              <a:t> </a:t>
            </a:r>
            <a:r>
              <a:rPr lang="en-US" dirty="0" err="1"/>
              <a:t>melaporkan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data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dimaksud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ayat</a:t>
            </a:r>
            <a:r>
              <a:rPr lang="en-US" dirty="0"/>
              <a:t> (1)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en-US" dirty="0"/>
              <a:t>a.      PT paling </a:t>
            </a:r>
            <a:r>
              <a:rPr lang="en-US" dirty="0" err="1"/>
              <a:t>lambat</a:t>
            </a:r>
            <a:r>
              <a:rPr lang="en-US" dirty="0"/>
              <a:t> 3 (</a:t>
            </a:r>
            <a:r>
              <a:rPr lang="en-US" dirty="0" err="1"/>
              <a:t>tiga</a:t>
            </a:r>
            <a:r>
              <a:rPr lang="en-US" dirty="0"/>
              <a:t>) </a:t>
            </a:r>
            <a:r>
              <a:rPr lang="en-US" dirty="0" err="1"/>
              <a:t>bulan</a:t>
            </a:r>
            <a:r>
              <a:rPr lang="en-US" dirty="0"/>
              <a:t> </a:t>
            </a:r>
            <a:r>
              <a:rPr lang="en-US" dirty="0" err="1"/>
              <a:t>sejak</a:t>
            </a:r>
            <a:r>
              <a:rPr lang="en-US" dirty="0"/>
              <a:t> </a:t>
            </a:r>
            <a:r>
              <a:rPr lang="en-US" dirty="0" err="1"/>
              <a:t>tanggal</a:t>
            </a:r>
            <a:r>
              <a:rPr lang="en-US" dirty="0"/>
              <a:t> </a:t>
            </a:r>
            <a:r>
              <a:rPr lang="en-US" dirty="0" err="1"/>
              <a:t>persetujuan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bukti</a:t>
            </a:r>
            <a:r>
              <a:rPr lang="en-US" dirty="0"/>
              <a:t> </a:t>
            </a:r>
            <a:r>
              <a:rPr lang="en-US" dirty="0" err="1"/>
              <a:t>penerimaan</a:t>
            </a:r>
            <a:r>
              <a:rPr lang="en-US" dirty="0"/>
              <a:t> </a:t>
            </a:r>
            <a:r>
              <a:rPr lang="en-US" dirty="0" err="1"/>
              <a:t>pemberitahuan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Menteri</a:t>
            </a:r>
            <a:r>
              <a:rPr lang="en-US" dirty="0"/>
              <a:t> yang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tanggung</a:t>
            </a:r>
            <a:r>
              <a:rPr lang="en-US" dirty="0"/>
              <a:t> </a:t>
            </a:r>
            <a:r>
              <a:rPr lang="en-US" dirty="0" err="1"/>
              <a:t>jawabnya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perundang-undangan</a:t>
            </a:r>
            <a:r>
              <a:rPr lang="en-US" dirty="0"/>
              <a:t>; </a:t>
            </a:r>
            <a:r>
              <a:rPr lang="en-US" dirty="0" err="1"/>
              <a:t>atau</a:t>
            </a:r>
            <a:endParaRPr lang="en-US" dirty="0"/>
          </a:p>
          <a:p>
            <a:pPr>
              <a:buNone/>
            </a:pPr>
            <a:r>
              <a:rPr lang="en-US" dirty="0"/>
              <a:t>b.      </a:t>
            </a:r>
            <a:r>
              <a:rPr lang="en-US" dirty="0" err="1"/>
              <a:t>Koperasi</a:t>
            </a:r>
            <a:r>
              <a:rPr lang="en-US" dirty="0"/>
              <a:t>, CV, Firma, </a:t>
            </a:r>
            <a:r>
              <a:rPr lang="en-US" dirty="0" err="1"/>
              <a:t>perorangan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BUL paling </a:t>
            </a:r>
            <a:r>
              <a:rPr lang="en-US" dirty="0" err="1"/>
              <a:t>lambat</a:t>
            </a:r>
            <a:r>
              <a:rPr lang="en-US" dirty="0"/>
              <a:t> 3 (</a:t>
            </a:r>
            <a:r>
              <a:rPr lang="en-US" dirty="0" err="1"/>
              <a:t>tiga</a:t>
            </a:r>
            <a:r>
              <a:rPr lang="en-US" dirty="0"/>
              <a:t>) </a:t>
            </a:r>
            <a:r>
              <a:rPr lang="en-US" dirty="0" err="1"/>
              <a:t>bulan</a:t>
            </a:r>
            <a:r>
              <a:rPr lang="en-US" dirty="0"/>
              <a:t> </a:t>
            </a:r>
            <a:r>
              <a:rPr lang="en-US" dirty="0" err="1"/>
              <a:t>terhitung</a:t>
            </a:r>
            <a:r>
              <a:rPr lang="en-US" dirty="0"/>
              <a:t> </a:t>
            </a:r>
            <a:r>
              <a:rPr lang="en-US" dirty="0" err="1"/>
              <a:t>sejak</a:t>
            </a:r>
            <a:r>
              <a:rPr lang="en-US" dirty="0"/>
              <a:t> </a:t>
            </a:r>
            <a:r>
              <a:rPr lang="en-US" dirty="0" err="1"/>
              <a:t>tanggal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(</a:t>
            </a:r>
            <a:r>
              <a:rPr lang="en-US" b="1" dirty="0" err="1"/>
              <a:t>Pasal</a:t>
            </a:r>
            <a:r>
              <a:rPr lang="en-US" b="1" dirty="0"/>
              <a:t> 10 </a:t>
            </a:r>
            <a:r>
              <a:rPr lang="en-US" b="1" dirty="0" err="1"/>
              <a:t>Permen</a:t>
            </a:r>
            <a:r>
              <a:rPr lang="en-US" b="1" dirty="0"/>
              <a:t> 37/2007 </a:t>
            </a:r>
            <a:r>
              <a:rPr lang="en-US" b="1" dirty="0" err="1"/>
              <a:t>ayat</a:t>
            </a:r>
            <a:r>
              <a:rPr lang="en-US" b="1" dirty="0"/>
              <a:t> [1]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ayat</a:t>
            </a:r>
            <a:r>
              <a:rPr lang="en-US" b="1" dirty="0"/>
              <a:t> [2]</a:t>
            </a:r>
            <a:r>
              <a:rPr lang="en-US" dirty="0"/>
              <a:t>)</a:t>
            </a:r>
          </a:p>
          <a:p>
            <a:r>
              <a:rPr lang="en-US" dirty="0"/>
              <a:t> </a:t>
            </a:r>
            <a:r>
              <a:rPr lang="en-US" dirty="0" err="1" smtClean="0"/>
              <a:t>Selanjutnya</a:t>
            </a:r>
            <a:r>
              <a:rPr lang="en-US" dirty="0" smtClean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b="1" dirty="0" err="1"/>
              <a:t>Pasal</a:t>
            </a:r>
            <a:r>
              <a:rPr lang="en-US" b="1" dirty="0"/>
              <a:t> 11 </a:t>
            </a:r>
            <a:r>
              <a:rPr lang="en-US" b="1" dirty="0" err="1"/>
              <a:t>Permendag</a:t>
            </a:r>
            <a:r>
              <a:rPr lang="en-US" b="1" dirty="0"/>
              <a:t> 37/2007</a:t>
            </a:r>
            <a:r>
              <a:rPr lang="en-US" dirty="0"/>
              <a:t> </a:t>
            </a:r>
            <a:r>
              <a:rPr lang="en-US" dirty="0" err="1"/>
              <a:t>disebutkan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alamat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mengakibatkan</a:t>
            </a:r>
            <a:r>
              <a:rPr lang="en-US" dirty="0"/>
              <a:t> </a:t>
            </a:r>
            <a:r>
              <a:rPr lang="en-US" dirty="0" err="1"/>
              <a:t>penggantian</a:t>
            </a:r>
            <a:r>
              <a:rPr lang="en-US" dirty="0"/>
              <a:t> TDP, </a:t>
            </a:r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berlaku</a:t>
            </a:r>
            <a:r>
              <a:rPr lang="en-US" dirty="0"/>
              <a:t> TDP </a:t>
            </a:r>
            <a:r>
              <a:rPr lang="en-US" dirty="0" err="1"/>
              <a:t>pengganti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berlaku</a:t>
            </a:r>
            <a:r>
              <a:rPr lang="en-US" dirty="0"/>
              <a:t> TDP </a:t>
            </a:r>
            <a:r>
              <a:rPr lang="en-US" dirty="0" err="1"/>
              <a:t>diubah</a:t>
            </a:r>
            <a:r>
              <a:rPr lang="en-US" dirty="0"/>
              <a:t>/</a:t>
            </a:r>
            <a:r>
              <a:rPr lang="en-US" dirty="0" err="1"/>
              <a:t>diganti</a:t>
            </a:r>
            <a:r>
              <a:rPr lang="en-US" dirty="0"/>
              <a:t>. TDP </a:t>
            </a:r>
            <a:r>
              <a:rPr lang="en-US" dirty="0" err="1"/>
              <a:t>pengganti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diterbitkan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Kepala</a:t>
            </a:r>
            <a:r>
              <a:rPr lang="en-US" dirty="0"/>
              <a:t> Kantor </a:t>
            </a:r>
            <a:r>
              <a:rPr lang="en-US" dirty="0" err="1"/>
              <a:t>Pendaftaran</a:t>
            </a:r>
            <a:r>
              <a:rPr lang="en-US" dirty="0"/>
              <a:t> Perusahaan (KPP) paling </a:t>
            </a:r>
            <a:r>
              <a:rPr lang="en-US" dirty="0" err="1"/>
              <a:t>lambat</a:t>
            </a:r>
            <a:r>
              <a:rPr lang="en-US" dirty="0"/>
              <a:t> 3 </a:t>
            </a:r>
            <a:r>
              <a:rPr lang="en-US" dirty="0" err="1"/>
              <a:t>hari</a:t>
            </a:r>
            <a:r>
              <a:rPr lang="en-US" dirty="0"/>
              <a:t> </a:t>
            </a:r>
            <a:r>
              <a:rPr lang="en-US" dirty="0" err="1"/>
              <a:t>terhitung</a:t>
            </a:r>
            <a:r>
              <a:rPr lang="en-US" dirty="0"/>
              <a:t> </a:t>
            </a:r>
            <a:r>
              <a:rPr lang="en-US" dirty="0" err="1"/>
              <a:t>sejak</a:t>
            </a:r>
            <a:r>
              <a:rPr lang="en-US" dirty="0"/>
              <a:t> </a:t>
            </a:r>
            <a:r>
              <a:rPr lang="en-US" dirty="0" err="1"/>
              <a:t>permohonan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diterima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benar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lengkap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Lampiran</a:t>
            </a:r>
            <a:r>
              <a:rPr lang="en-US" dirty="0"/>
              <a:t> VI </a:t>
            </a:r>
            <a:r>
              <a:rPr lang="en-US" dirty="0" err="1"/>
              <a:t>Permendag</a:t>
            </a:r>
            <a:r>
              <a:rPr lang="en-US" dirty="0"/>
              <a:t> 37/2007:</a:t>
            </a:r>
          </a:p>
          <a:p>
            <a:pPr algn="just"/>
            <a:r>
              <a:rPr lang="en-US" dirty="0"/>
              <a:t> </a:t>
            </a:r>
            <a:r>
              <a:rPr lang="en-US" dirty="0" err="1" smtClean="0"/>
              <a:t>Dokumen</a:t>
            </a:r>
            <a:r>
              <a:rPr lang="en-US" dirty="0" smtClean="0"/>
              <a:t> </a:t>
            </a:r>
            <a:r>
              <a:rPr lang="en-US" dirty="0" err="1"/>
              <a:t>persyaratan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daftar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masing-masing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:</a:t>
            </a:r>
          </a:p>
          <a:p>
            <a:pPr>
              <a:buNone/>
            </a:pPr>
            <a:r>
              <a:rPr lang="en-US" dirty="0"/>
              <a:t>1.      </a:t>
            </a:r>
            <a:r>
              <a:rPr lang="en-US" dirty="0" err="1"/>
              <a:t>Asli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fotokopi</a:t>
            </a:r>
            <a:r>
              <a:rPr lang="en-US" dirty="0"/>
              <a:t> </a:t>
            </a:r>
            <a:r>
              <a:rPr lang="en-US" dirty="0" err="1"/>
              <a:t>persetujuan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bukti</a:t>
            </a:r>
            <a:r>
              <a:rPr lang="en-US" dirty="0"/>
              <a:t> </a:t>
            </a:r>
            <a:r>
              <a:rPr lang="en-US" dirty="0" err="1"/>
              <a:t>penerimaan</a:t>
            </a:r>
            <a:r>
              <a:rPr lang="en-US" dirty="0"/>
              <a:t> </a:t>
            </a:r>
            <a:r>
              <a:rPr lang="en-US" dirty="0" err="1"/>
              <a:t>pemberitahuan</a:t>
            </a:r>
            <a:endParaRPr lang="en-US" dirty="0"/>
          </a:p>
          <a:p>
            <a:pPr>
              <a:buNone/>
            </a:pPr>
            <a:r>
              <a:rPr lang="en-US" dirty="0"/>
              <a:t>2.     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Menteri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HAM;dan</a:t>
            </a:r>
            <a:endParaRPr lang="en-US" dirty="0"/>
          </a:p>
          <a:p>
            <a:pPr>
              <a:buNone/>
            </a:pPr>
            <a:r>
              <a:rPr lang="en-US" dirty="0"/>
              <a:t>3.      TDP </a:t>
            </a:r>
            <a:r>
              <a:rPr lang="en-US" dirty="0" err="1"/>
              <a:t>asli</a:t>
            </a:r>
            <a:r>
              <a:rPr lang="en-US" dirty="0"/>
              <a:t>.</a:t>
            </a:r>
          </a:p>
          <a:p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alamat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mengubah</a:t>
            </a:r>
            <a:r>
              <a:rPr lang="en-US" dirty="0"/>
              <a:t> </a:t>
            </a:r>
            <a:r>
              <a:rPr lang="en-US" dirty="0" err="1"/>
              <a:t>domisili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diwajibkan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anggaran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persetujuan</a:t>
            </a:r>
            <a:r>
              <a:rPr lang="en-US" dirty="0"/>
              <a:t> </a:t>
            </a:r>
            <a:r>
              <a:rPr lang="en-US" dirty="0" err="1"/>
              <a:t>Menteri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Asasi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diperlukan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err="1"/>
              <a:t>Pasal</a:t>
            </a:r>
            <a:r>
              <a:rPr lang="en-US" b="1" dirty="0"/>
              <a:t> 20 </a:t>
            </a:r>
            <a:r>
              <a:rPr lang="en-US" b="1" dirty="0" err="1"/>
              <a:t>Permendag</a:t>
            </a:r>
            <a:r>
              <a:rPr lang="en-US" b="1" dirty="0"/>
              <a:t> 46/2009:</a:t>
            </a:r>
            <a:endParaRPr lang="en-US" dirty="0"/>
          </a:p>
          <a:p>
            <a:pPr>
              <a:buNone/>
            </a:pPr>
            <a:r>
              <a:rPr lang="en-US" dirty="0" smtClean="0"/>
              <a:t>1</a:t>
            </a:r>
            <a:r>
              <a:rPr lang="en-US" dirty="0"/>
              <a:t>.      </a:t>
            </a:r>
            <a:r>
              <a:rPr lang="en-US" dirty="0" err="1"/>
              <a:t>Pemilik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Pengurus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Penanggungjawab</a:t>
            </a:r>
            <a:r>
              <a:rPr lang="en-US" dirty="0"/>
              <a:t> Perusahaan </a:t>
            </a:r>
            <a:r>
              <a:rPr lang="en-US" dirty="0" err="1"/>
              <a:t>Perdagangan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SIUP, yang </a:t>
            </a:r>
            <a:r>
              <a:rPr lang="en-US" dirty="0" err="1"/>
              <a:t>melanggar</a:t>
            </a:r>
            <a:r>
              <a:rPr lang="en-US" dirty="0"/>
              <a:t> </a:t>
            </a:r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dimaksud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7 </a:t>
            </a:r>
            <a:r>
              <a:rPr lang="en-US" dirty="0" err="1"/>
              <a:t>ayat</a:t>
            </a:r>
            <a:r>
              <a:rPr lang="en-US" dirty="0"/>
              <a:t> (2), </a:t>
            </a:r>
            <a:r>
              <a:rPr lang="en-US" dirty="0" err="1"/>
              <a:t>Pasal</a:t>
            </a:r>
            <a:r>
              <a:rPr lang="en-US" dirty="0"/>
              <a:t> 13 </a:t>
            </a:r>
            <a:r>
              <a:rPr lang="en-US" dirty="0" err="1"/>
              <a:t>ayat</a:t>
            </a:r>
            <a:r>
              <a:rPr lang="en-US" dirty="0"/>
              <a:t> (1), </a:t>
            </a:r>
            <a:r>
              <a:rPr lang="en-US" dirty="0" err="1"/>
              <a:t>Pasal</a:t>
            </a:r>
            <a:r>
              <a:rPr lang="en-US" dirty="0"/>
              <a:t> 14, </a:t>
            </a:r>
            <a:r>
              <a:rPr lang="en-US" dirty="0" err="1"/>
              <a:t>Pasal</a:t>
            </a:r>
            <a:r>
              <a:rPr lang="en-US" dirty="0"/>
              <a:t> 17, </a:t>
            </a:r>
            <a:r>
              <a:rPr lang="en-US" dirty="0" err="1"/>
              <a:t>Pasal</a:t>
            </a:r>
            <a:r>
              <a:rPr lang="en-US" dirty="0"/>
              <a:t> 18 </a:t>
            </a:r>
            <a:r>
              <a:rPr lang="en-US" dirty="0" err="1"/>
              <a:t>ayat</a:t>
            </a:r>
            <a:r>
              <a:rPr lang="en-US" dirty="0"/>
              <a:t> (1) </a:t>
            </a:r>
            <a:r>
              <a:rPr lang="en-US" dirty="0" err="1"/>
              <a:t>dikenakan</a:t>
            </a:r>
            <a:r>
              <a:rPr lang="en-US" dirty="0"/>
              <a:t> </a:t>
            </a:r>
            <a:r>
              <a:rPr lang="en-US" dirty="0" err="1"/>
              <a:t>sanksi</a:t>
            </a:r>
            <a:r>
              <a:rPr lang="en-US" dirty="0"/>
              <a:t> </a:t>
            </a:r>
            <a:r>
              <a:rPr lang="en-US" dirty="0" err="1"/>
              <a:t>administratif</a:t>
            </a:r>
            <a:r>
              <a:rPr lang="en-US" dirty="0"/>
              <a:t> 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dirty="0" err="1"/>
              <a:t>Peringatan</a:t>
            </a:r>
            <a:r>
              <a:rPr lang="en-US" dirty="0"/>
              <a:t> </a:t>
            </a:r>
            <a:r>
              <a:rPr lang="en-US" dirty="0" err="1"/>
              <a:t>Tertulis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Pejabat</a:t>
            </a:r>
            <a:r>
              <a:rPr lang="en-US" dirty="0"/>
              <a:t> </a:t>
            </a:r>
            <a:r>
              <a:rPr lang="en-US" dirty="0" err="1"/>
              <a:t>Penerbit</a:t>
            </a:r>
            <a:r>
              <a:rPr lang="en-US" dirty="0"/>
              <a:t> SIUP.</a:t>
            </a:r>
          </a:p>
          <a:p>
            <a:pPr>
              <a:buNone/>
            </a:pPr>
            <a:r>
              <a:rPr lang="en-US" dirty="0"/>
              <a:t>2.      </a:t>
            </a:r>
            <a:r>
              <a:rPr lang="en-US" dirty="0" err="1"/>
              <a:t>Peringatan</a:t>
            </a:r>
            <a:r>
              <a:rPr lang="en-US" dirty="0"/>
              <a:t> </a:t>
            </a:r>
            <a:r>
              <a:rPr lang="en-US" dirty="0" err="1"/>
              <a:t>tertulis</a:t>
            </a:r>
            <a:r>
              <a:rPr lang="en-US" dirty="0"/>
              <a:t>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dimaksud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ayat</a:t>
            </a:r>
            <a:r>
              <a:rPr lang="en-US" dirty="0"/>
              <a:t> (1) </a:t>
            </a:r>
            <a:r>
              <a:rPr lang="en-US" dirty="0" err="1"/>
              <a:t>diberikan</a:t>
            </a:r>
            <a:r>
              <a:rPr lang="en-US" dirty="0"/>
              <a:t> paling </a:t>
            </a:r>
            <a:r>
              <a:rPr lang="en-US" dirty="0" err="1"/>
              <a:t>banyak</a:t>
            </a:r>
            <a:r>
              <a:rPr lang="en-US" dirty="0"/>
              <a:t> 3 (</a:t>
            </a:r>
            <a:r>
              <a:rPr lang="en-US" dirty="0" err="1"/>
              <a:t>tiga</a:t>
            </a:r>
            <a:r>
              <a:rPr lang="en-US" dirty="0"/>
              <a:t>) kali </a:t>
            </a:r>
            <a:r>
              <a:rPr lang="en-US" dirty="0" err="1"/>
              <a:t>berturut-turut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tenggang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2 (</a:t>
            </a:r>
            <a:r>
              <a:rPr lang="en-US" dirty="0" err="1"/>
              <a:t>dua</a:t>
            </a:r>
            <a:r>
              <a:rPr lang="en-US" dirty="0"/>
              <a:t>) </a:t>
            </a:r>
            <a:r>
              <a:rPr lang="en-US" dirty="0" err="1"/>
              <a:t>minggu</a:t>
            </a:r>
            <a:r>
              <a:rPr lang="en-US" dirty="0"/>
              <a:t> </a:t>
            </a:r>
            <a:r>
              <a:rPr lang="en-US" dirty="0" err="1"/>
              <a:t>terhitung</a:t>
            </a:r>
            <a:r>
              <a:rPr lang="en-US" dirty="0"/>
              <a:t> </a:t>
            </a:r>
            <a:r>
              <a:rPr lang="en-US" dirty="0" err="1"/>
              <a:t>sejak</a:t>
            </a:r>
            <a:r>
              <a:rPr lang="en-US" dirty="0"/>
              <a:t> </a:t>
            </a:r>
            <a:r>
              <a:rPr lang="en-US" dirty="0" err="1"/>
              <a:t>tanggal</a:t>
            </a:r>
            <a:r>
              <a:rPr lang="en-US" dirty="0"/>
              <a:t> </a:t>
            </a:r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/>
              <a:t>peringatan</a:t>
            </a:r>
            <a:r>
              <a:rPr lang="en-US" dirty="0"/>
              <a:t> </a:t>
            </a:r>
            <a:r>
              <a:rPr lang="en-US" dirty="0" err="1"/>
              <a:t>dikeluarkan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Pejabat</a:t>
            </a:r>
            <a:r>
              <a:rPr lang="en-US" dirty="0"/>
              <a:t> </a:t>
            </a:r>
            <a:r>
              <a:rPr lang="en-US" dirty="0" err="1"/>
              <a:t>Penerbit</a:t>
            </a:r>
            <a:r>
              <a:rPr lang="en-US" dirty="0"/>
              <a:t> SIUP.</a:t>
            </a:r>
          </a:p>
          <a:p>
            <a:pPr>
              <a:buNone/>
            </a:pPr>
            <a:r>
              <a:rPr lang="en-US" dirty="0"/>
              <a:t>3.      </a:t>
            </a:r>
            <a:r>
              <a:rPr lang="en-US" dirty="0" err="1"/>
              <a:t>Peringatan</a:t>
            </a:r>
            <a:r>
              <a:rPr lang="en-US" dirty="0"/>
              <a:t> </a:t>
            </a:r>
            <a:r>
              <a:rPr lang="en-US" dirty="0" err="1"/>
              <a:t>tertulis</a:t>
            </a:r>
            <a:r>
              <a:rPr lang="en-US" dirty="0"/>
              <a:t>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dimaksud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ayat</a:t>
            </a:r>
            <a:r>
              <a:rPr lang="en-US" dirty="0"/>
              <a:t> (1)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formulir</a:t>
            </a:r>
            <a:r>
              <a:rPr lang="en-US" dirty="0"/>
              <a:t>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tercantum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Lampiran</a:t>
            </a:r>
            <a:r>
              <a:rPr lang="en-US" dirty="0"/>
              <a:t> VII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err="1"/>
              <a:t>Pasal</a:t>
            </a:r>
            <a:r>
              <a:rPr lang="en-US" b="1" dirty="0"/>
              <a:t> 21 </a:t>
            </a:r>
            <a:r>
              <a:rPr lang="en-US" b="1" dirty="0" err="1"/>
              <a:t>Permendag</a:t>
            </a:r>
            <a:r>
              <a:rPr lang="en-US" b="1" dirty="0"/>
              <a:t> 46/2009:</a:t>
            </a:r>
            <a:endParaRPr lang="en-US" dirty="0"/>
          </a:p>
          <a:p>
            <a:pPr>
              <a:buNone/>
            </a:pPr>
            <a:r>
              <a:rPr lang="en-US" dirty="0" smtClean="0"/>
              <a:t>1</a:t>
            </a:r>
            <a:r>
              <a:rPr lang="en-US" dirty="0"/>
              <a:t>.      </a:t>
            </a:r>
            <a:r>
              <a:rPr lang="en-US" dirty="0" err="1"/>
              <a:t>Pemilik</a:t>
            </a:r>
            <a:r>
              <a:rPr lang="en-US" dirty="0"/>
              <a:t>, </a:t>
            </a:r>
            <a:r>
              <a:rPr lang="en-US" dirty="0" err="1"/>
              <a:t>Pengurus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Penanggungjawab</a:t>
            </a:r>
            <a:r>
              <a:rPr lang="en-US" dirty="0"/>
              <a:t> Perusahaan </a:t>
            </a:r>
            <a:r>
              <a:rPr lang="en-US" dirty="0" err="1"/>
              <a:t>Perdagangan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SIUP,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menghiraukan</a:t>
            </a:r>
            <a:r>
              <a:rPr lang="en-US" dirty="0"/>
              <a:t> </a:t>
            </a:r>
            <a:r>
              <a:rPr lang="en-US" dirty="0" err="1"/>
              <a:t>peringatan</a:t>
            </a:r>
            <a:r>
              <a:rPr lang="en-US" dirty="0"/>
              <a:t> </a:t>
            </a:r>
            <a:r>
              <a:rPr lang="en-US" dirty="0" err="1"/>
              <a:t>tertulis</a:t>
            </a:r>
            <a:r>
              <a:rPr lang="en-US" dirty="0"/>
              <a:t>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dimaksud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20 </a:t>
            </a:r>
            <a:r>
              <a:rPr lang="en-US" dirty="0" err="1"/>
              <a:t>ayat</a:t>
            </a:r>
            <a:r>
              <a:rPr lang="en-US" dirty="0"/>
              <a:t> (2)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5 </a:t>
            </a:r>
            <a:r>
              <a:rPr lang="en-US" dirty="0" err="1"/>
              <a:t>huruf</a:t>
            </a:r>
            <a:r>
              <a:rPr lang="en-US" dirty="0"/>
              <a:t> a, </a:t>
            </a:r>
            <a:r>
              <a:rPr lang="en-US" dirty="0" err="1"/>
              <a:t>dikenakan</a:t>
            </a:r>
            <a:r>
              <a:rPr lang="en-US" dirty="0"/>
              <a:t> </a:t>
            </a:r>
            <a:r>
              <a:rPr lang="en-US" dirty="0" err="1"/>
              <a:t>sanksi</a:t>
            </a:r>
            <a:r>
              <a:rPr lang="en-US" dirty="0"/>
              <a:t> </a:t>
            </a:r>
            <a:r>
              <a:rPr lang="en-US" dirty="0" err="1"/>
              <a:t>admi</a:t>
            </a:r>
            <a:r>
              <a:rPr lang="en-US" dirty="0"/>
              <a:t>         </a:t>
            </a:r>
            <a:r>
              <a:rPr lang="en-US" dirty="0" err="1"/>
              <a:t>nistratif</a:t>
            </a:r>
            <a:r>
              <a:rPr lang="en-US" dirty="0"/>
              <a:t> 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dirty="0" err="1"/>
              <a:t>pemberhentian</a:t>
            </a:r>
            <a:r>
              <a:rPr lang="en-US" dirty="0"/>
              <a:t> </a:t>
            </a:r>
            <a:r>
              <a:rPr lang="en-US" dirty="0" err="1"/>
              <a:t>sementara</a:t>
            </a:r>
            <a:r>
              <a:rPr lang="en-US" dirty="0"/>
              <a:t> SIUP.</a:t>
            </a:r>
          </a:p>
          <a:p>
            <a:pPr>
              <a:buNone/>
            </a:pPr>
            <a:r>
              <a:rPr lang="en-US" dirty="0"/>
              <a:t>2.      </a:t>
            </a:r>
            <a:r>
              <a:rPr lang="en-US" dirty="0" err="1"/>
              <a:t>Pemberhentian</a:t>
            </a:r>
            <a:r>
              <a:rPr lang="en-US" dirty="0"/>
              <a:t> </a:t>
            </a:r>
            <a:r>
              <a:rPr lang="en-US" dirty="0" err="1"/>
              <a:t>sementara</a:t>
            </a:r>
            <a:r>
              <a:rPr lang="en-US" dirty="0"/>
              <a:t> SIUP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dimaksud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ayat</a:t>
            </a:r>
            <a:r>
              <a:rPr lang="en-US" dirty="0"/>
              <a:t> (1) paling lama 3 (</a:t>
            </a:r>
            <a:r>
              <a:rPr lang="en-US" dirty="0" err="1"/>
              <a:t>tiga</a:t>
            </a:r>
            <a:r>
              <a:rPr lang="en-US" dirty="0"/>
              <a:t>) </a:t>
            </a:r>
            <a:r>
              <a:rPr lang="en-US" dirty="0" err="1"/>
              <a:t>bulan</a:t>
            </a:r>
            <a:r>
              <a:rPr lang="en-US" dirty="0"/>
              <a:t>,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Pejabat</a:t>
            </a:r>
            <a:r>
              <a:rPr lang="en-US" dirty="0"/>
              <a:t> </a:t>
            </a:r>
            <a:r>
              <a:rPr lang="en-US" dirty="0" err="1"/>
              <a:t>Penerbit</a:t>
            </a:r>
            <a:r>
              <a:rPr lang="en-US" dirty="0"/>
              <a:t> SIUP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mengeluarkan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Pemberhentian</a:t>
            </a:r>
            <a:r>
              <a:rPr lang="en-US" dirty="0"/>
              <a:t> </a:t>
            </a:r>
            <a:r>
              <a:rPr lang="en-US" dirty="0" err="1"/>
              <a:t>Sementara</a:t>
            </a:r>
            <a:r>
              <a:rPr lang="en-US" dirty="0"/>
              <a:t> SIUP.</a:t>
            </a:r>
          </a:p>
          <a:p>
            <a:pPr>
              <a:buNone/>
            </a:pPr>
            <a:r>
              <a:rPr lang="en-US" dirty="0"/>
              <a:t>3.     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Pemberhentian</a:t>
            </a:r>
            <a:r>
              <a:rPr lang="en-US" dirty="0"/>
              <a:t> </a:t>
            </a:r>
            <a:r>
              <a:rPr lang="en-US" dirty="0" err="1"/>
              <a:t>Sementara</a:t>
            </a:r>
            <a:r>
              <a:rPr lang="en-US" dirty="0"/>
              <a:t> SIUP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dimaksud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ayat</a:t>
            </a:r>
            <a:r>
              <a:rPr lang="en-US" dirty="0"/>
              <a:t> (2)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Formulir</a:t>
            </a:r>
            <a:r>
              <a:rPr lang="en-US" dirty="0"/>
              <a:t>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tercantum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Lampiran</a:t>
            </a:r>
            <a:r>
              <a:rPr lang="en-US" dirty="0"/>
              <a:t> VIII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Menteri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b="1" dirty="0"/>
              <a:t> 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/>
              <a:t>TDP</a:t>
            </a:r>
            <a:endParaRPr lang="en-US" dirty="0"/>
          </a:p>
          <a:p>
            <a:pPr>
              <a:buNone/>
            </a:pPr>
            <a:r>
              <a:rPr lang="en-US" dirty="0"/>
              <a:t>1.     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alamat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mewajibkan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pelaporan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alamat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(</a:t>
            </a:r>
            <a:r>
              <a:rPr lang="en-US" dirty="0" err="1"/>
              <a:t>Pasal</a:t>
            </a:r>
            <a:r>
              <a:rPr lang="en-US" dirty="0"/>
              <a:t> 11 </a:t>
            </a:r>
            <a:r>
              <a:rPr lang="en-US" dirty="0" err="1"/>
              <a:t>ayat</a:t>
            </a:r>
            <a:r>
              <a:rPr lang="en-US" dirty="0"/>
              <a:t> (1) </a:t>
            </a:r>
            <a:r>
              <a:rPr lang="en-US" dirty="0" err="1"/>
              <a:t>Permendag</a:t>
            </a:r>
            <a:r>
              <a:rPr lang="en-US" dirty="0"/>
              <a:t> 37/2007);</a:t>
            </a:r>
          </a:p>
          <a:p>
            <a:pPr>
              <a:buNone/>
            </a:pPr>
            <a:r>
              <a:rPr lang="en-US" dirty="0"/>
              <a:t>2.      Perusahaan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melaporkan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alamat</a:t>
            </a:r>
            <a:r>
              <a:rPr lang="en-US" dirty="0"/>
              <a:t>, </a:t>
            </a:r>
            <a:r>
              <a:rPr lang="en-US" dirty="0" err="1"/>
              <a:t>daftar</a:t>
            </a:r>
            <a:r>
              <a:rPr lang="en-US" dirty="0"/>
              <a:t> </a:t>
            </a:r>
            <a:r>
              <a:rPr lang="en-US" dirty="0" err="1"/>
              <a:t>perusahaannya</a:t>
            </a:r>
            <a:r>
              <a:rPr lang="en-US" dirty="0"/>
              <a:t> </a:t>
            </a:r>
            <a:r>
              <a:rPr lang="en-US" dirty="0" err="1"/>
              <a:t>dihapus</a:t>
            </a:r>
            <a:r>
              <a:rPr lang="en-US" dirty="0"/>
              <a:t>, TDP </a:t>
            </a:r>
            <a:r>
              <a:rPr lang="en-US" dirty="0" err="1"/>
              <a:t>dinyatakan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berlaku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dikenakan</a:t>
            </a:r>
            <a:r>
              <a:rPr lang="en-US" dirty="0"/>
              <a:t> </a:t>
            </a:r>
            <a:r>
              <a:rPr lang="en-US" dirty="0" err="1"/>
              <a:t>sanksi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ketentuan</a:t>
            </a:r>
            <a:r>
              <a:rPr lang="en-US" dirty="0"/>
              <a:t> yang </a:t>
            </a:r>
            <a:r>
              <a:rPr lang="en-US" dirty="0" err="1"/>
              <a:t>diatur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UU-WDP (</a:t>
            </a:r>
            <a:r>
              <a:rPr lang="en-US" dirty="0" err="1"/>
              <a:t>Pasal</a:t>
            </a:r>
            <a:r>
              <a:rPr lang="en-US" dirty="0"/>
              <a:t> 11 </a:t>
            </a:r>
            <a:r>
              <a:rPr lang="en-US" dirty="0" err="1"/>
              <a:t>ayat</a:t>
            </a:r>
            <a:r>
              <a:rPr lang="en-US" dirty="0"/>
              <a:t> (6) </a:t>
            </a:r>
            <a:r>
              <a:rPr lang="en-US" dirty="0" err="1"/>
              <a:t>Permendag</a:t>
            </a:r>
            <a:r>
              <a:rPr lang="en-US" dirty="0"/>
              <a:t> 37/2007).</a:t>
            </a:r>
          </a:p>
          <a:p>
            <a:pPr>
              <a:buNone/>
            </a:pPr>
            <a:r>
              <a:rPr lang="en-US" dirty="0"/>
              <a:t>3.     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kelalaian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melaporkan</a:t>
            </a:r>
            <a:r>
              <a:rPr lang="en-US" dirty="0"/>
              <a:t> </a:t>
            </a:r>
            <a:r>
              <a:rPr lang="en-US" dirty="0" err="1"/>
              <a:t>kewajiban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dikenakan</a:t>
            </a:r>
            <a:r>
              <a:rPr lang="en-US" dirty="0"/>
              <a:t> </a:t>
            </a:r>
            <a:r>
              <a:rPr lang="en-US" dirty="0" err="1"/>
              <a:t>sangsi</a:t>
            </a:r>
            <a:r>
              <a:rPr lang="en-US" dirty="0"/>
              <a:t> </a:t>
            </a:r>
            <a:r>
              <a:rPr lang="en-US" dirty="0" err="1"/>
              <a:t>berupa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en-US" dirty="0"/>
              <a:t>a.      </a:t>
            </a:r>
            <a:r>
              <a:rPr lang="en-US" dirty="0" err="1"/>
              <a:t>Peringatan</a:t>
            </a:r>
            <a:r>
              <a:rPr lang="en-US" dirty="0"/>
              <a:t> </a:t>
            </a:r>
            <a:r>
              <a:rPr lang="en-US" dirty="0" err="1"/>
              <a:t>tertulis</a:t>
            </a:r>
            <a:r>
              <a:rPr lang="en-US" dirty="0"/>
              <a:t>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dimaksud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ayat</a:t>
            </a:r>
            <a:r>
              <a:rPr lang="en-US" dirty="0"/>
              <a:t> (1) </a:t>
            </a:r>
            <a:r>
              <a:rPr lang="en-US" dirty="0" err="1"/>
              <a:t>diberikan</a:t>
            </a:r>
            <a:r>
              <a:rPr lang="en-US" dirty="0"/>
              <a:t> paling </a:t>
            </a:r>
            <a:r>
              <a:rPr lang="en-US" dirty="0" err="1"/>
              <a:t>banyak</a:t>
            </a:r>
            <a:r>
              <a:rPr lang="en-US" dirty="0"/>
              <a:t> 3 (</a:t>
            </a:r>
            <a:r>
              <a:rPr lang="en-US" dirty="0" err="1"/>
              <a:t>tiga</a:t>
            </a:r>
            <a:r>
              <a:rPr lang="en-US" dirty="0"/>
              <a:t>) kali </a:t>
            </a:r>
            <a:r>
              <a:rPr lang="en-US" dirty="0" err="1"/>
              <a:t>berturut-turut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tenggang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2 (</a:t>
            </a:r>
            <a:r>
              <a:rPr lang="en-US" dirty="0" err="1"/>
              <a:t>dua</a:t>
            </a:r>
            <a:r>
              <a:rPr lang="en-US" dirty="0"/>
              <a:t>) </a:t>
            </a:r>
            <a:r>
              <a:rPr lang="en-US" dirty="0" err="1"/>
              <a:t>minggu</a:t>
            </a:r>
            <a:r>
              <a:rPr lang="en-US" dirty="0"/>
              <a:t> </a:t>
            </a:r>
            <a:r>
              <a:rPr lang="en-US" dirty="0" err="1"/>
              <a:t>terhitung</a:t>
            </a:r>
            <a:r>
              <a:rPr lang="en-US" dirty="0"/>
              <a:t> </a:t>
            </a:r>
            <a:r>
              <a:rPr lang="en-US" dirty="0" err="1"/>
              <a:t>sejak</a:t>
            </a:r>
            <a:r>
              <a:rPr lang="en-US" dirty="0"/>
              <a:t> </a:t>
            </a:r>
            <a:r>
              <a:rPr lang="en-US" dirty="0" err="1"/>
              <a:t>tanggal</a:t>
            </a:r>
            <a:r>
              <a:rPr lang="en-US" dirty="0"/>
              <a:t> </a:t>
            </a:r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/>
              <a:t>peringatan</a:t>
            </a:r>
            <a:r>
              <a:rPr lang="en-US" dirty="0"/>
              <a:t> </a:t>
            </a:r>
            <a:r>
              <a:rPr lang="en-US" dirty="0" err="1"/>
              <a:t>dikeluarkan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Pejabat</a:t>
            </a:r>
            <a:r>
              <a:rPr lang="en-US" dirty="0"/>
              <a:t> </a:t>
            </a:r>
            <a:r>
              <a:rPr lang="en-US" dirty="0" err="1"/>
              <a:t>Penerbit</a:t>
            </a:r>
            <a:r>
              <a:rPr lang="en-US" dirty="0"/>
              <a:t> SIUP;</a:t>
            </a:r>
          </a:p>
          <a:p>
            <a:pPr>
              <a:buNone/>
            </a:pPr>
            <a:r>
              <a:rPr lang="en-US" dirty="0"/>
              <a:t>b.     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peringatan</a:t>
            </a:r>
            <a:r>
              <a:rPr lang="en-US" dirty="0"/>
              <a:t> </a:t>
            </a:r>
            <a:r>
              <a:rPr lang="en-US" dirty="0" err="1"/>
              <a:t>tertulis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dihiraukan</a:t>
            </a:r>
            <a:r>
              <a:rPr lang="en-US" dirty="0"/>
              <a:t> </a:t>
            </a:r>
            <a:r>
              <a:rPr lang="en-US" dirty="0" err="1"/>
              <a:t>dikenakan</a:t>
            </a:r>
            <a:r>
              <a:rPr lang="en-US" dirty="0"/>
              <a:t> </a:t>
            </a:r>
            <a:r>
              <a:rPr lang="en-US" dirty="0" err="1"/>
              <a:t>sanksi</a:t>
            </a:r>
            <a:r>
              <a:rPr lang="en-US" dirty="0"/>
              <a:t> </a:t>
            </a:r>
            <a:r>
              <a:rPr lang="en-US" dirty="0" err="1"/>
              <a:t>administratif</a:t>
            </a:r>
            <a:r>
              <a:rPr lang="en-US" dirty="0"/>
              <a:t> 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dirty="0" err="1"/>
              <a:t>pemberhentian</a:t>
            </a:r>
            <a:r>
              <a:rPr lang="en-US" dirty="0"/>
              <a:t> </a:t>
            </a:r>
            <a:r>
              <a:rPr lang="en-US" dirty="0" err="1"/>
              <a:t>sementara</a:t>
            </a:r>
            <a:r>
              <a:rPr lang="en-US" dirty="0"/>
              <a:t> SIUP paling lama 3 (</a:t>
            </a:r>
            <a:r>
              <a:rPr lang="en-US" dirty="0" err="1"/>
              <a:t>tiga</a:t>
            </a:r>
            <a:r>
              <a:rPr lang="en-US" dirty="0"/>
              <a:t>) </a:t>
            </a:r>
            <a:r>
              <a:rPr lang="en-US" dirty="0" err="1" smtClean="0"/>
              <a:t>bulan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dibedakan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b="1" dirty="0" err="1"/>
              <a:t>alamat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b="1" dirty="0" err="1"/>
              <a:t>domisili</a:t>
            </a:r>
            <a:r>
              <a:rPr lang="en-US" b="1" dirty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17 </a:t>
            </a:r>
            <a:r>
              <a:rPr lang="en-US" dirty="0" err="1"/>
              <a:t>ayat</a:t>
            </a:r>
            <a:r>
              <a:rPr lang="en-US" dirty="0"/>
              <a:t> (1) </a:t>
            </a:r>
            <a:r>
              <a:rPr lang="en-US" dirty="0">
                <a:hlinkClick r:id="rId2"/>
              </a:rPr>
              <a:t>UU No. 40 </a:t>
            </a:r>
            <a:r>
              <a:rPr lang="en-US" dirty="0" err="1">
                <a:hlinkClick r:id="rId2"/>
              </a:rPr>
              <a:t>Tahun</a:t>
            </a:r>
            <a:r>
              <a:rPr lang="en-US" dirty="0">
                <a:hlinkClick r:id="rId2"/>
              </a:rPr>
              <a:t> 2007 </a:t>
            </a:r>
            <a:r>
              <a:rPr lang="en-US" dirty="0" err="1">
                <a:hlinkClick r:id="rId2"/>
              </a:rPr>
              <a:t>tentang</a:t>
            </a:r>
            <a:r>
              <a:rPr lang="en-US" dirty="0">
                <a:hlinkClick r:id="rId2"/>
              </a:rPr>
              <a:t> Perseroan </a:t>
            </a:r>
            <a:r>
              <a:rPr lang="en-US" dirty="0" err="1">
                <a:hlinkClick r:id="rId2"/>
              </a:rPr>
              <a:t>Terbatas</a:t>
            </a:r>
            <a:r>
              <a:rPr lang="en-US" dirty="0"/>
              <a:t> ("UUPT")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kedudukan</a:t>
            </a:r>
            <a:r>
              <a:rPr lang="en-US" dirty="0"/>
              <a:t> (</a:t>
            </a:r>
            <a:r>
              <a:rPr lang="en-US" dirty="0" err="1"/>
              <a:t>domisili</a:t>
            </a:r>
            <a:r>
              <a:rPr lang="en-US" dirty="0"/>
              <a:t>) </a:t>
            </a:r>
            <a:r>
              <a:rPr lang="en-US" dirty="0" err="1"/>
              <a:t>dinyatakan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Perseroan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kedudukan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kota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kabupaten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Republik</a:t>
            </a:r>
            <a:r>
              <a:rPr lang="en-US" dirty="0"/>
              <a:t> Indonesia yang </a:t>
            </a:r>
            <a:r>
              <a:rPr lang="en-US" dirty="0" err="1"/>
              <a:t>ditentukan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anggaran</a:t>
            </a:r>
            <a:r>
              <a:rPr lang="en-US" dirty="0"/>
              <a:t> </a:t>
            </a:r>
            <a:r>
              <a:rPr lang="en-US" dirty="0" err="1"/>
              <a:t>dasar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konsekuensi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sebaiknya</a:t>
            </a:r>
            <a:r>
              <a:rPr lang="en-US" dirty="0" smtClean="0"/>
              <a:t> </a:t>
            </a:r>
            <a:r>
              <a:rPr lang="en-US" dirty="0" err="1" smtClean="0"/>
              <a:t>tetap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pelaporan</a:t>
            </a:r>
            <a:r>
              <a:rPr lang="en-US" dirty="0" smtClean="0"/>
              <a:t>, </a:t>
            </a:r>
            <a:r>
              <a:rPr lang="en-US" dirty="0" err="1" smtClean="0"/>
              <a:t>sambil</a:t>
            </a:r>
            <a:r>
              <a:rPr lang="en-US" dirty="0" smtClean="0"/>
              <a:t> </a:t>
            </a:r>
            <a:r>
              <a:rPr lang="en-US" dirty="0" err="1" smtClean="0"/>
              <a:t>meminta</a:t>
            </a:r>
            <a:r>
              <a:rPr lang="en-US" dirty="0" smtClean="0"/>
              <a:t> </a:t>
            </a:r>
            <a:r>
              <a:rPr lang="en-US" dirty="0" err="1" smtClean="0"/>
              <a:t>rekomendasi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instansi</a:t>
            </a:r>
            <a:r>
              <a:rPr lang="en-US" dirty="0" smtClean="0"/>
              <a:t>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izin-izin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sebagaimana</a:t>
            </a:r>
            <a:r>
              <a:rPr lang="en-US" dirty="0" smtClean="0"/>
              <a:t> </a:t>
            </a:r>
            <a:r>
              <a:rPr lang="en-US" dirty="0" err="1" smtClean="0"/>
              <a:t>diatur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:</a:t>
            </a:r>
          </a:p>
          <a:p>
            <a:pPr>
              <a:buNone/>
            </a:pPr>
            <a:r>
              <a:rPr lang="en-US" dirty="0" smtClean="0"/>
              <a:t>1</a:t>
            </a:r>
            <a:r>
              <a:rPr lang="en-US" dirty="0"/>
              <a:t>.     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Nomor</a:t>
            </a:r>
            <a:r>
              <a:rPr lang="en-US" dirty="0"/>
              <a:t> 40 </a:t>
            </a:r>
            <a:r>
              <a:rPr lang="en-US" dirty="0" err="1"/>
              <a:t>Tahun</a:t>
            </a:r>
            <a:r>
              <a:rPr lang="en-US" dirty="0"/>
              <a:t> 2007 </a:t>
            </a:r>
            <a:r>
              <a:rPr lang="en-US" dirty="0" err="1"/>
              <a:t>tentang</a:t>
            </a:r>
            <a:r>
              <a:rPr lang="en-US" dirty="0"/>
              <a:t> Perseroan </a:t>
            </a:r>
            <a:r>
              <a:rPr lang="en-US" dirty="0" err="1"/>
              <a:t>Terbatas</a:t>
            </a:r>
            <a:r>
              <a:rPr lang="en-US" dirty="0"/>
              <a:t> ;</a:t>
            </a:r>
          </a:p>
          <a:p>
            <a:pPr>
              <a:buNone/>
            </a:pPr>
            <a:r>
              <a:rPr lang="en-US" dirty="0"/>
              <a:t>2.     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Nomor</a:t>
            </a:r>
            <a:r>
              <a:rPr lang="en-US" dirty="0"/>
              <a:t> 3 </a:t>
            </a:r>
            <a:r>
              <a:rPr lang="en-US" dirty="0" err="1"/>
              <a:t>Tahun</a:t>
            </a:r>
            <a:r>
              <a:rPr lang="en-US" dirty="0"/>
              <a:t> 1982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Wajib</a:t>
            </a:r>
            <a:r>
              <a:rPr lang="en-US" dirty="0"/>
              <a:t> </a:t>
            </a:r>
            <a:r>
              <a:rPr lang="en-US" dirty="0" err="1"/>
              <a:t>Daftar</a:t>
            </a:r>
            <a:r>
              <a:rPr lang="en-US" dirty="0"/>
              <a:t> Perusahaan;</a:t>
            </a:r>
          </a:p>
          <a:p>
            <a:pPr>
              <a:buNone/>
            </a:pPr>
            <a:r>
              <a:rPr lang="en-US" dirty="0"/>
              <a:t>3.      </a:t>
            </a:r>
            <a:r>
              <a:rPr lang="en-US" dirty="0" err="1"/>
              <a:t>Peraturan</a:t>
            </a:r>
            <a:r>
              <a:rPr lang="en-US" dirty="0"/>
              <a:t> Daerah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 </a:t>
            </a:r>
            <a:r>
              <a:rPr lang="en-US" dirty="0" err="1"/>
              <a:t>Ibukota</a:t>
            </a:r>
            <a:r>
              <a:rPr lang="en-US" dirty="0"/>
              <a:t> Jakarta </a:t>
            </a:r>
            <a:r>
              <a:rPr lang="en-US" dirty="0" err="1"/>
              <a:t>Nomor</a:t>
            </a:r>
            <a:r>
              <a:rPr lang="en-US" dirty="0"/>
              <a:t> 1 </a:t>
            </a:r>
            <a:r>
              <a:rPr lang="en-US" dirty="0" err="1"/>
              <a:t>tahun</a:t>
            </a:r>
            <a:r>
              <a:rPr lang="en-US" dirty="0"/>
              <a:t> 2006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Retribusi</a:t>
            </a:r>
            <a:r>
              <a:rPr lang="en-US" dirty="0"/>
              <a:t> Daerah;</a:t>
            </a:r>
          </a:p>
          <a:p>
            <a:pPr>
              <a:buNone/>
            </a:pPr>
            <a:r>
              <a:rPr lang="en-US" dirty="0"/>
              <a:t>4.     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Gubernur</a:t>
            </a:r>
            <a:r>
              <a:rPr lang="en-US" dirty="0"/>
              <a:t> </a:t>
            </a:r>
            <a:r>
              <a:rPr lang="en-US" dirty="0" err="1"/>
              <a:t>Kepala</a:t>
            </a:r>
            <a:r>
              <a:rPr lang="en-US" dirty="0"/>
              <a:t> Daerah </a:t>
            </a:r>
            <a:r>
              <a:rPr lang="en-US" dirty="0" err="1"/>
              <a:t>Khusus</a:t>
            </a:r>
            <a:r>
              <a:rPr lang="en-US" dirty="0"/>
              <a:t> </a:t>
            </a:r>
            <a:r>
              <a:rPr lang="en-US" dirty="0" err="1"/>
              <a:t>Ibukota</a:t>
            </a:r>
            <a:r>
              <a:rPr lang="en-US" dirty="0"/>
              <a:t> Jakarta </a:t>
            </a:r>
            <a:r>
              <a:rPr lang="en-US" dirty="0" err="1"/>
              <a:t>Nomor</a:t>
            </a:r>
            <a:r>
              <a:rPr lang="en-US" dirty="0"/>
              <a:t> 506 </a:t>
            </a:r>
            <a:r>
              <a:rPr lang="en-US" dirty="0" err="1"/>
              <a:t>Tahun</a:t>
            </a:r>
            <a:r>
              <a:rPr lang="en-US" dirty="0"/>
              <a:t> 1989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Pedoman</a:t>
            </a:r>
            <a:r>
              <a:rPr lang="en-US" dirty="0"/>
              <a:t> </a:t>
            </a:r>
            <a:r>
              <a:rPr lang="en-US" dirty="0" err="1"/>
              <a:t>Penyelengaraan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Dikantor</a:t>
            </a:r>
            <a:r>
              <a:rPr lang="en-US" dirty="0"/>
              <a:t> </a:t>
            </a:r>
            <a:r>
              <a:rPr lang="en-US" dirty="0" err="1"/>
              <a:t>Lurah</a:t>
            </a:r>
            <a:r>
              <a:rPr lang="en-US" dirty="0"/>
              <a:t> DKI Jakarta;</a:t>
            </a:r>
          </a:p>
          <a:p>
            <a:pPr>
              <a:buNone/>
            </a:pPr>
            <a:r>
              <a:rPr lang="en-US" dirty="0"/>
              <a:t>5.     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Dirjen</a:t>
            </a:r>
            <a:r>
              <a:rPr lang="en-US" dirty="0"/>
              <a:t> </a:t>
            </a:r>
            <a:r>
              <a:rPr lang="en-US" dirty="0" err="1"/>
              <a:t>Pajak</a:t>
            </a:r>
            <a:r>
              <a:rPr lang="en-US" dirty="0"/>
              <a:t> </a:t>
            </a:r>
            <a:r>
              <a:rPr lang="en-US" dirty="0" err="1"/>
              <a:t>Nomor</a:t>
            </a:r>
            <a:r>
              <a:rPr lang="en-US" dirty="0"/>
              <a:t> PER-35/PJ/2010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/>
              <a:t>Keterangan</a:t>
            </a:r>
            <a:r>
              <a:rPr lang="en-US" dirty="0"/>
              <a:t> </a:t>
            </a:r>
            <a:r>
              <a:rPr lang="en-US" dirty="0" err="1"/>
              <a:t>Domisili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Subjek</a:t>
            </a:r>
            <a:r>
              <a:rPr lang="en-US" dirty="0"/>
              <a:t> </a:t>
            </a:r>
            <a:r>
              <a:rPr lang="en-US" dirty="0" err="1"/>
              <a:t>Pajak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Negeri</a:t>
            </a:r>
            <a:r>
              <a:rPr lang="en-US" dirty="0"/>
              <a:t> Indonesia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Rangka</a:t>
            </a:r>
            <a:r>
              <a:rPr lang="en-US" dirty="0"/>
              <a:t> </a:t>
            </a:r>
            <a:r>
              <a:rPr lang="en-US" dirty="0" err="1"/>
              <a:t>Penerapan</a:t>
            </a:r>
            <a:r>
              <a:rPr lang="en-US" dirty="0"/>
              <a:t> </a:t>
            </a:r>
            <a:r>
              <a:rPr lang="en-US" dirty="0" err="1"/>
              <a:t>Persetujuan</a:t>
            </a:r>
            <a:r>
              <a:rPr lang="en-US" dirty="0"/>
              <a:t> </a:t>
            </a:r>
            <a:r>
              <a:rPr lang="en-US" dirty="0" err="1"/>
              <a:t>Penghindaran</a:t>
            </a:r>
            <a:r>
              <a:rPr lang="en-US" dirty="0"/>
              <a:t> </a:t>
            </a:r>
            <a:r>
              <a:rPr lang="en-US" dirty="0" err="1"/>
              <a:t>Pajak</a:t>
            </a:r>
            <a:r>
              <a:rPr lang="en-US" dirty="0"/>
              <a:t> </a:t>
            </a:r>
            <a:r>
              <a:rPr lang="en-US" dirty="0" err="1"/>
              <a:t>Berganda</a:t>
            </a:r>
            <a:endParaRPr lang="en-US" dirty="0"/>
          </a:p>
          <a:p>
            <a:pPr>
              <a:buNone/>
            </a:pPr>
            <a:r>
              <a:rPr lang="en-US" dirty="0"/>
              <a:t>6.     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/>
              <a:t>Izin</a:t>
            </a:r>
            <a:r>
              <a:rPr lang="en-US" dirty="0"/>
              <a:t> Usaha </a:t>
            </a:r>
            <a:r>
              <a:rPr lang="en-US" dirty="0" err="1"/>
              <a:t>Perdagangan</a:t>
            </a:r>
            <a:r>
              <a:rPr lang="en-US" dirty="0"/>
              <a:t> :</a:t>
            </a:r>
          </a:p>
          <a:p>
            <a:pPr>
              <a:buNone/>
            </a:pPr>
            <a:r>
              <a:rPr lang="en-US" dirty="0"/>
              <a:t>a.     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Menteri</a:t>
            </a:r>
            <a:r>
              <a:rPr lang="en-US" dirty="0"/>
              <a:t> </a:t>
            </a:r>
            <a:r>
              <a:rPr lang="en-US" dirty="0" err="1"/>
              <a:t>Perdagangan</a:t>
            </a:r>
            <a:r>
              <a:rPr lang="en-US" dirty="0"/>
              <a:t> </a:t>
            </a:r>
            <a:r>
              <a:rPr lang="en-US" dirty="0" err="1"/>
              <a:t>Republik</a:t>
            </a:r>
            <a:r>
              <a:rPr lang="en-US" dirty="0"/>
              <a:t> Indonesia </a:t>
            </a:r>
            <a:r>
              <a:rPr lang="en-US" dirty="0" err="1"/>
              <a:t>Nomor</a:t>
            </a:r>
            <a:r>
              <a:rPr lang="en-US" dirty="0"/>
              <a:t> 36/M-Dag/Per/9/2007 </a:t>
            </a:r>
            <a:r>
              <a:rPr lang="en-US" dirty="0" err="1"/>
              <a:t>Tahun</a:t>
            </a:r>
            <a:r>
              <a:rPr lang="en-US" dirty="0"/>
              <a:t> 2007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Penerbitan</a:t>
            </a:r>
            <a:r>
              <a:rPr lang="en-US" dirty="0"/>
              <a:t> </a:t>
            </a:r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/>
              <a:t>Izin</a:t>
            </a:r>
            <a:r>
              <a:rPr lang="en-US" dirty="0"/>
              <a:t> Usaha </a:t>
            </a:r>
            <a:r>
              <a:rPr lang="en-US" dirty="0" err="1"/>
              <a:t>Perdagangan</a:t>
            </a:r>
            <a:r>
              <a:rPr lang="en-US" dirty="0" smtClean="0"/>
              <a:t>;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dirty="0" smtClean="0"/>
              <a:t>b.     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Menteri</a:t>
            </a:r>
            <a:r>
              <a:rPr lang="en-US" dirty="0" smtClean="0"/>
              <a:t> </a:t>
            </a:r>
            <a:r>
              <a:rPr lang="en-US" dirty="0" err="1" smtClean="0"/>
              <a:t>Perdagangan</a:t>
            </a:r>
            <a:r>
              <a:rPr lang="en-US" dirty="0" smtClean="0"/>
              <a:t> </a:t>
            </a:r>
            <a:r>
              <a:rPr lang="en-US" dirty="0" err="1" smtClean="0"/>
              <a:t>Republik</a:t>
            </a:r>
            <a:r>
              <a:rPr lang="en-US" dirty="0" smtClean="0"/>
              <a:t> Indonesia </a:t>
            </a:r>
            <a:r>
              <a:rPr lang="en-US" dirty="0" err="1" smtClean="0"/>
              <a:t>Nomor</a:t>
            </a:r>
            <a:r>
              <a:rPr lang="en-US" dirty="0" smtClean="0"/>
              <a:t> 46/M-Dag/Per/9/2009 </a:t>
            </a:r>
            <a:r>
              <a:rPr lang="en-US" dirty="0" err="1" smtClean="0"/>
              <a:t>Tahun</a:t>
            </a:r>
            <a:r>
              <a:rPr lang="en-US" dirty="0" smtClean="0"/>
              <a:t> 2009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Menteri</a:t>
            </a:r>
            <a:r>
              <a:rPr lang="en-US" dirty="0" smtClean="0"/>
              <a:t> </a:t>
            </a:r>
            <a:r>
              <a:rPr lang="en-US" dirty="0" err="1" smtClean="0"/>
              <a:t>Perdagangan</a:t>
            </a:r>
            <a:r>
              <a:rPr lang="en-US" dirty="0" smtClean="0"/>
              <a:t> </a:t>
            </a:r>
            <a:r>
              <a:rPr lang="en-US" dirty="0" err="1" smtClean="0"/>
              <a:t>Republik</a:t>
            </a:r>
            <a:r>
              <a:rPr lang="en-US" dirty="0" smtClean="0"/>
              <a:t> Indonesia </a:t>
            </a:r>
            <a:r>
              <a:rPr lang="en-US" dirty="0" err="1" smtClean="0"/>
              <a:t>Nomor</a:t>
            </a:r>
            <a:r>
              <a:rPr lang="en-US" dirty="0" smtClean="0"/>
              <a:t> 36/M-Dag/Per/9/2007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Penerbitan</a:t>
            </a:r>
            <a:r>
              <a:rPr lang="en-US" dirty="0" smtClean="0"/>
              <a:t> </a:t>
            </a:r>
            <a:r>
              <a:rPr lang="en-US" dirty="0" err="1" smtClean="0"/>
              <a:t>Surat</a:t>
            </a:r>
            <a:r>
              <a:rPr lang="en-US" dirty="0" smtClean="0"/>
              <a:t> </a:t>
            </a:r>
            <a:r>
              <a:rPr lang="en-US" dirty="0" err="1" smtClean="0"/>
              <a:t>Izin</a:t>
            </a:r>
            <a:r>
              <a:rPr lang="en-US" dirty="0" smtClean="0"/>
              <a:t> Usaha </a:t>
            </a:r>
            <a:r>
              <a:rPr lang="en-US" dirty="0" err="1" smtClean="0"/>
              <a:t>Perdagangan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c.      </a:t>
            </a:r>
            <a:r>
              <a:rPr lang="en-US" dirty="0" err="1" smtClean="0"/>
              <a:t>Surat</a:t>
            </a:r>
            <a:r>
              <a:rPr lang="en-US" dirty="0" smtClean="0"/>
              <a:t> </a:t>
            </a:r>
            <a:r>
              <a:rPr lang="en-US" dirty="0" err="1" smtClean="0"/>
              <a:t>Edaran</a:t>
            </a:r>
            <a:r>
              <a:rPr lang="en-US" dirty="0" smtClean="0"/>
              <a:t> </a:t>
            </a:r>
            <a:r>
              <a:rPr lang="en-US" dirty="0" err="1" smtClean="0"/>
              <a:t>Direktorat</a:t>
            </a:r>
            <a:r>
              <a:rPr lang="en-US" dirty="0" smtClean="0"/>
              <a:t> </a:t>
            </a:r>
            <a:r>
              <a:rPr lang="en-US" dirty="0" err="1" smtClean="0"/>
              <a:t>Jenderal</a:t>
            </a:r>
            <a:r>
              <a:rPr lang="en-US" dirty="0" smtClean="0"/>
              <a:t> </a:t>
            </a:r>
            <a:r>
              <a:rPr lang="en-US" dirty="0" err="1" smtClean="0"/>
              <a:t>Perdagangan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Nomor</a:t>
            </a:r>
            <a:r>
              <a:rPr lang="en-US" dirty="0" smtClean="0"/>
              <a:t> 01/</a:t>
            </a:r>
            <a:r>
              <a:rPr lang="en-US" dirty="0" err="1" smtClean="0"/>
              <a:t>Pdn</a:t>
            </a:r>
            <a:r>
              <a:rPr lang="en-US" dirty="0" smtClean="0"/>
              <a:t>/Se/01/2010 </a:t>
            </a:r>
            <a:r>
              <a:rPr lang="en-US" dirty="0" err="1" smtClean="0"/>
              <a:t>Tahun</a:t>
            </a:r>
            <a:r>
              <a:rPr lang="en-US" dirty="0" smtClean="0"/>
              <a:t> 2010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Percepatan</a:t>
            </a:r>
            <a:r>
              <a:rPr lang="en-US" dirty="0" smtClean="0"/>
              <a:t> </a:t>
            </a:r>
            <a:r>
              <a:rPr lang="en-US" dirty="0" err="1" smtClean="0"/>
              <a:t>Penerbitan</a:t>
            </a:r>
            <a:r>
              <a:rPr lang="en-US" dirty="0" smtClean="0"/>
              <a:t> </a:t>
            </a:r>
            <a:r>
              <a:rPr lang="en-US" dirty="0" err="1" smtClean="0"/>
              <a:t>Surat</a:t>
            </a:r>
            <a:r>
              <a:rPr lang="en-US" dirty="0" smtClean="0"/>
              <a:t> </a:t>
            </a:r>
            <a:r>
              <a:rPr lang="en-US" dirty="0" err="1" smtClean="0"/>
              <a:t>Izin</a:t>
            </a:r>
            <a:r>
              <a:rPr lang="en-US" dirty="0" smtClean="0"/>
              <a:t> Usaha </a:t>
            </a:r>
            <a:r>
              <a:rPr lang="en-US" dirty="0" err="1" smtClean="0"/>
              <a:t>Perdagangan</a:t>
            </a:r>
            <a:r>
              <a:rPr lang="en-US" dirty="0" smtClean="0"/>
              <a:t> (SIUP) Dan </a:t>
            </a:r>
            <a:r>
              <a:rPr lang="en-US" dirty="0" err="1" smtClean="0"/>
              <a:t>Tanda</a:t>
            </a:r>
            <a:r>
              <a:rPr lang="en-US" dirty="0" smtClean="0"/>
              <a:t> </a:t>
            </a:r>
            <a:r>
              <a:rPr lang="en-US" dirty="0" err="1" smtClean="0"/>
              <a:t>Daftar</a:t>
            </a:r>
            <a:r>
              <a:rPr lang="en-US" dirty="0" smtClean="0"/>
              <a:t> Perusahaan (TDP).</a:t>
            </a:r>
          </a:p>
          <a:p>
            <a:pPr>
              <a:buNone/>
            </a:pPr>
            <a:r>
              <a:rPr lang="en-US" dirty="0" smtClean="0"/>
              <a:t>7.     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Tanda</a:t>
            </a:r>
            <a:r>
              <a:rPr lang="en-US" dirty="0" smtClean="0"/>
              <a:t> </a:t>
            </a:r>
            <a:r>
              <a:rPr lang="en-US" dirty="0" err="1" smtClean="0"/>
              <a:t>Daftar</a:t>
            </a:r>
            <a:r>
              <a:rPr lang="en-US" dirty="0" smtClean="0"/>
              <a:t> Perusahaan :</a:t>
            </a:r>
          </a:p>
          <a:p>
            <a:pPr>
              <a:buNone/>
            </a:pPr>
            <a:r>
              <a:rPr lang="en-US" dirty="0" smtClean="0"/>
              <a:t>a.     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Menteri</a:t>
            </a:r>
            <a:r>
              <a:rPr lang="en-US" dirty="0" smtClean="0"/>
              <a:t> </a:t>
            </a:r>
            <a:r>
              <a:rPr lang="en-US" dirty="0" err="1" smtClean="0"/>
              <a:t>Perdagangan</a:t>
            </a:r>
            <a:r>
              <a:rPr lang="en-US" dirty="0" smtClean="0"/>
              <a:t> </a:t>
            </a:r>
            <a:r>
              <a:rPr lang="en-US" dirty="0" err="1" smtClean="0"/>
              <a:t>Republik</a:t>
            </a:r>
            <a:r>
              <a:rPr lang="en-US" dirty="0" smtClean="0"/>
              <a:t> Indonesia </a:t>
            </a:r>
            <a:r>
              <a:rPr lang="en-US" dirty="0" err="1" smtClean="0"/>
              <a:t>Nomor</a:t>
            </a:r>
            <a:r>
              <a:rPr lang="en-US" dirty="0" smtClean="0"/>
              <a:t> 37/M-Dag/Per/9/2007 </a:t>
            </a:r>
            <a:r>
              <a:rPr lang="en-US" dirty="0" err="1" smtClean="0"/>
              <a:t>Tahun</a:t>
            </a:r>
            <a:r>
              <a:rPr lang="en-US" dirty="0" smtClean="0"/>
              <a:t> 2007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Pendaftaran</a:t>
            </a:r>
            <a:r>
              <a:rPr lang="en-US" dirty="0" smtClean="0"/>
              <a:t> Perusahaan;</a:t>
            </a:r>
          </a:p>
          <a:p>
            <a:pPr>
              <a:buNone/>
            </a:pPr>
            <a:r>
              <a:rPr lang="en-US" dirty="0" smtClean="0"/>
              <a:t>b.      </a:t>
            </a:r>
            <a:r>
              <a:rPr lang="en-US" dirty="0" err="1" smtClean="0"/>
              <a:t>Surat</a:t>
            </a:r>
            <a:r>
              <a:rPr lang="en-US" dirty="0" smtClean="0"/>
              <a:t> </a:t>
            </a:r>
            <a:r>
              <a:rPr lang="en-US" dirty="0" err="1" smtClean="0"/>
              <a:t>Edaran</a:t>
            </a:r>
            <a:r>
              <a:rPr lang="en-US" dirty="0" smtClean="0"/>
              <a:t> </a:t>
            </a:r>
            <a:r>
              <a:rPr lang="en-US" dirty="0" err="1" smtClean="0"/>
              <a:t>Direktorat</a:t>
            </a:r>
            <a:r>
              <a:rPr lang="en-US" dirty="0" smtClean="0"/>
              <a:t> </a:t>
            </a:r>
            <a:r>
              <a:rPr lang="en-US" dirty="0" err="1" smtClean="0"/>
              <a:t>Jenderal</a:t>
            </a:r>
            <a:r>
              <a:rPr lang="en-US" dirty="0" smtClean="0"/>
              <a:t> </a:t>
            </a:r>
            <a:r>
              <a:rPr lang="en-US" dirty="0" err="1" smtClean="0"/>
              <a:t>Perdagangan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Nomor</a:t>
            </a:r>
            <a:r>
              <a:rPr lang="en-US" dirty="0" smtClean="0"/>
              <a:t> 01/</a:t>
            </a:r>
            <a:r>
              <a:rPr lang="en-US" dirty="0" err="1" smtClean="0"/>
              <a:t>Pdn</a:t>
            </a:r>
            <a:r>
              <a:rPr lang="en-US" dirty="0" smtClean="0"/>
              <a:t>/Se/01/2010 </a:t>
            </a:r>
            <a:r>
              <a:rPr lang="en-US" dirty="0" err="1" smtClean="0"/>
              <a:t>Tahun</a:t>
            </a:r>
            <a:r>
              <a:rPr lang="en-US" dirty="0" smtClean="0"/>
              <a:t> 2010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Percepatan</a:t>
            </a:r>
            <a:r>
              <a:rPr lang="en-US" dirty="0" smtClean="0"/>
              <a:t> </a:t>
            </a:r>
            <a:r>
              <a:rPr lang="en-US" dirty="0" err="1" smtClean="0"/>
              <a:t>Penerbitan</a:t>
            </a:r>
            <a:r>
              <a:rPr lang="en-US" dirty="0" smtClean="0"/>
              <a:t> </a:t>
            </a:r>
            <a:r>
              <a:rPr lang="en-US" dirty="0" err="1" smtClean="0"/>
              <a:t>Surat</a:t>
            </a:r>
            <a:r>
              <a:rPr lang="en-US" dirty="0" smtClean="0"/>
              <a:t> </a:t>
            </a:r>
            <a:r>
              <a:rPr lang="en-US" dirty="0" err="1" smtClean="0"/>
              <a:t>Izin</a:t>
            </a:r>
            <a:r>
              <a:rPr lang="en-US" dirty="0" smtClean="0"/>
              <a:t> Usaha </a:t>
            </a:r>
            <a:r>
              <a:rPr lang="en-US" dirty="0" err="1" smtClean="0"/>
              <a:t>Perdagangan</a:t>
            </a:r>
            <a:r>
              <a:rPr lang="en-US" dirty="0" smtClean="0"/>
              <a:t> (SIUP) Dan </a:t>
            </a:r>
            <a:r>
              <a:rPr lang="en-US" dirty="0" err="1" smtClean="0"/>
              <a:t>Tanda</a:t>
            </a:r>
            <a:r>
              <a:rPr lang="en-US" dirty="0" smtClean="0"/>
              <a:t> </a:t>
            </a:r>
            <a:r>
              <a:rPr lang="en-US" dirty="0" err="1" smtClean="0"/>
              <a:t>Daftar</a:t>
            </a:r>
            <a:r>
              <a:rPr lang="en-US" dirty="0" smtClean="0"/>
              <a:t> Perusahaan (TDP).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57200"/>
            <a:ext cx="9144000" cy="6400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8.     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Nomor</a:t>
            </a:r>
            <a:r>
              <a:rPr lang="en-US" dirty="0" smtClean="0"/>
              <a:t> </a:t>
            </a:r>
            <a:r>
              <a:rPr lang="en-US" dirty="0" err="1" smtClean="0"/>
              <a:t>Pokok</a:t>
            </a:r>
            <a:r>
              <a:rPr lang="en-US" dirty="0" smtClean="0"/>
              <a:t> </a:t>
            </a:r>
            <a:r>
              <a:rPr lang="en-US" dirty="0" err="1" smtClean="0"/>
              <a:t>Wajib</a:t>
            </a:r>
            <a:r>
              <a:rPr lang="en-US" dirty="0" smtClean="0"/>
              <a:t> </a:t>
            </a:r>
            <a:r>
              <a:rPr lang="en-US" dirty="0" err="1" smtClean="0"/>
              <a:t>Pajak</a:t>
            </a:r>
            <a:r>
              <a:rPr lang="en-US" dirty="0" smtClean="0"/>
              <a:t> :</a:t>
            </a:r>
          </a:p>
          <a:p>
            <a:pPr>
              <a:buNone/>
            </a:pPr>
            <a:r>
              <a:rPr lang="en-US" dirty="0" smtClean="0"/>
              <a:t>a.     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Direktur</a:t>
            </a:r>
            <a:r>
              <a:rPr lang="en-US" dirty="0" smtClean="0"/>
              <a:t> </a:t>
            </a:r>
            <a:r>
              <a:rPr lang="en-US" dirty="0" err="1" smtClean="0"/>
              <a:t>Jenderal</a:t>
            </a:r>
            <a:r>
              <a:rPr lang="en-US" dirty="0" smtClean="0"/>
              <a:t> </a:t>
            </a:r>
            <a:r>
              <a:rPr lang="en-US" dirty="0" err="1" smtClean="0"/>
              <a:t>Pajak</a:t>
            </a:r>
            <a:r>
              <a:rPr lang="en-US" dirty="0" smtClean="0"/>
              <a:t> </a:t>
            </a:r>
            <a:r>
              <a:rPr lang="en-US" dirty="0" err="1" smtClean="0"/>
              <a:t>Nomor</a:t>
            </a:r>
            <a:r>
              <a:rPr lang="en-US" dirty="0" smtClean="0"/>
              <a:t> Per-62/PJ/2010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Dirjen</a:t>
            </a:r>
            <a:r>
              <a:rPr lang="en-US" dirty="0" smtClean="0"/>
              <a:t> </a:t>
            </a:r>
            <a:r>
              <a:rPr lang="en-US" dirty="0" err="1" smtClean="0"/>
              <a:t>Pajak</a:t>
            </a:r>
            <a:r>
              <a:rPr lang="en-US" dirty="0" smtClean="0"/>
              <a:t> </a:t>
            </a:r>
            <a:r>
              <a:rPr lang="en-US" dirty="0" err="1" smtClean="0"/>
              <a:t>Nomor</a:t>
            </a:r>
            <a:r>
              <a:rPr lang="en-US" dirty="0" smtClean="0"/>
              <a:t> Per 44/</a:t>
            </a:r>
            <a:r>
              <a:rPr lang="en-US" dirty="0" err="1" smtClean="0"/>
              <a:t>Pj</a:t>
            </a:r>
            <a:r>
              <a:rPr lang="en-US" dirty="0" smtClean="0"/>
              <a:t>/2008;</a:t>
            </a:r>
          </a:p>
          <a:p>
            <a:pPr>
              <a:buNone/>
            </a:pPr>
            <a:r>
              <a:rPr lang="en-US" dirty="0" smtClean="0"/>
              <a:t>b.     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Direktur</a:t>
            </a:r>
            <a:r>
              <a:rPr lang="en-US" dirty="0" smtClean="0"/>
              <a:t> </a:t>
            </a:r>
            <a:r>
              <a:rPr lang="en-US" dirty="0" err="1" smtClean="0"/>
              <a:t>Jenderal</a:t>
            </a:r>
            <a:r>
              <a:rPr lang="en-US" dirty="0" smtClean="0"/>
              <a:t> </a:t>
            </a:r>
            <a:r>
              <a:rPr lang="en-US" dirty="0" err="1" smtClean="0"/>
              <a:t>Pajak</a:t>
            </a:r>
            <a:r>
              <a:rPr lang="en-US" dirty="0" smtClean="0"/>
              <a:t> </a:t>
            </a:r>
            <a:r>
              <a:rPr lang="en-US" dirty="0" err="1" smtClean="0"/>
              <a:t>Nomor</a:t>
            </a:r>
            <a:r>
              <a:rPr lang="en-US" dirty="0" smtClean="0"/>
              <a:t> Per-41/PJ/2009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Dirjen</a:t>
            </a:r>
            <a:r>
              <a:rPr lang="en-US" dirty="0" smtClean="0"/>
              <a:t> </a:t>
            </a:r>
            <a:r>
              <a:rPr lang="en-US" dirty="0" err="1" smtClean="0"/>
              <a:t>Pajak</a:t>
            </a:r>
            <a:r>
              <a:rPr lang="en-US" dirty="0" smtClean="0"/>
              <a:t> </a:t>
            </a:r>
            <a:r>
              <a:rPr lang="en-US" dirty="0" err="1" smtClean="0"/>
              <a:t>Nomor</a:t>
            </a:r>
            <a:r>
              <a:rPr lang="en-US" dirty="0" smtClean="0"/>
              <a:t> Per 44/</a:t>
            </a:r>
            <a:r>
              <a:rPr lang="en-US" dirty="0" err="1" smtClean="0"/>
              <a:t>Pj</a:t>
            </a:r>
            <a:r>
              <a:rPr lang="en-US" dirty="0" smtClean="0"/>
              <a:t>/2008;</a:t>
            </a:r>
          </a:p>
          <a:p>
            <a:pPr>
              <a:buNone/>
            </a:pPr>
            <a:r>
              <a:rPr lang="en-US" dirty="0" smtClean="0"/>
              <a:t>c.      Per-44/</a:t>
            </a:r>
            <a:r>
              <a:rPr lang="en-US" dirty="0" err="1" smtClean="0"/>
              <a:t>Pj</a:t>
            </a:r>
            <a:r>
              <a:rPr lang="en-US" dirty="0" smtClean="0"/>
              <a:t>/2008 </a:t>
            </a:r>
            <a:r>
              <a:rPr lang="en-US" dirty="0" err="1" smtClean="0"/>
              <a:t>Tahun</a:t>
            </a:r>
            <a:r>
              <a:rPr lang="en-US" dirty="0" smtClean="0"/>
              <a:t> 2008 </a:t>
            </a:r>
            <a:r>
              <a:rPr lang="en-US" dirty="0" err="1" smtClean="0"/>
              <a:t>Tentang</a:t>
            </a:r>
            <a:r>
              <a:rPr lang="en-US" dirty="0" smtClean="0"/>
              <a:t> Tata Cara </a:t>
            </a:r>
            <a:r>
              <a:rPr lang="en-US" dirty="0" err="1" smtClean="0"/>
              <a:t>Pendaftaran</a:t>
            </a:r>
            <a:r>
              <a:rPr lang="en-US" dirty="0" smtClean="0"/>
              <a:t> </a:t>
            </a:r>
            <a:r>
              <a:rPr lang="en-US" dirty="0" err="1" smtClean="0"/>
              <a:t>Nomor</a:t>
            </a:r>
            <a:r>
              <a:rPr lang="en-US" dirty="0" smtClean="0"/>
              <a:t> </a:t>
            </a:r>
            <a:r>
              <a:rPr lang="en-US" dirty="0" err="1" smtClean="0"/>
              <a:t>Pokok</a:t>
            </a:r>
            <a:r>
              <a:rPr lang="en-US" dirty="0" smtClean="0"/>
              <a:t> </a:t>
            </a:r>
            <a:r>
              <a:rPr lang="en-US" dirty="0" err="1" smtClean="0"/>
              <a:t>Wajib</a:t>
            </a:r>
            <a:r>
              <a:rPr lang="en-US" dirty="0" smtClean="0"/>
              <a:t> </a:t>
            </a:r>
            <a:r>
              <a:rPr lang="en-US" dirty="0" err="1" smtClean="0"/>
              <a:t>Pajak</a:t>
            </a:r>
            <a:r>
              <a:rPr lang="en-US" dirty="0" smtClean="0"/>
              <a:t> Dan/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Pengukuhan</a:t>
            </a:r>
            <a:r>
              <a:rPr lang="en-US" dirty="0" smtClean="0"/>
              <a:t> </a:t>
            </a:r>
            <a:r>
              <a:rPr lang="en-US" dirty="0" err="1" smtClean="0"/>
              <a:t>Pengusaha</a:t>
            </a:r>
            <a:r>
              <a:rPr lang="en-US" dirty="0" smtClean="0"/>
              <a:t> </a:t>
            </a:r>
            <a:r>
              <a:rPr lang="en-US" dirty="0" err="1" smtClean="0"/>
              <a:t>Kena</a:t>
            </a:r>
            <a:r>
              <a:rPr lang="en-US" dirty="0" smtClean="0"/>
              <a:t> </a:t>
            </a:r>
            <a:r>
              <a:rPr lang="en-US" dirty="0" err="1" smtClean="0"/>
              <a:t>Pajak</a:t>
            </a:r>
            <a:r>
              <a:rPr lang="en-US" dirty="0" smtClean="0"/>
              <a:t>, </a:t>
            </a:r>
            <a:r>
              <a:rPr lang="en-US" dirty="0" err="1" smtClean="0"/>
              <a:t>Perubahan</a:t>
            </a:r>
            <a:r>
              <a:rPr lang="en-US" dirty="0" smtClean="0"/>
              <a:t> Data Dan </a:t>
            </a:r>
            <a:r>
              <a:rPr lang="en-US" dirty="0" err="1" smtClean="0"/>
              <a:t>Pemindahan</a:t>
            </a:r>
            <a:r>
              <a:rPr lang="en-US" dirty="0" smtClean="0"/>
              <a:t> </a:t>
            </a:r>
            <a:r>
              <a:rPr lang="en-US" dirty="0" err="1" smtClean="0"/>
              <a:t>Wajib</a:t>
            </a:r>
            <a:r>
              <a:rPr lang="en-US" dirty="0" smtClean="0"/>
              <a:t> </a:t>
            </a:r>
            <a:r>
              <a:rPr lang="en-US" dirty="0" err="1" smtClean="0"/>
              <a:t>Pajak</a:t>
            </a:r>
            <a:r>
              <a:rPr lang="en-US" dirty="0" smtClean="0"/>
              <a:t> Dan/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Pengusaha</a:t>
            </a:r>
            <a:r>
              <a:rPr lang="en-US" dirty="0" smtClean="0"/>
              <a:t> </a:t>
            </a:r>
            <a:r>
              <a:rPr lang="en-US" dirty="0" err="1" smtClean="0"/>
              <a:t>Kena</a:t>
            </a:r>
            <a:r>
              <a:rPr lang="en-US" dirty="0" smtClean="0"/>
              <a:t> </a:t>
            </a:r>
            <a:r>
              <a:rPr lang="en-US" dirty="0" err="1" smtClean="0"/>
              <a:t>Pajak</a:t>
            </a:r>
            <a:r>
              <a:rPr lang="en-US" dirty="0" smtClean="0"/>
              <a:t>,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/>
              <a:t>Kemudian</a:t>
            </a:r>
            <a:r>
              <a:rPr lang="en-US" dirty="0"/>
              <a:t>,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17 </a:t>
            </a:r>
            <a:r>
              <a:rPr lang="en-US" dirty="0" err="1"/>
              <a:t>ayat</a:t>
            </a:r>
            <a:r>
              <a:rPr lang="en-US" dirty="0"/>
              <a:t> (2) </a:t>
            </a:r>
            <a:r>
              <a:rPr lang="en-US" dirty="0" err="1"/>
              <a:t>dinyatakan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b="1" dirty="0" err="1"/>
              <a:t>tempat</a:t>
            </a:r>
            <a:r>
              <a:rPr lang="en-US" b="1" dirty="0"/>
              <a:t> </a:t>
            </a:r>
            <a:r>
              <a:rPr lang="en-US" b="1" dirty="0" err="1"/>
              <a:t>kedudukan</a:t>
            </a:r>
            <a:r>
              <a:rPr lang="en-US" b="1" dirty="0"/>
              <a:t> (</a:t>
            </a:r>
            <a:r>
              <a:rPr lang="en-US" b="1" dirty="0" err="1"/>
              <a:t>domisili</a:t>
            </a:r>
            <a:r>
              <a:rPr lang="en-US" b="1" dirty="0"/>
              <a:t>)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kantor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Perseroan. </a:t>
            </a:r>
            <a:r>
              <a:rPr lang="en-US" dirty="0" err="1"/>
              <a:t>Selanjutnya</a:t>
            </a:r>
            <a:r>
              <a:rPr lang="en-US" dirty="0"/>
              <a:t>, </a:t>
            </a:r>
            <a:r>
              <a:rPr lang="en-US" b="1" dirty="0" err="1"/>
              <a:t>Pasal</a:t>
            </a:r>
            <a:r>
              <a:rPr lang="en-US" b="1" dirty="0"/>
              <a:t> 5 UUPT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b="1" dirty="0" err="1"/>
              <a:t>pembedaan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b="1" dirty="0" err="1"/>
              <a:t>tempat</a:t>
            </a:r>
            <a:r>
              <a:rPr lang="en-US" b="1" dirty="0"/>
              <a:t> </a:t>
            </a:r>
            <a:r>
              <a:rPr lang="en-US" b="1" dirty="0" err="1"/>
              <a:t>kedudukan</a:t>
            </a:r>
            <a:r>
              <a:rPr lang="en-US" b="1" dirty="0"/>
              <a:t> (</a:t>
            </a:r>
            <a:r>
              <a:rPr lang="en-US" b="1" dirty="0" err="1"/>
              <a:t>domisili</a:t>
            </a:r>
            <a:r>
              <a:rPr lang="en-US" b="1" dirty="0"/>
              <a:t>)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b="1" dirty="0" err="1"/>
              <a:t>alamat</a:t>
            </a:r>
            <a:r>
              <a:rPr lang="en-US" b="1" dirty="0"/>
              <a:t> Perseroan.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terlihat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kedudukan</a:t>
            </a:r>
            <a:r>
              <a:rPr lang="en-US" dirty="0"/>
              <a:t> </a:t>
            </a:r>
            <a:r>
              <a:rPr lang="en-US" dirty="0" err="1"/>
              <a:t>perseroan</a:t>
            </a:r>
            <a:r>
              <a:rPr lang="en-US" dirty="0"/>
              <a:t> (</a:t>
            </a:r>
            <a:r>
              <a:rPr lang="en-US" dirty="0" err="1"/>
              <a:t>domisili</a:t>
            </a:r>
            <a:r>
              <a:rPr lang="en-US" dirty="0"/>
              <a:t>)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yang </a:t>
            </a:r>
            <a:r>
              <a:rPr lang="en-US" dirty="0" err="1"/>
              <a:t>berbeda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alamat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. </a:t>
            </a:r>
            <a:r>
              <a:rPr lang="en-US" dirty="0" err="1"/>
              <a:t>Kedudukan</a:t>
            </a:r>
            <a:r>
              <a:rPr lang="en-US" dirty="0"/>
              <a:t> </a:t>
            </a:r>
            <a:r>
              <a:rPr lang="en-US" dirty="0" err="1"/>
              <a:t>perseroan</a:t>
            </a:r>
            <a:r>
              <a:rPr lang="en-US" dirty="0"/>
              <a:t> (</a:t>
            </a:r>
            <a:r>
              <a:rPr lang="en-US" dirty="0" err="1"/>
              <a:t>domisili</a:t>
            </a:r>
            <a:r>
              <a:rPr lang="en-US" dirty="0"/>
              <a:t>)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disebutkan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anggaran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, Perseroan </a:t>
            </a:r>
            <a:r>
              <a:rPr lang="en-US" dirty="0" err="1"/>
              <a:t>berada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kota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kabupaten</a:t>
            </a:r>
            <a:r>
              <a:rPr lang="en-US" dirty="0"/>
              <a:t>. </a:t>
            </a:r>
            <a:r>
              <a:rPr lang="en-US" dirty="0" err="1"/>
              <a:t>Sedangkan</a:t>
            </a:r>
            <a:r>
              <a:rPr lang="en-US" dirty="0"/>
              <a:t>,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alamat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wajib</a:t>
            </a:r>
            <a:r>
              <a:rPr lang="en-US" dirty="0"/>
              <a:t> </a:t>
            </a:r>
            <a:r>
              <a:rPr lang="en-US" dirty="0" err="1"/>
              <a:t>ditentukan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anggaran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ditentukan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perseroan</a:t>
            </a:r>
            <a:r>
              <a:rPr lang="en-US" dirty="0"/>
              <a:t> </a:t>
            </a:r>
            <a:r>
              <a:rPr lang="en-US" dirty="0" err="1"/>
              <a:t>berada</a:t>
            </a:r>
            <a:r>
              <a:rPr lang="en-US" dirty="0"/>
              <a:t> </a:t>
            </a:r>
            <a:r>
              <a:rPr lang="en-US" b="1" dirty="0" err="1"/>
              <a:t>di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kedudukan</a:t>
            </a:r>
            <a:r>
              <a:rPr lang="en-US" dirty="0"/>
              <a:t> </a:t>
            </a:r>
            <a:r>
              <a:rPr lang="en-US" dirty="0" err="1"/>
              <a:t>perseroan</a:t>
            </a:r>
            <a:r>
              <a:rPr lang="en-US" dirty="0"/>
              <a:t> (</a:t>
            </a:r>
            <a:r>
              <a:rPr lang="en-US" dirty="0" err="1"/>
              <a:t>domisili</a:t>
            </a:r>
            <a:r>
              <a:rPr lang="en-US" dirty="0"/>
              <a:t>) yang </a:t>
            </a:r>
            <a:r>
              <a:rPr lang="en-US" dirty="0" err="1"/>
              <a:t>ditentukan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anggaran</a:t>
            </a:r>
            <a:r>
              <a:rPr lang="en-US" dirty="0"/>
              <a:t> </a:t>
            </a:r>
            <a:r>
              <a:rPr lang="en-US" dirty="0" err="1"/>
              <a:t>dasar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konsekuensi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alamat</a:t>
            </a:r>
            <a:r>
              <a:rPr lang="en-US" dirty="0"/>
              <a:t> yang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perseroan</a:t>
            </a:r>
            <a:r>
              <a:rPr lang="en-US" dirty="0"/>
              <a:t> yang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berada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dirty="0" err="1"/>
              <a:t>kota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kabupaten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memerlukan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domisili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anggaran</a:t>
            </a:r>
            <a:r>
              <a:rPr lang="en-US" dirty="0"/>
              <a:t> </a:t>
            </a:r>
            <a:r>
              <a:rPr lang="en-US" dirty="0" err="1"/>
              <a:t>dasarnya</a:t>
            </a:r>
            <a:r>
              <a:rPr lang="en-US" dirty="0"/>
              <a:t>. </a:t>
            </a:r>
            <a:r>
              <a:rPr lang="en-US" dirty="0" err="1"/>
              <a:t>Sebaliknya</a:t>
            </a:r>
            <a:r>
              <a:rPr lang="en-US" dirty="0"/>
              <a:t>, 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alamat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berada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luar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dirty="0" err="1"/>
              <a:t>kota</a:t>
            </a:r>
            <a:r>
              <a:rPr lang="en-US" dirty="0"/>
              <a:t>/</a:t>
            </a:r>
            <a:r>
              <a:rPr lang="en-US" dirty="0" err="1"/>
              <a:t>kabupaten</a:t>
            </a:r>
            <a:r>
              <a:rPr lang="en-US" dirty="0"/>
              <a:t> yang </a:t>
            </a:r>
            <a:r>
              <a:rPr lang="en-US" dirty="0" err="1"/>
              <a:t>dicantumkan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anggaran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mewajibkan</a:t>
            </a:r>
            <a:r>
              <a:rPr lang="en-US" dirty="0"/>
              <a:t> </a:t>
            </a:r>
            <a:r>
              <a:rPr lang="en-US" dirty="0" err="1"/>
              <a:t>perseroan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domisili</a:t>
            </a:r>
            <a:r>
              <a:rPr lang="en-US" dirty="0"/>
              <a:t>,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diatur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b="1" dirty="0" err="1"/>
              <a:t>Pasal</a:t>
            </a:r>
            <a:r>
              <a:rPr lang="en-US" b="1" dirty="0"/>
              <a:t> 21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b="1" dirty="0" err="1"/>
              <a:t>Pasal</a:t>
            </a:r>
            <a:r>
              <a:rPr lang="en-US" b="1" dirty="0"/>
              <a:t> 23 UUPT</a:t>
            </a:r>
            <a:r>
              <a:rPr lang="en-US" dirty="0"/>
              <a:t>.</a:t>
            </a:r>
          </a:p>
          <a:p>
            <a:pPr algn="just"/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b="1" dirty="0" err="1"/>
              <a:t>Pasal</a:t>
            </a:r>
            <a:r>
              <a:rPr lang="en-US" b="1" dirty="0"/>
              <a:t> 21 UUP</a:t>
            </a:r>
            <a:r>
              <a:rPr lang="en-US" dirty="0"/>
              <a:t>T,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anggaran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terbagi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anggaran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b="1" dirty="0" err="1"/>
              <a:t>mendapat</a:t>
            </a:r>
            <a:r>
              <a:rPr lang="en-US" b="1" dirty="0"/>
              <a:t> </a:t>
            </a:r>
            <a:r>
              <a:rPr lang="en-US" b="1" dirty="0" err="1"/>
              <a:t>persetujuan</a:t>
            </a:r>
            <a:r>
              <a:rPr lang="en-US" dirty="0"/>
              <a:t> </a:t>
            </a:r>
            <a:r>
              <a:rPr lang="en-US" dirty="0" err="1"/>
              <a:t>Menteri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anggaran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yang </a:t>
            </a:r>
            <a:r>
              <a:rPr lang="en-US" b="1" dirty="0" err="1"/>
              <a:t>cukup</a:t>
            </a:r>
            <a:r>
              <a:rPr lang="en-US" b="1" dirty="0"/>
              <a:t> </a:t>
            </a:r>
            <a:r>
              <a:rPr lang="en-US" b="1" dirty="0" err="1"/>
              <a:t>diberitahukan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Menteri</a:t>
            </a:r>
            <a:r>
              <a:rPr lang="en-US" dirty="0"/>
              <a:t>.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anggaran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yang </a:t>
            </a:r>
            <a:r>
              <a:rPr lang="en-US" b="1" dirty="0" err="1"/>
              <a:t>merubah</a:t>
            </a:r>
            <a:r>
              <a:rPr lang="en-US" b="1" dirty="0"/>
              <a:t> </a:t>
            </a:r>
            <a:r>
              <a:rPr lang="en-US" b="1" dirty="0" err="1"/>
              <a:t>tempat</a:t>
            </a:r>
            <a:r>
              <a:rPr lang="en-US" b="1" dirty="0"/>
              <a:t> </a:t>
            </a:r>
            <a:r>
              <a:rPr lang="en-US" b="1" dirty="0" err="1"/>
              <a:t>kedudukan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b="1" dirty="0"/>
              <a:t> </a:t>
            </a:r>
            <a:r>
              <a:rPr lang="en-US" b="1" dirty="0" err="1"/>
              <a:t>Pasal</a:t>
            </a:r>
            <a:r>
              <a:rPr lang="en-US" b="1" dirty="0"/>
              <a:t> 21 </a:t>
            </a:r>
            <a:r>
              <a:rPr lang="en-US" b="1" dirty="0" err="1"/>
              <a:t>ayat</a:t>
            </a:r>
            <a:r>
              <a:rPr lang="en-US" b="1" dirty="0"/>
              <a:t> (1)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b="1" dirty="0" err="1"/>
              <a:t>ayat</a:t>
            </a:r>
            <a:r>
              <a:rPr lang="en-US" b="1" dirty="0"/>
              <a:t> (2) </a:t>
            </a:r>
            <a:r>
              <a:rPr lang="en-US" b="1" dirty="0" err="1"/>
              <a:t>huruf</a:t>
            </a:r>
            <a:r>
              <a:rPr lang="en-US" b="1" dirty="0"/>
              <a:t> a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mendapat</a:t>
            </a:r>
            <a:r>
              <a:rPr lang="en-US" dirty="0"/>
              <a:t> </a:t>
            </a:r>
            <a:r>
              <a:rPr lang="en-US" dirty="0" err="1"/>
              <a:t>persetujuan</a:t>
            </a:r>
            <a:r>
              <a:rPr lang="en-US" dirty="0"/>
              <a:t> </a:t>
            </a:r>
            <a:r>
              <a:rPr lang="en-US" dirty="0" err="1"/>
              <a:t>Menteri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dinyatakan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akta</a:t>
            </a:r>
            <a:r>
              <a:rPr lang="en-US" dirty="0"/>
              <a:t> </a:t>
            </a:r>
            <a:r>
              <a:rPr lang="en-US" dirty="0" err="1"/>
              <a:t>notaris</a:t>
            </a:r>
            <a:r>
              <a:rPr lang="en-US" dirty="0"/>
              <a:t> </a:t>
            </a:r>
            <a:r>
              <a:rPr lang="en-US" dirty="0" err="1"/>
              <a:t>berbahasa</a:t>
            </a:r>
            <a:r>
              <a:rPr lang="en-US" dirty="0"/>
              <a:t> Indonesia.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b="1" dirty="0" err="1"/>
              <a:t>Pasal</a:t>
            </a:r>
            <a:r>
              <a:rPr lang="en-US" b="1" dirty="0"/>
              <a:t> 23 </a:t>
            </a:r>
            <a:r>
              <a:rPr lang="en-US" b="1" dirty="0" err="1"/>
              <a:t>ayat</a:t>
            </a:r>
            <a:r>
              <a:rPr lang="en-US" b="1" dirty="0"/>
              <a:t> (1) UUPT</a:t>
            </a:r>
            <a:r>
              <a:rPr lang="en-US" dirty="0"/>
              <a:t> </a:t>
            </a:r>
            <a:r>
              <a:rPr lang="en-US" dirty="0" err="1"/>
              <a:t>dinyatakan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anggaran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kedudukan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berlaku</a:t>
            </a:r>
            <a:r>
              <a:rPr lang="en-US" dirty="0"/>
              <a:t>, </a:t>
            </a:r>
            <a:r>
              <a:rPr lang="en-US" dirty="0" err="1"/>
              <a:t>sejak</a:t>
            </a:r>
            <a:r>
              <a:rPr lang="en-US" dirty="0"/>
              <a:t> </a:t>
            </a:r>
            <a:r>
              <a:rPr lang="en-US" dirty="0" err="1"/>
              <a:t>diterbitkannya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menteri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persetujuan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anggaran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b="1" u="sng" dirty="0" err="1"/>
              <a:t>Kewajiban</a:t>
            </a:r>
            <a:r>
              <a:rPr lang="en-US" b="1" u="sng" dirty="0"/>
              <a:t> yang </a:t>
            </a:r>
            <a:r>
              <a:rPr lang="en-US" b="1" u="sng" dirty="0" err="1"/>
              <a:t>Timbul</a:t>
            </a:r>
            <a:r>
              <a:rPr lang="en-US" b="1" u="sng" dirty="0"/>
              <a:t> </a:t>
            </a:r>
            <a:r>
              <a:rPr lang="en-US" b="1" u="sng" dirty="0" err="1"/>
              <a:t>dari</a:t>
            </a:r>
            <a:r>
              <a:rPr lang="en-US" b="1" u="sng" dirty="0"/>
              <a:t> </a:t>
            </a:r>
            <a:r>
              <a:rPr lang="en-US" b="1" u="sng" dirty="0" err="1"/>
              <a:t>Perubahan</a:t>
            </a:r>
            <a:r>
              <a:rPr lang="en-US" b="1" u="sng" dirty="0"/>
              <a:t> </a:t>
            </a:r>
            <a:r>
              <a:rPr lang="en-US" b="1" u="sng" dirty="0" err="1"/>
              <a:t>Alamat</a:t>
            </a:r>
            <a:r>
              <a:rPr lang="en-US" b="1" u="sng" dirty="0"/>
              <a:t> Perusahaan </a:t>
            </a:r>
            <a:r>
              <a:rPr lang="en-US" b="1" u="sng" dirty="0" err="1"/>
              <a:t>dan</a:t>
            </a:r>
            <a:r>
              <a:rPr lang="en-US" b="1" u="sng" dirty="0"/>
              <a:t> </a:t>
            </a:r>
            <a:r>
              <a:rPr lang="en-US" b="1" u="sng" dirty="0" err="1"/>
              <a:t>Dasar</a:t>
            </a:r>
            <a:r>
              <a:rPr lang="en-US" b="1" u="sng" dirty="0"/>
              <a:t> </a:t>
            </a:r>
            <a:r>
              <a:rPr lang="en-US" b="1" u="sng" dirty="0" err="1" smtClean="0"/>
              <a:t>Hukumnya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76400"/>
            <a:ext cx="9144000" cy="5181600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alamat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kewajiban</a:t>
            </a:r>
            <a:r>
              <a:rPr lang="en-US" dirty="0"/>
              <a:t> 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dipenuhi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antaranya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en-US" b="1" dirty="0" smtClean="0"/>
              <a:t>1</a:t>
            </a:r>
            <a:r>
              <a:rPr lang="en-US" b="1" dirty="0"/>
              <a:t>.     </a:t>
            </a:r>
            <a:r>
              <a:rPr lang="en-US" b="1" dirty="0" err="1"/>
              <a:t>Perubahan</a:t>
            </a:r>
            <a:r>
              <a:rPr lang="en-US" b="1" dirty="0"/>
              <a:t> </a:t>
            </a:r>
            <a:r>
              <a:rPr lang="en-US" b="1" dirty="0" err="1"/>
              <a:t>Surat</a:t>
            </a:r>
            <a:r>
              <a:rPr lang="en-US" b="1" dirty="0"/>
              <a:t> </a:t>
            </a:r>
            <a:r>
              <a:rPr lang="en-US" b="1" dirty="0" err="1"/>
              <a:t>Izin</a:t>
            </a:r>
            <a:r>
              <a:rPr lang="en-US" b="1" dirty="0"/>
              <a:t> Usaha </a:t>
            </a:r>
            <a:r>
              <a:rPr lang="en-US" b="1" dirty="0" err="1"/>
              <a:t>Perdagangan</a:t>
            </a:r>
            <a:r>
              <a:rPr lang="en-US" b="1" dirty="0"/>
              <a:t> ("SIUP")</a:t>
            </a:r>
            <a:endParaRPr lang="en-US" dirty="0"/>
          </a:p>
          <a:p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Menteri</a:t>
            </a:r>
            <a:r>
              <a:rPr lang="en-US" dirty="0"/>
              <a:t> </a:t>
            </a:r>
            <a:r>
              <a:rPr lang="en-US" dirty="0" err="1"/>
              <a:t>Perdagangan</a:t>
            </a:r>
            <a:r>
              <a:rPr lang="en-US" dirty="0"/>
              <a:t> </a:t>
            </a:r>
            <a:r>
              <a:rPr lang="en-US" dirty="0" err="1"/>
              <a:t>Republik</a:t>
            </a:r>
            <a:r>
              <a:rPr lang="en-US" dirty="0"/>
              <a:t> Indonesia No. 46/M-Dag/Per/9/2009 </a:t>
            </a:r>
            <a:r>
              <a:rPr lang="en-US" dirty="0" err="1"/>
              <a:t>jo</a:t>
            </a:r>
            <a:r>
              <a:rPr lang="en-US" dirty="0"/>
              <a:t>. No. 36/M-Dag/Per/9/2007 </a:t>
            </a:r>
            <a:r>
              <a:rPr lang="en-US" dirty="0" err="1"/>
              <a:t>Tahun</a:t>
            </a:r>
            <a:r>
              <a:rPr lang="en-US" dirty="0"/>
              <a:t> 2007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Penerbitan</a:t>
            </a:r>
            <a:r>
              <a:rPr lang="en-US" dirty="0"/>
              <a:t> </a:t>
            </a:r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/>
              <a:t>Izin</a:t>
            </a:r>
            <a:r>
              <a:rPr lang="en-US" dirty="0"/>
              <a:t> Usaha </a:t>
            </a:r>
            <a:r>
              <a:rPr lang="en-US" dirty="0" err="1"/>
              <a:t>Perdagangan</a:t>
            </a:r>
            <a:r>
              <a:rPr lang="en-US" dirty="0"/>
              <a:t> ("</a:t>
            </a:r>
            <a:r>
              <a:rPr lang="en-US" dirty="0" err="1"/>
              <a:t>Permendag</a:t>
            </a:r>
            <a:r>
              <a:rPr lang="en-US" dirty="0"/>
              <a:t> 46/2009"):</a:t>
            </a:r>
          </a:p>
          <a:p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/>
              <a:t>Perusahaan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data </a:t>
            </a:r>
            <a:r>
              <a:rPr lang="en-US" dirty="0" err="1"/>
              <a:t>perusahaan</a:t>
            </a:r>
            <a:r>
              <a:rPr lang="en-US" dirty="0"/>
              <a:t> yang </a:t>
            </a:r>
            <a:r>
              <a:rPr lang="en-US" dirty="0" err="1"/>
              <a:t>meliputi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nama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,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, </a:t>
            </a:r>
            <a:r>
              <a:rPr lang="en-US" dirty="0" err="1"/>
              <a:t>alamat</a:t>
            </a:r>
            <a:r>
              <a:rPr lang="en-US" dirty="0"/>
              <a:t> </a:t>
            </a:r>
            <a:r>
              <a:rPr lang="en-US" dirty="0" err="1"/>
              <a:t>kantor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, </a:t>
            </a:r>
            <a:r>
              <a:rPr lang="en-US" dirty="0" err="1"/>
              <a:t>nama</a:t>
            </a:r>
            <a:r>
              <a:rPr lang="en-US" dirty="0"/>
              <a:t> </a:t>
            </a:r>
            <a:r>
              <a:rPr lang="en-US" dirty="0" err="1"/>
              <a:t>pemilik</a:t>
            </a:r>
            <a:r>
              <a:rPr lang="en-US" dirty="0"/>
              <a:t>/</a:t>
            </a:r>
            <a:r>
              <a:rPr lang="en-US" dirty="0" err="1"/>
              <a:t>penanggung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, modal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kekayaan</a:t>
            </a:r>
            <a:r>
              <a:rPr lang="en-US" dirty="0"/>
              <a:t> </a:t>
            </a:r>
            <a:r>
              <a:rPr lang="en-US" dirty="0" err="1"/>
              <a:t>bersih</a:t>
            </a:r>
            <a:r>
              <a:rPr lang="en-US" dirty="0"/>
              <a:t>, </a:t>
            </a:r>
            <a:r>
              <a:rPr lang="en-US" dirty="0" err="1"/>
              <a:t>kelembagaan</a:t>
            </a:r>
            <a:r>
              <a:rPr lang="en-US" dirty="0"/>
              <a:t>,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/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dagangan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(</a:t>
            </a:r>
            <a:r>
              <a:rPr lang="en-US" dirty="0" err="1"/>
              <a:t>Pasal</a:t>
            </a:r>
            <a:r>
              <a:rPr lang="en-US" dirty="0"/>
              <a:t> 1 </a:t>
            </a:r>
            <a:r>
              <a:rPr lang="en-US" dirty="0" err="1"/>
              <a:t>ayat</a:t>
            </a:r>
            <a:r>
              <a:rPr lang="en-US" dirty="0"/>
              <a:t> [5])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data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mewajibkan</a:t>
            </a:r>
            <a:r>
              <a:rPr lang="en-US" dirty="0"/>
              <a:t> </a:t>
            </a:r>
            <a:r>
              <a:rPr lang="en-US" dirty="0" err="1"/>
              <a:t>Pemilik</a:t>
            </a:r>
            <a:r>
              <a:rPr lang="en-US" dirty="0"/>
              <a:t>, </a:t>
            </a:r>
            <a:r>
              <a:rPr lang="en-US" dirty="0" err="1"/>
              <a:t>Pengurus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Penanggung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Perusahaan </a:t>
            </a:r>
            <a:r>
              <a:rPr lang="en-US" dirty="0" err="1"/>
              <a:t>Perdagangan</a:t>
            </a:r>
            <a:r>
              <a:rPr lang="en-US" dirty="0"/>
              <a:t> </a:t>
            </a:r>
            <a:r>
              <a:rPr lang="en-US" dirty="0" err="1"/>
              <a:t>mengajukan</a:t>
            </a:r>
            <a:r>
              <a:rPr lang="en-US" dirty="0"/>
              <a:t> </a:t>
            </a:r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/>
              <a:t>Permohonan</a:t>
            </a:r>
            <a:r>
              <a:rPr lang="en-US" dirty="0"/>
              <a:t> </a:t>
            </a:r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/>
              <a:t>Izin</a:t>
            </a:r>
            <a:r>
              <a:rPr lang="en-US" dirty="0"/>
              <a:t> Usaha </a:t>
            </a:r>
            <a:r>
              <a:rPr lang="en-US" dirty="0" err="1"/>
              <a:t>Perdagangan</a:t>
            </a:r>
            <a:r>
              <a:rPr lang="en-US" dirty="0"/>
              <a:t> ("SP-SIUP")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formulir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en-US" dirty="0" smtClean="0"/>
              <a:t>-</a:t>
            </a:r>
            <a:r>
              <a:rPr lang="en-US" dirty="0"/>
              <a:t>          </a:t>
            </a:r>
            <a:r>
              <a:rPr lang="en-US" dirty="0" err="1"/>
              <a:t>Lampiran</a:t>
            </a:r>
            <a:r>
              <a:rPr lang="en-US" dirty="0"/>
              <a:t> I </a:t>
            </a:r>
            <a:r>
              <a:rPr lang="en-US" dirty="0" err="1"/>
              <a:t>Permendag</a:t>
            </a:r>
            <a:r>
              <a:rPr lang="en-US" dirty="0"/>
              <a:t> 46/2009 (SP SIUP);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melampirkan</a:t>
            </a:r>
            <a:endParaRPr lang="en-US" dirty="0"/>
          </a:p>
          <a:p>
            <a:pPr>
              <a:buNone/>
            </a:pPr>
            <a:r>
              <a:rPr lang="en-US" dirty="0"/>
              <a:t>-          </a:t>
            </a:r>
            <a:r>
              <a:rPr lang="en-US" dirty="0" err="1"/>
              <a:t>Lampiran</a:t>
            </a:r>
            <a:r>
              <a:rPr lang="en-US" dirty="0"/>
              <a:t> II (</a:t>
            </a:r>
            <a:r>
              <a:rPr lang="en-US" dirty="0" err="1"/>
              <a:t>Dokumen</a:t>
            </a:r>
            <a:r>
              <a:rPr lang="en-US" dirty="0"/>
              <a:t> </a:t>
            </a:r>
            <a:r>
              <a:rPr lang="en-US" dirty="0" err="1"/>
              <a:t>Permendag</a:t>
            </a:r>
            <a:r>
              <a:rPr lang="en-US" dirty="0"/>
              <a:t> 46/2009 </a:t>
            </a:r>
            <a:r>
              <a:rPr lang="en-US" dirty="0" err="1"/>
              <a:t>persyaratan</a:t>
            </a:r>
            <a:r>
              <a:rPr lang="en-US" dirty="0"/>
              <a:t> </a:t>
            </a:r>
            <a:r>
              <a:rPr lang="en-US" dirty="0" err="1"/>
              <a:t>permohonan</a:t>
            </a:r>
            <a:r>
              <a:rPr lang="en-US" dirty="0"/>
              <a:t> SIUP </a:t>
            </a:r>
            <a:r>
              <a:rPr lang="en-US" dirty="0" err="1"/>
              <a:t>Baru</a:t>
            </a:r>
            <a:r>
              <a:rPr lang="en-US" dirty="0"/>
              <a:t>, </a:t>
            </a:r>
            <a:r>
              <a:rPr lang="en-US" dirty="0" err="1"/>
              <a:t>pendaftaran</a:t>
            </a:r>
            <a:r>
              <a:rPr lang="en-US" dirty="0"/>
              <a:t> </a:t>
            </a:r>
            <a:r>
              <a:rPr lang="en-US" dirty="0" err="1"/>
              <a:t>ulang</a:t>
            </a:r>
            <a:r>
              <a:rPr lang="en-US" dirty="0"/>
              <a:t>, </a:t>
            </a:r>
            <a:r>
              <a:rPr lang="en-US" dirty="0" err="1"/>
              <a:t>pembukaan</a:t>
            </a:r>
            <a:r>
              <a:rPr lang="en-US" dirty="0"/>
              <a:t> Kantor </a:t>
            </a:r>
            <a:r>
              <a:rPr lang="en-US" dirty="0" err="1"/>
              <a:t>Cabang</a:t>
            </a:r>
            <a:r>
              <a:rPr lang="en-US" dirty="0"/>
              <a:t>/</a:t>
            </a:r>
            <a:r>
              <a:rPr lang="en-US" dirty="0" err="1"/>
              <a:t>Perwakilan</a:t>
            </a:r>
            <a:r>
              <a:rPr lang="en-US" dirty="0"/>
              <a:t>, </a:t>
            </a:r>
            <a:r>
              <a:rPr lang="en-US" dirty="0" err="1"/>
              <a:t>perubahan</a:t>
            </a:r>
            <a:r>
              <a:rPr lang="en-US" dirty="0"/>
              <a:t>, </a:t>
            </a:r>
            <a:r>
              <a:rPr lang="en-US" dirty="0" err="1"/>
              <a:t>pengganti</a:t>
            </a:r>
            <a:r>
              <a:rPr lang="en-US" dirty="0"/>
              <a:t> yang </a:t>
            </a:r>
            <a:r>
              <a:rPr lang="en-US" dirty="0" err="1"/>
              <a:t>hilang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rusak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/>
              <a:t>pernyataan</a:t>
            </a:r>
            <a:r>
              <a:rPr lang="en-US" dirty="0"/>
              <a:t>)</a:t>
            </a:r>
          </a:p>
          <a:p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/>
              <a:t>Paling </a:t>
            </a:r>
            <a:r>
              <a:rPr lang="en-US" dirty="0" err="1"/>
              <a:t>lambat</a:t>
            </a:r>
            <a:r>
              <a:rPr lang="en-US" dirty="0"/>
              <a:t> 3 (</a:t>
            </a:r>
            <a:r>
              <a:rPr lang="en-US" dirty="0" err="1"/>
              <a:t>tiga</a:t>
            </a:r>
            <a:r>
              <a:rPr lang="en-US" dirty="0"/>
              <a:t>) </a:t>
            </a:r>
            <a:r>
              <a:rPr lang="en-US" dirty="0" err="1"/>
              <a:t>hari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terhitung</a:t>
            </a:r>
            <a:r>
              <a:rPr lang="en-US" dirty="0"/>
              <a:t> </a:t>
            </a:r>
            <a:r>
              <a:rPr lang="en-US" dirty="0" err="1"/>
              <a:t>sejak</a:t>
            </a:r>
            <a:r>
              <a:rPr lang="en-US" dirty="0"/>
              <a:t> </a:t>
            </a:r>
            <a:r>
              <a:rPr lang="en-US" dirty="0" err="1"/>
              <a:t>diterima</a:t>
            </a:r>
            <a:r>
              <a:rPr lang="en-US" dirty="0"/>
              <a:t> SP-SIUP, </a:t>
            </a:r>
            <a:r>
              <a:rPr lang="en-US" dirty="0" err="1"/>
              <a:t>Pejabat</a:t>
            </a:r>
            <a:r>
              <a:rPr lang="en-US" dirty="0"/>
              <a:t> </a:t>
            </a:r>
            <a:r>
              <a:rPr lang="en-US" dirty="0" err="1"/>
              <a:t>Penerbit</a:t>
            </a:r>
            <a:r>
              <a:rPr lang="en-US" dirty="0"/>
              <a:t> SIUP </a:t>
            </a:r>
            <a:r>
              <a:rPr lang="en-US" dirty="0" err="1"/>
              <a:t>menerbitkan</a:t>
            </a:r>
            <a:r>
              <a:rPr lang="en-US" dirty="0"/>
              <a:t> SIUP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formulir</a:t>
            </a:r>
            <a:r>
              <a:rPr lang="en-US" dirty="0"/>
              <a:t>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tercantum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Lampiran</a:t>
            </a:r>
            <a:r>
              <a:rPr lang="en-US" dirty="0"/>
              <a:t> III (</a:t>
            </a:r>
            <a:r>
              <a:rPr lang="en-US" dirty="0" err="1"/>
              <a:t>Formulir</a:t>
            </a:r>
            <a:r>
              <a:rPr lang="en-US" dirty="0"/>
              <a:t> SIUP Kecil/</a:t>
            </a:r>
            <a:r>
              <a:rPr lang="en-US" dirty="0" err="1"/>
              <a:t>Menengah</a:t>
            </a:r>
            <a:r>
              <a:rPr lang="en-US" dirty="0"/>
              <a:t> /</a:t>
            </a:r>
            <a:r>
              <a:rPr lang="en-US" dirty="0" err="1"/>
              <a:t>Besar</a:t>
            </a:r>
            <a:r>
              <a:rPr lang="en-US" dirty="0"/>
              <a:t>) (</a:t>
            </a:r>
            <a:r>
              <a:rPr lang="en-US" dirty="0" err="1"/>
              <a:t>Pasal</a:t>
            </a:r>
            <a:r>
              <a:rPr lang="en-US" dirty="0"/>
              <a:t> 14</a:t>
            </a:r>
            <a:r>
              <a:rPr lang="en-US" dirty="0" smtClean="0"/>
              <a:t>).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Lampiran</a:t>
            </a:r>
            <a:r>
              <a:rPr lang="en-US" dirty="0" smtClean="0"/>
              <a:t> II </a:t>
            </a:r>
            <a:r>
              <a:rPr lang="en-US" dirty="0" err="1" smtClean="0"/>
              <a:t>Permendag</a:t>
            </a:r>
            <a:r>
              <a:rPr lang="en-US" dirty="0" smtClean="0"/>
              <a:t> 46/2009 </a:t>
            </a:r>
            <a:r>
              <a:rPr lang="en-US" dirty="0" err="1" smtClean="0"/>
              <a:t>syarat-syarat</a:t>
            </a:r>
            <a:r>
              <a:rPr lang="en-US" dirty="0" smtClean="0"/>
              <a:t> yang </a:t>
            </a:r>
            <a:r>
              <a:rPr lang="en-US" dirty="0" err="1" smtClean="0"/>
              <a:t>diperlukan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melaporkan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data </a:t>
            </a:r>
            <a:r>
              <a:rPr lang="en-US" dirty="0" err="1" smtClean="0"/>
              <a:t>perseroan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 smtClean="0"/>
              <a:t>1.      </a:t>
            </a:r>
            <a:r>
              <a:rPr lang="en-US" dirty="0" err="1" smtClean="0"/>
              <a:t>Surat</a:t>
            </a:r>
            <a:r>
              <a:rPr lang="en-US" dirty="0" smtClean="0"/>
              <a:t> </a:t>
            </a:r>
            <a:r>
              <a:rPr lang="en-US" dirty="0" err="1" smtClean="0"/>
              <a:t>Permohonan</a:t>
            </a:r>
            <a:r>
              <a:rPr lang="en-US" dirty="0" smtClean="0"/>
              <a:t> SIUP (</a:t>
            </a:r>
            <a:r>
              <a:rPr lang="en-US" dirty="0" err="1" smtClean="0"/>
              <a:t>Lampiran</a:t>
            </a:r>
            <a:r>
              <a:rPr lang="en-US" dirty="0" smtClean="0"/>
              <a:t> I </a:t>
            </a:r>
            <a:r>
              <a:rPr lang="en-US" dirty="0" err="1" smtClean="0"/>
              <a:t>Permendag</a:t>
            </a:r>
            <a:r>
              <a:rPr lang="en-US" dirty="0" smtClean="0"/>
              <a:t> 46/2009);</a:t>
            </a:r>
          </a:p>
          <a:p>
            <a:pPr>
              <a:buNone/>
            </a:pPr>
            <a:r>
              <a:rPr lang="en-US" dirty="0" smtClean="0"/>
              <a:t>2.      SIUP </a:t>
            </a:r>
            <a:r>
              <a:rPr lang="en-US" dirty="0" err="1" smtClean="0"/>
              <a:t>Asli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3.      </a:t>
            </a:r>
            <a:r>
              <a:rPr lang="en-US" dirty="0" err="1" smtClean="0"/>
              <a:t>Neraca</a:t>
            </a:r>
            <a:r>
              <a:rPr lang="en-US" dirty="0" smtClean="0"/>
              <a:t> Perusahaan (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err="1" smtClean="0"/>
              <a:t>terakhir</a:t>
            </a:r>
            <a:r>
              <a:rPr lang="en-US" dirty="0" smtClean="0"/>
              <a:t> </a:t>
            </a:r>
            <a:r>
              <a:rPr lang="en-US" dirty="0" err="1" smtClean="0"/>
              <a:t>khusus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Perseroan </a:t>
            </a:r>
            <a:r>
              <a:rPr lang="en-US" dirty="0" err="1" smtClean="0"/>
              <a:t>Terbatas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smtClean="0"/>
              <a:t>4.      Data </a:t>
            </a:r>
            <a:r>
              <a:rPr lang="en-US" dirty="0" err="1" smtClean="0"/>
              <a:t>pendukung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5.      </a:t>
            </a:r>
            <a:r>
              <a:rPr lang="en-US" dirty="0" err="1" smtClean="0"/>
              <a:t>Foto</a:t>
            </a:r>
            <a:r>
              <a:rPr lang="en-US" dirty="0" smtClean="0"/>
              <a:t> </a:t>
            </a:r>
            <a:r>
              <a:rPr lang="en-US" dirty="0" err="1" smtClean="0"/>
              <a:t>Pemilik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Penanggungjawab</a:t>
            </a:r>
            <a:r>
              <a:rPr lang="en-US" dirty="0" smtClean="0"/>
              <a:t> Perusahaan </a:t>
            </a:r>
            <a:r>
              <a:rPr lang="en-US" dirty="0" err="1" smtClean="0"/>
              <a:t>ukuran</a:t>
            </a:r>
            <a:r>
              <a:rPr lang="en-US" dirty="0" smtClean="0"/>
              <a:t> 3×4 cm (2 </a:t>
            </a:r>
            <a:r>
              <a:rPr lang="en-US" dirty="0" err="1" smtClean="0"/>
              <a:t>lembar</a:t>
            </a:r>
            <a:r>
              <a:rPr lang="en-US" dirty="0" smtClean="0"/>
              <a:t>).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674</Words>
  <Application>Microsoft Office PowerPoint</Application>
  <PresentationFormat>On-screen Show (4:3)</PresentationFormat>
  <Paragraphs>75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Perubahan alamat Perusahaan</vt:lpstr>
      <vt:lpstr>perlu dibedakan antara alamat dengan domisili </vt:lpstr>
      <vt:lpstr>Slide 3</vt:lpstr>
      <vt:lpstr>Slide 4</vt:lpstr>
      <vt:lpstr>Slide 5</vt:lpstr>
      <vt:lpstr>Slide 6</vt:lpstr>
      <vt:lpstr>Kewajiban yang Timbul dari Perubahan Alamat Perusahaan dan Dasar Hukumnya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Perubahan alamat Perusahaan</dc:title>
  <dc:creator>Zaini</dc:creator>
  <cp:lastModifiedBy>ZAINI</cp:lastModifiedBy>
  <cp:revision>4</cp:revision>
  <dcterms:created xsi:type="dcterms:W3CDTF">2014-04-06T00:24:15Z</dcterms:created>
  <dcterms:modified xsi:type="dcterms:W3CDTF">2018-08-24T03:15:41Z</dcterms:modified>
</cp:coreProperties>
</file>