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19"/>
  </p:notesMasterIdLst>
  <p:sldIdLst>
    <p:sldId id="256" r:id="rId2"/>
    <p:sldId id="257" r:id="rId3"/>
    <p:sldId id="269" r:id="rId4"/>
    <p:sldId id="258" r:id="rId5"/>
    <p:sldId id="259" r:id="rId6"/>
    <p:sldId id="260" r:id="rId7"/>
    <p:sldId id="270" r:id="rId8"/>
    <p:sldId id="271" r:id="rId9"/>
    <p:sldId id="272" r:id="rId10"/>
    <p:sldId id="265" r:id="rId11"/>
    <p:sldId id="261" r:id="rId12"/>
    <p:sldId id="266" r:id="rId13"/>
    <p:sldId id="267" r:id="rId14"/>
    <p:sldId id="262" r:id="rId15"/>
    <p:sldId id="263" r:id="rId16"/>
    <p:sldId id="264" r:id="rId17"/>
    <p:sldId id="268" r:id="rId18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70A37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>
        <p:scale>
          <a:sx n="40" d="100"/>
          <a:sy n="40" d="100"/>
        </p:scale>
        <p:origin x="-1386" y="-2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B27EF36-1B10-431C-BFDA-DAB61D15D9AC}" type="datetimeFigureOut">
              <a:rPr lang="en-US" smtClean="0"/>
              <a:pPr/>
              <a:t>8/24/2018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72B3BB9-8434-45EE-900C-4AFF20A9408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590C077-E80B-484C-840B-61B5324274F6}" type="slidenum">
              <a:rPr lang="en-US" smtClean="0"/>
              <a:pPr/>
              <a:t>7</a:t>
            </a:fld>
            <a:endParaRPr lang="en-US" smtClean="0"/>
          </a:p>
        </p:txBody>
      </p:sp>
      <p:sp>
        <p:nvSpPr>
          <p:cNvPr id="266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d-ID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EC751AC-5B99-4757-8B92-54FD3A2650F0}" type="slidenum">
              <a:rPr lang="en-US" smtClean="0"/>
              <a:pPr/>
              <a:t>8</a:t>
            </a:fld>
            <a:endParaRPr lang="en-US" smtClean="0"/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d-ID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7E005B9-3757-4288-8738-2B075AE7B923}" type="slidenum">
              <a:rPr lang="en-US" smtClean="0"/>
              <a:pPr/>
              <a:t>9</a:t>
            </a:fld>
            <a:endParaRPr lang="en-US" smtClean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d-ID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titlemaster_med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ltGray">
          <a:xfrm>
            <a:off x="0" y="0"/>
            <a:ext cx="9144000" cy="6862763"/>
          </a:xfrm>
          <a:prstGeom prst="rect">
            <a:avLst/>
          </a:prstGeom>
          <a:noFill/>
        </p:spPr>
      </p:pic>
      <p:sp>
        <p:nvSpPr>
          <p:cNvPr id="5123" name="Rectangle 3"/>
          <p:cNvSpPr>
            <a:spLocks noGrp="1" noChangeArrowheads="1"/>
          </p:cNvSpPr>
          <p:nvPr>
            <p:ph type="dt" sz="half" idx="2"/>
          </p:nvPr>
        </p:nvSpPr>
        <p:spPr>
          <a:xfrm>
            <a:off x="304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125" name="Rectangle 5"/>
          <p:cNvSpPr>
            <a:spLocks noGrp="1" noChangeArrowheads="1"/>
          </p:cNvSpPr>
          <p:nvPr>
            <p:ph type="sldNum" sz="quarter" idx="4"/>
          </p:nvPr>
        </p:nvSpPr>
        <p:spPr>
          <a:xfrm>
            <a:off x="70104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E06233D1-606C-4226-BF2A-4F37F4132ACF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2362200" y="3429000"/>
            <a:ext cx="6400800" cy="1447800"/>
          </a:xfrm>
          <a:solidFill>
            <a:schemeClr val="bg1">
              <a:alpha val="50000"/>
            </a:schemeClr>
          </a:solidFill>
          <a:ln w="76200">
            <a:solidFill>
              <a:schemeClr val="tx1"/>
            </a:solidFill>
          </a:ln>
        </p:spPr>
        <p:txBody>
          <a:bodyPr anchor="ctr"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ctrTitle" sz="quarter"/>
          </p:nvPr>
        </p:nvSpPr>
        <p:spPr>
          <a:xfrm>
            <a:off x="838200" y="1371600"/>
            <a:ext cx="7620000" cy="2057400"/>
          </a:xfrm>
          <a:solidFill>
            <a:schemeClr val="bg1">
              <a:alpha val="50000"/>
            </a:schemeClr>
          </a:solidFill>
          <a:ln w="76200">
            <a:solidFill>
              <a:schemeClr val="tx1"/>
            </a:solidFill>
          </a:ln>
        </p:spPr>
        <p:txBody>
          <a:bodyPr/>
          <a:lstStyle>
            <a:lvl1pPr algn="ctr">
              <a:defRPr sz="54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  <p:transition spd="slow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6673BB4-7939-4A08-B437-8E5DDB96E13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239000" y="228600"/>
            <a:ext cx="1600200" cy="5867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438400" y="228600"/>
            <a:ext cx="46482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2CEA60D-36C1-4B9B-A6AE-04A4555A9BF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06D8D99-AFA9-41F2-9586-63AA3D81DA3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BBDC5BF-AA8C-4A57-8B93-D6377EB0344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438400" y="1600200"/>
            <a:ext cx="31242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715000" y="1600200"/>
            <a:ext cx="31242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3861348-DE00-4FA3-9E0A-AB57CCB081B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AA0E4CF-FA0A-4537-A450-5D2DC00A76A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C267356-756F-4CAA-B663-53AED2292C5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DD7B769-CE76-422F-A6FD-FEB94FFCAD8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D17B99D-F76E-4DE7-8D0F-E2E704D7A87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1BA8F67-A0C1-4E44-9A98-A8F63B98C5B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98" name="Group 2"/>
          <p:cNvGrpSpPr>
            <a:grpSpLocks/>
          </p:cNvGrpSpPr>
          <p:nvPr/>
        </p:nvGrpSpPr>
        <p:grpSpPr bwMode="auto">
          <a:xfrm>
            <a:off x="0" y="0"/>
            <a:ext cx="2667000" cy="6858000"/>
            <a:chOff x="0" y="0"/>
            <a:chExt cx="1680" cy="4320"/>
          </a:xfrm>
        </p:grpSpPr>
        <p:sp>
          <p:nvSpPr>
            <p:cNvPr id="4099" name="Rectangle 3"/>
            <p:cNvSpPr>
              <a:spLocks noChangeArrowheads="1"/>
            </p:cNvSpPr>
            <p:nvPr/>
          </p:nvSpPr>
          <p:spPr bwMode="hidden">
            <a:xfrm>
              <a:off x="1248" y="0"/>
              <a:ext cx="432" cy="4320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45490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/>
              <a:endParaRPr lang="en-US"/>
            </a:p>
          </p:txBody>
        </p:sp>
        <p:pic>
          <p:nvPicPr>
            <p:cNvPr id="4100" name="Picture 4" descr="slidemaster_med3"/>
            <p:cNvPicPr>
              <a:picLocks noChangeAspect="1" noChangeArrowheads="1"/>
            </p:cNvPicPr>
            <p:nvPr/>
          </p:nvPicPr>
          <p:blipFill>
            <a:blip r:embed="rId13"/>
            <a:srcRect/>
            <a:stretch>
              <a:fillRect/>
            </a:stretch>
          </p:blipFill>
          <p:spPr bwMode="ltGray">
            <a:xfrm>
              <a:off x="0" y="0"/>
              <a:ext cx="1348" cy="4320"/>
            </a:xfrm>
            <a:prstGeom prst="rect">
              <a:avLst/>
            </a:prstGeom>
            <a:noFill/>
          </p:spPr>
        </p:pic>
      </p:grpSp>
      <p:sp>
        <p:nvSpPr>
          <p:cNvPr id="4101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2438400" y="228600"/>
            <a:ext cx="640080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2438400" y="1600200"/>
            <a:ext cx="6400800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52400" y="6248400"/>
            <a:ext cx="19018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en-US"/>
          </a:p>
        </p:txBody>
      </p:sp>
      <p:sp>
        <p:nvSpPr>
          <p:cNvPr id="4104" name="Rectangle 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en-US"/>
          </a:p>
        </p:txBody>
      </p:sp>
      <p:sp>
        <p:nvSpPr>
          <p:cNvPr id="4105" name="Rectangle 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934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29204B20-2C57-4C1E-A2A8-907586EC71DB}" type="slidenum">
              <a:rPr lang="en-US"/>
              <a:pPr/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ransition spd="slow"/>
  <p:txStyles>
    <p:titleStyle>
      <a:lvl1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70000"/>
        <a:buFont typeface="Wingdings" pitchFamily="2" charset="2"/>
        <a:buChar char="l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70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838200" y="1676400"/>
            <a:ext cx="7620000" cy="2057400"/>
          </a:xfrm>
          <a:ln/>
        </p:spPr>
        <p:txBody>
          <a:bodyPr/>
          <a:lstStyle/>
          <a:p>
            <a:r>
              <a:rPr lang="en-US" sz="6000" b="1">
                <a:solidFill>
                  <a:srgbClr val="070A37"/>
                </a:solidFill>
                <a:latin typeface="Comic Sans MS" pitchFamily="66" charset="0"/>
              </a:rPr>
              <a:t>PERSEROAN TERBATAS (PT)</a:t>
            </a:r>
          </a:p>
        </p:txBody>
      </p:sp>
    </p:spTree>
  </p:cSld>
  <p:clrMapOvr>
    <a:masterClrMapping/>
  </p:clrMapOvr>
  <p:transition spd="slow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438400" y="304800"/>
            <a:ext cx="6400800" cy="617220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endParaRPr lang="en-US" sz="1400"/>
          </a:p>
          <a:p>
            <a:pPr>
              <a:buFont typeface="Wingdings" pitchFamily="2" charset="2"/>
              <a:buNone/>
            </a:pPr>
            <a:endParaRPr lang="en-US" sz="1400"/>
          </a:p>
        </p:txBody>
      </p:sp>
      <p:sp>
        <p:nvSpPr>
          <p:cNvPr id="15364" name="Rectangle 4"/>
          <p:cNvSpPr>
            <a:spLocks noChangeArrowheads="1"/>
          </p:cNvSpPr>
          <p:nvPr/>
        </p:nvSpPr>
        <p:spPr bwMode="auto">
          <a:xfrm>
            <a:off x="2667000" y="609600"/>
            <a:ext cx="1752600" cy="838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200"/>
              <a:t>Konsultasi, pengisian </a:t>
            </a:r>
          </a:p>
          <a:p>
            <a:pPr algn="ctr"/>
            <a:r>
              <a:rPr lang="en-US" sz="1200"/>
              <a:t>Formulir pendirian PT, </a:t>
            </a:r>
          </a:p>
          <a:p>
            <a:pPr algn="ctr"/>
            <a:r>
              <a:rPr lang="en-US" sz="1200"/>
              <a:t>Dan Surat Kuasa</a:t>
            </a:r>
          </a:p>
        </p:txBody>
      </p:sp>
      <p:sp>
        <p:nvSpPr>
          <p:cNvPr id="15365" name="Line 5"/>
          <p:cNvSpPr>
            <a:spLocks noChangeShapeType="1"/>
          </p:cNvSpPr>
          <p:nvPr/>
        </p:nvSpPr>
        <p:spPr bwMode="auto">
          <a:xfrm>
            <a:off x="4572000" y="1066800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366" name="Rectangle 6"/>
          <p:cNvSpPr>
            <a:spLocks noChangeArrowheads="1"/>
          </p:cNvSpPr>
          <p:nvPr/>
        </p:nvSpPr>
        <p:spPr bwMode="auto">
          <a:xfrm>
            <a:off x="5257800" y="685800"/>
            <a:ext cx="1676400" cy="762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000"/>
              <a:t>Pemeriksaan formulir, surat</a:t>
            </a:r>
          </a:p>
          <a:p>
            <a:pPr algn="ctr"/>
            <a:r>
              <a:rPr lang="en-US" sz="1000"/>
              <a:t>Kuasa dan pengecekan</a:t>
            </a:r>
          </a:p>
          <a:p>
            <a:pPr algn="ctr"/>
            <a:r>
              <a:rPr lang="en-US" sz="1000"/>
              <a:t>Nama PT</a:t>
            </a:r>
          </a:p>
        </p:txBody>
      </p:sp>
      <p:sp>
        <p:nvSpPr>
          <p:cNvPr id="15367" name="Line 7"/>
          <p:cNvSpPr>
            <a:spLocks noChangeShapeType="1"/>
          </p:cNvSpPr>
          <p:nvPr/>
        </p:nvSpPr>
        <p:spPr bwMode="auto">
          <a:xfrm>
            <a:off x="6781800" y="14478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368" name="Rectangle 8"/>
          <p:cNvSpPr>
            <a:spLocks noChangeArrowheads="1"/>
          </p:cNvSpPr>
          <p:nvPr/>
        </p:nvSpPr>
        <p:spPr bwMode="auto">
          <a:xfrm>
            <a:off x="6477000" y="2133600"/>
            <a:ext cx="1828800" cy="685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000"/>
              <a:t>PENDAFTARAN DAN </a:t>
            </a:r>
          </a:p>
          <a:p>
            <a:pPr algn="ctr"/>
            <a:r>
              <a:rPr lang="en-US" sz="1000"/>
              <a:t>PERSETUJUAN</a:t>
            </a:r>
          </a:p>
          <a:p>
            <a:pPr algn="ctr"/>
            <a:r>
              <a:rPr lang="en-US" sz="1000"/>
              <a:t>PEMAKAIAN NAMA PT</a:t>
            </a:r>
          </a:p>
        </p:txBody>
      </p:sp>
      <p:sp>
        <p:nvSpPr>
          <p:cNvPr id="15370" name="Rectangle 10"/>
          <p:cNvSpPr>
            <a:spLocks noChangeArrowheads="1"/>
          </p:cNvSpPr>
          <p:nvPr/>
        </p:nvSpPr>
        <p:spPr bwMode="auto">
          <a:xfrm>
            <a:off x="4267200" y="2057400"/>
            <a:ext cx="1676400" cy="685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000"/>
              <a:t>PEMBUATAN DRAFT/ </a:t>
            </a:r>
          </a:p>
          <a:p>
            <a:pPr algn="ctr"/>
            <a:r>
              <a:rPr lang="en-US" sz="1000"/>
              <a:t>NOTULA ANGGARAN </a:t>
            </a:r>
          </a:p>
          <a:p>
            <a:pPr algn="ctr"/>
            <a:r>
              <a:rPr lang="en-US" sz="1000"/>
              <a:t>DASAR PT</a:t>
            </a:r>
          </a:p>
        </p:txBody>
      </p:sp>
      <p:sp>
        <p:nvSpPr>
          <p:cNvPr id="15372" name="Line 12"/>
          <p:cNvSpPr>
            <a:spLocks noChangeShapeType="1"/>
          </p:cNvSpPr>
          <p:nvPr/>
        </p:nvSpPr>
        <p:spPr bwMode="auto">
          <a:xfrm flipH="1">
            <a:off x="6019800" y="2514600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373" name="Rectangle 13"/>
          <p:cNvSpPr>
            <a:spLocks noChangeArrowheads="1"/>
          </p:cNvSpPr>
          <p:nvPr/>
        </p:nvSpPr>
        <p:spPr bwMode="auto">
          <a:xfrm>
            <a:off x="2209800" y="2133600"/>
            <a:ext cx="1600200" cy="685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000"/>
              <a:t>PEMBUATAN AKTA </a:t>
            </a:r>
          </a:p>
          <a:p>
            <a:pPr algn="ctr"/>
            <a:r>
              <a:rPr lang="en-US" sz="1000"/>
              <a:t>PENDIRIAN PT O/ </a:t>
            </a:r>
          </a:p>
          <a:p>
            <a:pPr algn="ctr"/>
            <a:r>
              <a:rPr lang="en-US" sz="1000"/>
              <a:t>NOTARIS</a:t>
            </a:r>
          </a:p>
        </p:txBody>
      </p:sp>
      <p:sp>
        <p:nvSpPr>
          <p:cNvPr id="15374" name="Line 14"/>
          <p:cNvSpPr>
            <a:spLocks noChangeShapeType="1"/>
          </p:cNvSpPr>
          <p:nvPr/>
        </p:nvSpPr>
        <p:spPr bwMode="auto">
          <a:xfrm flipH="1">
            <a:off x="3810000" y="2438400"/>
            <a:ext cx="381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375" name="Line 15"/>
          <p:cNvSpPr>
            <a:spLocks noChangeShapeType="1"/>
          </p:cNvSpPr>
          <p:nvPr/>
        </p:nvSpPr>
        <p:spPr bwMode="auto">
          <a:xfrm>
            <a:off x="2971800" y="28194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376" name="Rectangle 16"/>
          <p:cNvSpPr>
            <a:spLocks noChangeArrowheads="1"/>
          </p:cNvSpPr>
          <p:nvPr/>
        </p:nvSpPr>
        <p:spPr bwMode="auto">
          <a:xfrm>
            <a:off x="2209800" y="3352800"/>
            <a:ext cx="1600200" cy="838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000"/>
              <a:t>SUARAT KETERANGAN </a:t>
            </a:r>
          </a:p>
          <a:p>
            <a:pPr algn="ctr"/>
            <a:r>
              <a:rPr lang="en-US" sz="1000"/>
              <a:t>DOMISILI PERUSAHAAN</a:t>
            </a:r>
          </a:p>
          <a:p>
            <a:pPr algn="ctr"/>
            <a:r>
              <a:rPr lang="en-US" sz="1000"/>
              <a:t>DAN NPWP</a:t>
            </a:r>
          </a:p>
        </p:txBody>
      </p:sp>
      <p:sp>
        <p:nvSpPr>
          <p:cNvPr id="15377" name="Line 17"/>
          <p:cNvSpPr>
            <a:spLocks noChangeShapeType="1"/>
          </p:cNvSpPr>
          <p:nvPr/>
        </p:nvSpPr>
        <p:spPr bwMode="auto">
          <a:xfrm>
            <a:off x="3886200" y="3810000"/>
            <a:ext cx="30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378" name="Rectangle 18"/>
          <p:cNvSpPr>
            <a:spLocks noChangeArrowheads="1"/>
          </p:cNvSpPr>
          <p:nvPr/>
        </p:nvSpPr>
        <p:spPr bwMode="auto">
          <a:xfrm>
            <a:off x="4343400" y="3429000"/>
            <a:ext cx="1676400" cy="838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000"/>
              <a:t>PENGESAHAN MENTERI</a:t>
            </a:r>
          </a:p>
          <a:p>
            <a:pPr algn="ctr"/>
            <a:r>
              <a:rPr lang="en-US" sz="1000"/>
              <a:t>HUKUM DAN HAM</a:t>
            </a:r>
          </a:p>
        </p:txBody>
      </p:sp>
      <p:sp>
        <p:nvSpPr>
          <p:cNvPr id="15379" name="Line 19"/>
          <p:cNvSpPr>
            <a:spLocks noChangeShapeType="1"/>
          </p:cNvSpPr>
          <p:nvPr/>
        </p:nvSpPr>
        <p:spPr bwMode="auto">
          <a:xfrm>
            <a:off x="6096000" y="3810000"/>
            <a:ext cx="30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380" name="Rectangle 20"/>
          <p:cNvSpPr>
            <a:spLocks noChangeArrowheads="1"/>
          </p:cNvSpPr>
          <p:nvPr/>
        </p:nvSpPr>
        <p:spPr bwMode="auto">
          <a:xfrm>
            <a:off x="6553200" y="3505200"/>
            <a:ext cx="1676400" cy="762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000"/>
              <a:t>SITU, SIUP, TDP</a:t>
            </a:r>
          </a:p>
        </p:txBody>
      </p:sp>
      <p:sp>
        <p:nvSpPr>
          <p:cNvPr id="15381" name="Line 21"/>
          <p:cNvSpPr>
            <a:spLocks noChangeShapeType="1"/>
          </p:cNvSpPr>
          <p:nvPr/>
        </p:nvSpPr>
        <p:spPr bwMode="auto">
          <a:xfrm>
            <a:off x="7391400" y="43434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382" name="Rectangle 22"/>
          <p:cNvSpPr>
            <a:spLocks noChangeArrowheads="1"/>
          </p:cNvSpPr>
          <p:nvPr/>
        </p:nvSpPr>
        <p:spPr bwMode="auto">
          <a:xfrm>
            <a:off x="6629400" y="4953000"/>
            <a:ext cx="1600200" cy="762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000"/>
              <a:t>PENGUMUMAN DALAM</a:t>
            </a:r>
          </a:p>
          <a:p>
            <a:pPr algn="ctr"/>
            <a:r>
              <a:rPr lang="en-US" sz="1000"/>
              <a:t>BERITA ACARA NEGARA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438400" y="838200"/>
            <a:ext cx="6400800" cy="5257800"/>
          </a:xfrm>
        </p:spPr>
        <p:txBody>
          <a:bodyPr/>
          <a:lstStyle/>
          <a:p>
            <a:pPr marL="609600" indent="-609600">
              <a:lnSpc>
                <a:spcPct val="90000"/>
              </a:lnSpc>
              <a:buFont typeface="Wingdings" pitchFamily="2" charset="2"/>
              <a:buNone/>
            </a:pPr>
            <a:r>
              <a:rPr lang="en-US" sz="2400"/>
              <a:t>Pasal 146 UUPT :</a:t>
            </a:r>
          </a:p>
          <a:p>
            <a:pPr marL="609600" indent="-609600">
              <a:lnSpc>
                <a:spcPct val="90000"/>
              </a:lnSpc>
              <a:buFont typeface="Wingdings" pitchFamily="2" charset="2"/>
              <a:buNone/>
            </a:pPr>
            <a:endParaRPr lang="en-US" sz="2400"/>
          </a:p>
          <a:p>
            <a:pPr marL="609600" indent="-609600">
              <a:lnSpc>
                <a:spcPct val="90000"/>
              </a:lnSpc>
              <a:buFont typeface="Wingdings" pitchFamily="2" charset="2"/>
              <a:buNone/>
            </a:pPr>
            <a:r>
              <a:rPr lang="en-US" sz="2400"/>
              <a:t>Pengadilan negeri dapat membubarkan </a:t>
            </a:r>
          </a:p>
          <a:p>
            <a:pPr marL="609600" indent="-609600">
              <a:lnSpc>
                <a:spcPct val="90000"/>
              </a:lnSpc>
              <a:buFont typeface="Wingdings" pitchFamily="2" charset="2"/>
              <a:buNone/>
            </a:pPr>
            <a:r>
              <a:rPr lang="en-US" sz="2400"/>
              <a:t>perseroan atas :</a:t>
            </a:r>
          </a:p>
          <a:p>
            <a:pPr marL="609600" indent="-609600">
              <a:lnSpc>
                <a:spcPct val="90000"/>
              </a:lnSpc>
              <a:buFont typeface="Wingdings" pitchFamily="2" charset="2"/>
              <a:buNone/>
            </a:pPr>
            <a:endParaRPr lang="en-US" sz="2400"/>
          </a:p>
          <a:p>
            <a:pPr marL="609600" indent="-609600">
              <a:lnSpc>
                <a:spcPct val="90000"/>
              </a:lnSpc>
              <a:buFont typeface="Wingdings" pitchFamily="2" charset="2"/>
              <a:buAutoNum type="arabicPeriod"/>
            </a:pPr>
            <a:r>
              <a:rPr lang="en-US" sz="2400"/>
              <a:t>Permohonan kejaksaan </a:t>
            </a:r>
          </a:p>
          <a:p>
            <a:pPr marL="609600" indent="-609600">
              <a:lnSpc>
                <a:spcPct val="90000"/>
              </a:lnSpc>
              <a:buFont typeface="Wingdings" pitchFamily="2" charset="2"/>
              <a:buAutoNum type="arabicPeriod"/>
            </a:pPr>
            <a:r>
              <a:rPr lang="en-US" sz="2400"/>
              <a:t>Permohonan 1 orang pemegang saham a/ lebih yg mewakili paling sedikit 1/10 bag. Dr jumlah saham dgn suara yg sah</a:t>
            </a:r>
          </a:p>
          <a:p>
            <a:pPr marL="609600" indent="-609600">
              <a:lnSpc>
                <a:spcPct val="90000"/>
              </a:lnSpc>
              <a:buFont typeface="Wingdings" pitchFamily="2" charset="2"/>
              <a:buNone/>
            </a:pPr>
            <a:endParaRPr lang="en-US" sz="2400"/>
          </a:p>
          <a:p>
            <a:pPr marL="609600" indent="-609600">
              <a:lnSpc>
                <a:spcPct val="90000"/>
              </a:lnSpc>
              <a:buFont typeface="Wingdings" pitchFamily="2" charset="2"/>
              <a:buNone/>
            </a:pPr>
            <a:r>
              <a:rPr lang="en-US" sz="2400"/>
              <a:t>WNA  dpt mjd salah satu pihak dlm </a:t>
            </a:r>
          </a:p>
          <a:p>
            <a:pPr marL="609600" indent="-609600">
              <a:lnSpc>
                <a:spcPct val="90000"/>
              </a:lnSpc>
              <a:buFont typeface="Wingdings" pitchFamily="2" charset="2"/>
              <a:buNone/>
            </a:pPr>
            <a:r>
              <a:rPr lang="en-US" sz="2400"/>
              <a:t>mendirikan PT (penjelasan psl. 8 ayat (2) </a:t>
            </a:r>
          </a:p>
          <a:p>
            <a:pPr marL="609600" indent="-609600">
              <a:lnSpc>
                <a:spcPct val="90000"/>
              </a:lnSpc>
              <a:buFont typeface="Wingdings" pitchFamily="2" charset="2"/>
              <a:buNone/>
            </a:pPr>
            <a:r>
              <a:rPr lang="en-US" sz="2400"/>
              <a:t>UUPT)</a:t>
            </a:r>
          </a:p>
        </p:txBody>
      </p:sp>
    </p:spTree>
  </p:cSld>
  <p:clrMapOvr>
    <a:masterClrMapping/>
  </p:clrMapOvr>
  <p:transition spd="slow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438400" y="457200"/>
            <a:ext cx="6400800" cy="5867400"/>
          </a:xfrm>
        </p:spPr>
        <p:txBody>
          <a:bodyPr/>
          <a:lstStyle/>
          <a:p>
            <a:pPr marL="609600" indent="-609600">
              <a:lnSpc>
                <a:spcPct val="90000"/>
              </a:lnSpc>
              <a:buFont typeface="Wingdings" pitchFamily="2" charset="2"/>
              <a:buNone/>
            </a:pPr>
            <a:r>
              <a:rPr lang="en-US" sz="2400"/>
              <a:t>MODAL PERSEROAN :</a:t>
            </a:r>
          </a:p>
          <a:p>
            <a:pPr marL="609600" indent="-609600">
              <a:lnSpc>
                <a:spcPct val="90000"/>
              </a:lnSpc>
              <a:buFont typeface="Wingdings" pitchFamily="2" charset="2"/>
              <a:buNone/>
            </a:pPr>
            <a:endParaRPr lang="en-US" sz="2400"/>
          </a:p>
          <a:p>
            <a:pPr marL="609600" indent="-609600">
              <a:lnSpc>
                <a:spcPct val="90000"/>
              </a:lnSpc>
              <a:buFont typeface="Wingdings" pitchFamily="2" charset="2"/>
              <a:buAutoNum type="alphaLcPeriod"/>
            </a:pPr>
            <a:r>
              <a:rPr lang="en-US" sz="2400"/>
              <a:t>Modal Dasar a/ Mpdal Statuer :</a:t>
            </a:r>
          </a:p>
          <a:p>
            <a:pPr marL="609600" indent="-609600">
              <a:lnSpc>
                <a:spcPct val="90000"/>
              </a:lnSpc>
              <a:buFont typeface="Wingdings" pitchFamily="2" charset="2"/>
              <a:buNone/>
            </a:pPr>
            <a:r>
              <a:rPr lang="en-US" sz="2400"/>
              <a:t>	merupakan keseluruhan nilai nominal saham yg ada dlm perseroan.</a:t>
            </a:r>
          </a:p>
          <a:p>
            <a:pPr marL="609600" indent="-609600">
              <a:lnSpc>
                <a:spcPct val="90000"/>
              </a:lnSpc>
              <a:buFont typeface="Wingdings" pitchFamily="2" charset="2"/>
              <a:buChar char="à"/>
            </a:pPr>
            <a:r>
              <a:rPr lang="en-US" sz="2400">
                <a:sym typeface="Wingdings" pitchFamily="2" charset="2"/>
              </a:rPr>
              <a:t>Pasal 32 UUPT : modal dasar PT min.</a:t>
            </a:r>
          </a:p>
          <a:p>
            <a:pPr marL="609600" indent="-609600">
              <a:lnSpc>
                <a:spcPct val="90000"/>
              </a:lnSpc>
              <a:buFont typeface="Wingdings" pitchFamily="2" charset="2"/>
              <a:buNone/>
            </a:pPr>
            <a:r>
              <a:rPr lang="en-US" sz="2400"/>
              <a:t>				Rp. 50.000.000,-</a:t>
            </a:r>
          </a:p>
          <a:p>
            <a:pPr marL="609600" indent="-609600">
              <a:lnSpc>
                <a:spcPct val="90000"/>
              </a:lnSpc>
              <a:buFont typeface="Wingdings" pitchFamily="2" charset="2"/>
              <a:buNone/>
            </a:pPr>
            <a:endParaRPr lang="en-US" sz="2400"/>
          </a:p>
          <a:p>
            <a:pPr marL="609600" indent="-609600">
              <a:lnSpc>
                <a:spcPct val="90000"/>
              </a:lnSpc>
              <a:buFont typeface="Wingdings" pitchFamily="2" charset="2"/>
              <a:buNone/>
            </a:pPr>
            <a:r>
              <a:rPr lang="en-US" sz="2400"/>
              <a:t>b. Modal yg ditempatkan :</a:t>
            </a:r>
          </a:p>
          <a:p>
            <a:pPr marL="609600" indent="-609600">
              <a:lnSpc>
                <a:spcPct val="90000"/>
              </a:lnSpc>
              <a:buFont typeface="Wingdings" pitchFamily="2" charset="2"/>
              <a:buNone/>
            </a:pPr>
            <a:r>
              <a:rPr lang="en-US" sz="2400"/>
              <a:t>	merupakan modal yg disanggupi para pendiri u/ disetor ke dlm kas perseroan pd saat perseroan didirikan</a:t>
            </a:r>
          </a:p>
          <a:p>
            <a:pPr marL="609600" indent="-609600">
              <a:lnSpc>
                <a:spcPct val="90000"/>
              </a:lnSpc>
              <a:buFont typeface="Wingdings" pitchFamily="2" charset="2"/>
              <a:buChar char="à"/>
            </a:pPr>
            <a:r>
              <a:rPr lang="en-US" sz="2400">
                <a:sym typeface="Wingdings" pitchFamily="2" charset="2"/>
              </a:rPr>
              <a:t>Pasal 33 UUPT : modal yg ditempatkan </a:t>
            </a:r>
          </a:p>
          <a:p>
            <a:pPr marL="609600" indent="-609600">
              <a:lnSpc>
                <a:spcPct val="90000"/>
              </a:lnSpc>
              <a:buFont typeface="Wingdings" pitchFamily="2" charset="2"/>
              <a:buNone/>
            </a:pPr>
            <a:r>
              <a:rPr lang="en-US" sz="2400"/>
              <a:t>				min. 25% dr modal dasar</a:t>
            </a:r>
          </a:p>
        </p:txBody>
      </p:sp>
    </p:spTree>
  </p:cSld>
  <p:clrMapOvr>
    <a:masterClrMapping/>
  </p:clrMapOvr>
  <p:transition spd="slow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438400" y="838200"/>
            <a:ext cx="6400800" cy="518160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 sz="2400"/>
              <a:t>c. Modal yg disetor :</a:t>
            </a:r>
          </a:p>
          <a:p>
            <a:pPr>
              <a:buFont typeface="Wingdings" pitchFamily="2" charset="2"/>
              <a:buNone/>
            </a:pPr>
            <a:r>
              <a:rPr lang="en-US" sz="2400"/>
              <a:t>	merupakan modal perseroan yg berupa sejumlah uang tunai a/ bentuk lainnya yg diserahkan para pendiri kpd kas perseroan pada saat pendirian perseroan.</a:t>
            </a:r>
          </a:p>
          <a:p>
            <a:pPr>
              <a:buFont typeface="Wingdings" pitchFamily="2" charset="2"/>
              <a:buNone/>
            </a:pPr>
            <a:r>
              <a:rPr lang="en-US" sz="2400">
                <a:sym typeface="Wingdings" pitchFamily="2" charset="2"/>
              </a:rPr>
              <a:t> Pasal 33 UUPT</a:t>
            </a:r>
            <a:endParaRPr lang="en-US" sz="2400"/>
          </a:p>
        </p:txBody>
      </p:sp>
    </p:spTree>
  </p:cSld>
  <p:clrMapOvr>
    <a:masterClrMapping/>
  </p:clrMapOvr>
  <p:transition spd="slow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2438400" y="304800"/>
            <a:ext cx="6400800" cy="838200"/>
          </a:xfrm>
        </p:spPr>
        <p:txBody>
          <a:bodyPr/>
          <a:lstStyle/>
          <a:p>
            <a:r>
              <a:rPr lang="en-US" sz="2800"/>
              <a:t>MACAM-MACAM SAHAM :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400" b="1"/>
              <a:t>Saham </a:t>
            </a:r>
            <a:r>
              <a:rPr lang="en-US" sz="2400"/>
              <a:t>: mrpk tanda penyertaan modal dlm Suatu perusahaan (sbg bukti kepemilikan hak).</a:t>
            </a:r>
          </a:p>
          <a:p>
            <a:pPr>
              <a:lnSpc>
                <a:spcPct val="90000"/>
              </a:lnSpc>
            </a:pPr>
            <a:endParaRPr lang="en-US" sz="2400"/>
          </a:p>
          <a:p>
            <a:pPr>
              <a:lnSpc>
                <a:spcPct val="90000"/>
              </a:lnSpc>
            </a:pPr>
            <a:r>
              <a:rPr lang="en-US" sz="2400"/>
              <a:t>Saham perseroan dikeluarkan atas nama pemiliknya yg persyaratan kepemilikannya ditetapkan dlm AD PT, dan saham harus memiliki nilai nominal.</a:t>
            </a:r>
          </a:p>
          <a:p>
            <a:pPr>
              <a:lnSpc>
                <a:spcPct val="90000"/>
              </a:lnSpc>
            </a:pPr>
            <a:endParaRPr lang="en-US" sz="2400"/>
          </a:p>
          <a:p>
            <a:pPr>
              <a:lnSpc>
                <a:spcPct val="90000"/>
              </a:lnSpc>
            </a:pPr>
            <a:r>
              <a:rPr lang="en-US" sz="2400"/>
              <a:t>Hak pemilik/ pemegang saham :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2400"/>
              <a:t>1. menghadiri dan mengeluarkan suara dlm RUPS</a:t>
            </a:r>
          </a:p>
          <a:p>
            <a:pPr lvl="3">
              <a:lnSpc>
                <a:spcPct val="90000"/>
              </a:lnSpc>
              <a:buFont typeface="Wingdings" pitchFamily="2" charset="2"/>
              <a:buNone/>
            </a:pPr>
            <a:endParaRPr lang="en-US" sz="2400">
              <a:effectLst/>
            </a:endParaRPr>
          </a:p>
        </p:txBody>
      </p:sp>
    </p:spTree>
  </p:cSld>
  <p:clrMapOvr>
    <a:masterClrMapping/>
  </p:clrMapOvr>
  <p:transition spd="slow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438400" y="533400"/>
            <a:ext cx="6400800" cy="5867400"/>
          </a:xfrm>
        </p:spPr>
        <p:txBody>
          <a:bodyPr/>
          <a:lstStyle/>
          <a:p>
            <a:pPr marL="609600" indent="-609600">
              <a:buFont typeface="Wingdings" pitchFamily="2" charset="2"/>
              <a:buNone/>
            </a:pPr>
            <a:r>
              <a:rPr lang="en-US" sz="2400"/>
              <a:t>2. menerima pembayaran dividen dan sisa kekayaan hasil likuidasi</a:t>
            </a:r>
          </a:p>
          <a:p>
            <a:pPr marL="609600" indent="-609600">
              <a:buFont typeface="Wingdings" pitchFamily="2" charset="2"/>
              <a:buNone/>
            </a:pPr>
            <a:r>
              <a:rPr lang="en-US" sz="2400"/>
              <a:t>3. Menjalankan hak lainnya berdasarkan UUPT</a:t>
            </a:r>
          </a:p>
          <a:p>
            <a:pPr marL="609600" indent="-609600">
              <a:buFont typeface="Wingdings" pitchFamily="2" charset="2"/>
              <a:buNone/>
            </a:pPr>
            <a:endParaRPr lang="en-US" sz="2400"/>
          </a:p>
          <a:p>
            <a:pPr marL="609600" indent="-609600">
              <a:buFont typeface="Wingdings" pitchFamily="2" charset="2"/>
              <a:buNone/>
            </a:pPr>
            <a:r>
              <a:rPr lang="en-US" sz="2400"/>
              <a:t>Klasifikasi saham menurut pasal 53 UUPT :</a:t>
            </a:r>
          </a:p>
          <a:p>
            <a:pPr marL="609600" indent="-609600">
              <a:buFont typeface="Wingdings" pitchFamily="2" charset="2"/>
              <a:buAutoNum type="alphaLcPeriod"/>
            </a:pPr>
            <a:r>
              <a:rPr lang="en-US" sz="2400"/>
              <a:t>Saham dgn hak suara a/ tanpa hak suara;</a:t>
            </a:r>
          </a:p>
          <a:p>
            <a:pPr marL="609600" indent="-609600">
              <a:buFont typeface="Wingdings" pitchFamily="2" charset="2"/>
              <a:buAutoNum type="alphaLcPeriod"/>
            </a:pPr>
            <a:r>
              <a:rPr lang="en-US" sz="2400"/>
              <a:t>Saham dgn hak khusus u/ mencalonkan anggota Direksi dan/ atau Dewan Komisaris;</a:t>
            </a:r>
          </a:p>
          <a:p>
            <a:pPr marL="609600" indent="-609600">
              <a:buFont typeface="Wingdings" pitchFamily="2" charset="2"/>
              <a:buAutoNum type="alphaLcPeriod"/>
            </a:pPr>
            <a:r>
              <a:rPr lang="en-US" sz="2400"/>
              <a:t>Saham yg stlh jangka waktu t3 ditarik kembali a/ ditukar dgn klasifikasi saham lain;</a:t>
            </a:r>
          </a:p>
          <a:p>
            <a:pPr marL="609600" indent="-609600">
              <a:buFont typeface="Wingdings" pitchFamily="2" charset="2"/>
              <a:buNone/>
            </a:pPr>
            <a:endParaRPr lang="en-US" sz="2400"/>
          </a:p>
        </p:txBody>
      </p:sp>
    </p:spTree>
  </p:cSld>
  <p:clrMapOvr>
    <a:masterClrMapping/>
  </p:clrMapOvr>
  <p:transition spd="slow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438400" y="457200"/>
            <a:ext cx="6400800" cy="586740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 sz="2400"/>
              <a:t>d. Saham yg memberikan hak kpd pemegangnya u/ menerima dividen lebih dahulu dr pemegang saham klasifikasi lain atas pembagian scr kumulatif a/ nonkumulatif</a:t>
            </a:r>
          </a:p>
          <a:p>
            <a:pPr>
              <a:buFont typeface="Wingdings" pitchFamily="2" charset="2"/>
              <a:buNone/>
            </a:pPr>
            <a:endParaRPr lang="en-US" sz="2400"/>
          </a:p>
          <a:p>
            <a:pPr>
              <a:buFont typeface="Wingdings" pitchFamily="2" charset="2"/>
              <a:buNone/>
            </a:pPr>
            <a:r>
              <a:rPr lang="en-US" sz="2400"/>
              <a:t>e. Saham yg memberikan hak kpd pemegangnya u/ menerima lebih dahulu dr pemegang saham klasifikasi lain atas pembagian sisa kekayaan perseroan dlm likuidasi</a:t>
            </a:r>
          </a:p>
        </p:txBody>
      </p:sp>
    </p:spTree>
  </p:cSld>
  <p:clrMapOvr>
    <a:masterClrMapping/>
  </p:clrMapOvr>
  <p:transition spd="slow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438400" y="381000"/>
            <a:ext cx="6400800" cy="6019800"/>
          </a:xfrm>
        </p:spPr>
        <p:txBody>
          <a:bodyPr/>
          <a:lstStyle/>
          <a:p>
            <a:pPr marL="609600" indent="-609600">
              <a:buFont typeface="Wingdings" pitchFamily="2" charset="2"/>
              <a:buNone/>
            </a:pPr>
            <a:r>
              <a:rPr lang="en-US" sz="2400"/>
              <a:t>Saham dibedakan mjd 2 :</a:t>
            </a:r>
          </a:p>
          <a:p>
            <a:pPr marL="609600" indent="-609600">
              <a:buFont typeface="Wingdings" pitchFamily="2" charset="2"/>
              <a:buAutoNum type="arabicPeriod"/>
            </a:pPr>
            <a:r>
              <a:rPr lang="en-US" sz="2400"/>
              <a:t>Saham Biasa</a:t>
            </a:r>
          </a:p>
          <a:p>
            <a:pPr marL="609600" indent="-609600">
              <a:buFont typeface="Wingdings" pitchFamily="2" charset="2"/>
              <a:buAutoNum type="arabicPeriod"/>
            </a:pPr>
            <a:r>
              <a:rPr lang="en-US" sz="2400"/>
              <a:t>Saham yg mengandung a/ memiliki keistimewaan, dibagi mjd :</a:t>
            </a:r>
          </a:p>
          <a:p>
            <a:pPr marL="609600" indent="-609600">
              <a:buFont typeface="Wingdings" pitchFamily="2" charset="2"/>
              <a:buNone/>
            </a:pPr>
            <a:r>
              <a:rPr lang="en-US" sz="2400"/>
              <a:t>	a.  Saham utama</a:t>
            </a:r>
          </a:p>
          <a:p>
            <a:pPr marL="609600" indent="-609600">
              <a:buFont typeface="Wingdings" pitchFamily="2" charset="2"/>
              <a:buNone/>
            </a:pPr>
            <a:r>
              <a:rPr lang="en-US" sz="2400"/>
              <a:t>	b. saham utama kumulatif</a:t>
            </a:r>
          </a:p>
          <a:p>
            <a:pPr marL="609600" indent="-609600">
              <a:buFont typeface="Wingdings" pitchFamily="2" charset="2"/>
              <a:buNone/>
            </a:pPr>
            <a:r>
              <a:rPr lang="en-US" sz="2400"/>
              <a:t>	c. saham istimewa/ Prioritas</a:t>
            </a:r>
          </a:p>
          <a:p>
            <a:pPr marL="609600" indent="-609600">
              <a:buFont typeface="Wingdings" pitchFamily="2" charset="2"/>
              <a:buNone/>
            </a:pPr>
            <a:r>
              <a:rPr lang="en-US" sz="2400"/>
              <a:t>	d. saham pendiri</a:t>
            </a:r>
          </a:p>
          <a:p>
            <a:pPr marL="609600" indent="-609600">
              <a:buFont typeface="Wingdings" pitchFamily="2" charset="2"/>
              <a:buNone/>
            </a:pPr>
            <a:r>
              <a:rPr lang="en-US" sz="2400"/>
              <a:t>	e. saham bonus</a:t>
            </a:r>
          </a:p>
          <a:p>
            <a:pPr marL="609600" indent="-609600">
              <a:buFont typeface="Wingdings" pitchFamily="2" charset="2"/>
              <a:buNone/>
            </a:pPr>
            <a:endParaRPr lang="en-US" sz="2400"/>
          </a:p>
          <a:p>
            <a:pPr marL="609600" indent="-609600">
              <a:buFont typeface="Wingdings" pitchFamily="2" charset="2"/>
              <a:buNone/>
            </a:pPr>
            <a:r>
              <a:rPr lang="en-US" sz="2400"/>
              <a:t>Saham karena peralihan :</a:t>
            </a:r>
          </a:p>
          <a:p>
            <a:pPr marL="609600" indent="-609600">
              <a:buFont typeface="Wingdings" pitchFamily="2" charset="2"/>
              <a:buAutoNum type="alphaLcPeriod"/>
            </a:pPr>
            <a:r>
              <a:rPr lang="en-US" sz="2400"/>
              <a:t>Saham atas nama</a:t>
            </a:r>
          </a:p>
          <a:p>
            <a:pPr marL="609600" indent="-609600">
              <a:buFont typeface="Wingdings" pitchFamily="2" charset="2"/>
              <a:buAutoNum type="alphaLcPeriod"/>
            </a:pPr>
            <a:r>
              <a:rPr lang="en-US" sz="2400"/>
              <a:t>Saham atas tunjuk</a:t>
            </a:r>
          </a:p>
        </p:txBody>
      </p:sp>
    </p:spTree>
  </p:cSld>
  <p:clrMapOvr>
    <a:masterClrMapping/>
  </p:clrMapOvr>
  <p:transition spd="slow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438400" y="381000"/>
            <a:ext cx="6400800" cy="6096000"/>
          </a:xfrm>
        </p:spPr>
        <p:txBody>
          <a:bodyPr/>
          <a:lstStyle/>
          <a:p>
            <a:r>
              <a:rPr lang="en-US" sz="2400"/>
              <a:t>Peraturan mengenai PT :</a:t>
            </a:r>
          </a:p>
          <a:p>
            <a:endParaRPr lang="en-US" sz="2400"/>
          </a:p>
          <a:p>
            <a:r>
              <a:rPr lang="en-US" sz="2400"/>
              <a:t>KUHD (Bk. 1, BAB. III Bag. 3, pasal 36-56) </a:t>
            </a:r>
            <a:r>
              <a:rPr lang="en-US" sz="2400">
                <a:sym typeface="Wingdings" pitchFamily="2" charset="2"/>
              </a:rPr>
              <a:t> UU no. 1 thn. 1995  UU no. 40 thn 2007</a:t>
            </a:r>
          </a:p>
          <a:p>
            <a:endParaRPr lang="en-US" sz="2400">
              <a:sym typeface="Wingdings" pitchFamily="2" charset="2"/>
            </a:endParaRPr>
          </a:p>
          <a:p>
            <a:r>
              <a:rPr lang="en-US" sz="2400">
                <a:sym typeface="Wingdings" pitchFamily="2" charset="2"/>
              </a:rPr>
              <a:t>Pengertian PT (psl. 1 angka 1 UU no. 40 thn. 2007)</a:t>
            </a:r>
          </a:p>
          <a:p>
            <a:r>
              <a:rPr lang="en-US" sz="2400" i="1">
                <a:sym typeface="Wingdings" pitchFamily="2" charset="2"/>
              </a:rPr>
              <a:t>Adl. Badan hukum yg merupakan persekutuan modal, didirikan berdasarkan perjanjian, melakukan kegiatan usaha dengan modal dasar yg seluruhnya terbagi  dalam saham dan memenuhi persyaratan yg ditetapkan dlm undang-2 ini serta peraturan pelaksanaannya.</a:t>
            </a:r>
          </a:p>
        </p:txBody>
      </p:sp>
    </p:spTree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spcBef>
                <a:spcPct val="0"/>
              </a:spcBef>
            </a:pPr>
            <a:r>
              <a:rPr lang="en-US" dirty="0" smtClean="0"/>
              <a:t>UU No. 40 </a:t>
            </a:r>
            <a:r>
              <a:rPr lang="id-ID" dirty="0" smtClean="0"/>
              <a:t>Tahun</a:t>
            </a:r>
            <a:r>
              <a:rPr lang="en-US" dirty="0" smtClean="0"/>
              <a:t> 2007</a:t>
            </a:r>
          </a:p>
          <a:p>
            <a:pPr eaLnBrk="1" hangingPunct="1">
              <a:spcBef>
                <a:spcPct val="0"/>
              </a:spcBef>
            </a:pPr>
            <a:r>
              <a:rPr lang="en-US" dirty="0" smtClean="0"/>
              <a:t>LN.2007-106</a:t>
            </a:r>
          </a:p>
          <a:p>
            <a:pPr eaLnBrk="1" hangingPunct="1">
              <a:spcBef>
                <a:spcPct val="0"/>
              </a:spcBef>
            </a:pPr>
            <a:r>
              <a:rPr lang="en-US" dirty="0" smtClean="0"/>
              <a:t>TLN. 4756</a:t>
            </a:r>
          </a:p>
          <a:p>
            <a:endParaRPr lang="en-US" dirty="0"/>
          </a:p>
        </p:txBody>
      </p:sp>
    </p:spTree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438400" y="457200"/>
            <a:ext cx="6400800" cy="5867400"/>
          </a:xfrm>
        </p:spPr>
        <p:txBody>
          <a:bodyPr/>
          <a:lstStyle/>
          <a:p>
            <a:r>
              <a:rPr lang="en-US" sz="2000"/>
              <a:t>Organ PT terdiri dari 3 macam :</a:t>
            </a:r>
          </a:p>
          <a:p>
            <a:endParaRPr lang="en-US" sz="2000"/>
          </a:p>
          <a:p>
            <a:r>
              <a:rPr lang="en-US" sz="2000"/>
              <a:t>1. RUPS</a:t>
            </a:r>
          </a:p>
          <a:p>
            <a:r>
              <a:rPr lang="en-US" sz="2000"/>
              <a:t>2. Direksi</a:t>
            </a:r>
          </a:p>
          <a:p>
            <a:r>
              <a:rPr lang="en-US" sz="2000"/>
              <a:t>3. Komisaris</a:t>
            </a:r>
          </a:p>
          <a:p>
            <a:endParaRPr lang="en-US" sz="2000"/>
          </a:p>
          <a:p>
            <a:r>
              <a:rPr lang="en-US" sz="2000" b="1" u="sng"/>
              <a:t>Ad.1.</a:t>
            </a:r>
            <a:r>
              <a:rPr lang="en-US" sz="2000"/>
              <a:t> mrpk organ yg memegang kekuasaan tertinggi dalam perseroan dan memegang segala wewenang yg tdk diserahkan kpd organ perseroan lainnya.</a:t>
            </a:r>
          </a:p>
          <a:p>
            <a:endParaRPr lang="en-US" sz="2000"/>
          </a:p>
          <a:p>
            <a:r>
              <a:rPr lang="en-US" sz="2000" b="1" u="sng"/>
              <a:t>Ad.2.</a:t>
            </a:r>
            <a:r>
              <a:rPr lang="en-US" sz="2000"/>
              <a:t> organ perseroan yang bertanggung jawab penuh atas pengurusan perseroan u/ kepentingan n 7-an perseroan serta mewakili perseroan baik didalam maupun di luar pengadilan sesuai dengan ketentuan anggaran dasar.</a:t>
            </a:r>
          </a:p>
        </p:txBody>
      </p:sp>
    </p:spTree>
  </p:cSld>
  <p:clrMapOvr>
    <a:masterClrMapping/>
  </p:clrMapOvr>
  <p:transition spd="slow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438400" y="838200"/>
            <a:ext cx="6400800" cy="5181600"/>
          </a:xfrm>
        </p:spPr>
        <p:txBody>
          <a:bodyPr/>
          <a:lstStyle/>
          <a:p>
            <a:r>
              <a:rPr lang="en-US" sz="2400" b="1" u="sng"/>
              <a:t>Ad.3.</a:t>
            </a:r>
            <a:r>
              <a:rPr lang="en-US" sz="2400"/>
              <a:t> organ yg mempunyai tugas melakukan pengawasan dan memberi nasihat kepada Direksi dalam menjalankan perseroan.</a:t>
            </a:r>
          </a:p>
          <a:p>
            <a:endParaRPr lang="en-US" sz="2400"/>
          </a:p>
          <a:p>
            <a:r>
              <a:rPr lang="en-US" sz="2400"/>
              <a:t>Tempat kedudukan PT (kantor pusat): </a:t>
            </a:r>
          </a:p>
          <a:p>
            <a:r>
              <a:rPr lang="en-US" sz="2400"/>
              <a:t>Seluruh wilayah RI n ditentukan dlm AD, </a:t>
            </a:r>
            <a:endParaRPr lang="en-US" sz="2400" b="1" u="sng"/>
          </a:p>
        </p:txBody>
      </p:sp>
    </p:spTree>
  </p:cSld>
  <p:clrMapOvr>
    <a:masterClrMapping/>
  </p:clrMapOvr>
  <p:transition spd="slow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>
                <a:latin typeface="Comic Sans MS" pitchFamily="66" charset="0"/>
              </a:rPr>
              <a:t>TATA CARA MENDIRIKAN PT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438400" y="1981200"/>
            <a:ext cx="6400800" cy="4114800"/>
          </a:xfrm>
        </p:spPr>
        <p:txBody>
          <a:bodyPr/>
          <a:lstStyle/>
          <a:p>
            <a:r>
              <a:rPr lang="en-US" sz="2400"/>
              <a:t>Dasar hukum : psl. 7-14 UUPT</a:t>
            </a:r>
          </a:p>
          <a:p>
            <a:endParaRPr lang="en-US" sz="2400"/>
          </a:p>
          <a:p>
            <a:r>
              <a:rPr lang="en-US" sz="2400"/>
              <a:t>1. Didirikan minimal 2 orang</a:t>
            </a:r>
          </a:p>
          <a:p>
            <a:r>
              <a:rPr lang="en-US" sz="2400"/>
              <a:t>2. Pendiriannya menggunakan akta notaris</a:t>
            </a:r>
          </a:p>
          <a:p>
            <a:r>
              <a:rPr lang="en-US" sz="2400"/>
              <a:t>3. Pembagian saham diberikan kpd pendiri </a:t>
            </a:r>
          </a:p>
          <a:p>
            <a:r>
              <a:rPr lang="en-US" sz="2400"/>
              <a:t>    PT</a:t>
            </a:r>
          </a:p>
          <a:p>
            <a:r>
              <a:rPr lang="en-US" sz="2400"/>
              <a:t>4. Pengesahan dari Menteri Hukum dan </a:t>
            </a:r>
          </a:p>
          <a:p>
            <a:r>
              <a:rPr lang="en-US" sz="2400"/>
              <a:t>    HAM</a:t>
            </a:r>
          </a:p>
        </p:txBody>
      </p:sp>
    </p:spTree>
  </p:cSld>
  <p:clrMapOvr>
    <a:masterClrMapping/>
  </p:clrMapOvr>
  <p:transition spd="slow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id-ID" smtClean="0"/>
              <a:t>Prosedur Pendirian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id-ID" sz="2800" smtClean="0"/>
              <a:t>Perjanjian pendirian PT dituangkan ke dalam Akta Notaris berbahasa Indonesia</a:t>
            </a:r>
          </a:p>
          <a:p>
            <a:pPr eaLnBrk="1" hangingPunct="1"/>
            <a:r>
              <a:rPr lang="id-ID" sz="2800" smtClean="0"/>
              <a:t>Pendiri wajib mengambil bagian saham</a:t>
            </a:r>
          </a:p>
          <a:p>
            <a:pPr eaLnBrk="1" hangingPunct="1"/>
            <a:r>
              <a:rPr lang="id-ID" sz="2800" smtClean="0"/>
              <a:t>Akta Pendirian memuat AD</a:t>
            </a:r>
          </a:p>
          <a:p>
            <a:pPr eaLnBrk="1" hangingPunct="1"/>
            <a:r>
              <a:rPr lang="id-ID" sz="2800" smtClean="0"/>
              <a:t>Permohonan pengesahan dalam jangka waktu 60 hr setelah tanggal akta (online system) </a:t>
            </a:r>
            <a:r>
              <a:rPr lang="id-ID" sz="2800" smtClean="0">
                <a:sym typeface="Wingdings" pitchFamily="2" charset="2"/>
              </a:rPr>
              <a:t> diikuti dengan kelengkapan dokumen fisik dalam jangka waktu 30 hari)</a:t>
            </a:r>
            <a:endParaRPr lang="id-ID" sz="2800" smtClean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id-ID" smtClean="0"/>
              <a:t>Prosedur Pendirian</a:t>
            </a:r>
            <a:endParaRPr lang="en-US" smtClean="0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1905000"/>
            <a:ext cx="7772400" cy="4114800"/>
          </a:xfrm>
        </p:spPr>
        <p:txBody>
          <a:bodyPr/>
          <a:lstStyle/>
          <a:p>
            <a:pPr eaLnBrk="1" hangingPunct="1">
              <a:spcBef>
                <a:spcPct val="35000"/>
              </a:spcBef>
            </a:pPr>
            <a:r>
              <a:rPr lang="id-ID" smtClean="0"/>
              <a:t>Pengesahan Menteri </a:t>
            </a:r>
            <a:r>
              <a:rPr lang="id-ID" smtClean="0">
                <a:sym typeface="Wingdings" pitchFamily="2" charset="2"/>
              </a:rPr>
              <a:t> memperoleh status Badan Hukum [7:4]</a:t>
            </a:r>
          </a:p>
          <a:p>
            <a:pPr eaLnBrk="1" hangingPunct="1">
              <a:spcBef>
                <a:spcPct val="35000"/>
              </a:spcBef>
            </a:pPr>
            <a:r>
              <a:rPr lang="id-ID" smtClean="0">
                <a:sym typeface="Wingdings" pitchFamily="2" charset="2"/>
              </a:rPr>
              <a:t>Data Perseroan  Daftar Perseroan [29:3]</a:t>
            </a:r>
          </a:p>
          <a:p>
            <a:pPr eaLnBrk="1" hangingPunct="1">
              <a:spcBef>
                <a:spcPct val="35000"/>
              </a:spcBef>
            </a:pPr>
            <a:r>
              <a:rPr lang="id-ID" smtClean="0">
                <a:sym typeface="Wingdings" pitchFamily="2" charset="2"/>
              </a:rPr>
              <a:t>Pengumuman oleh Menteri [30:1]</a:t>
            </a:r>
            <a:endParaRPr lang="id-ID" smtClean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id-ID" smtClean="0"/>
              <a:t>Beberapa hal penting terkait dengan proses pendirian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id-ID" sz="2800" smtClean="0"/>
              <a:t>Syarat materiil </a:t>
            </a:r>
            <a:r>
              <a:rPr lang="id-ID" sz="2800" smtClean="0">
                <a:sym typeface="Wingdings" pitchFamily="2" charset="2"/>
              </a:rPr>
              <a:t> muatan AD [15]</a:t>
            </a:r>
          </a:p>
          <a:p>
            <a:pPr eaLnBrk="1" hangingPunct="1">
              <a:lnSpc>
                <a:spcPct val="90000"/>
              </a:lnSpc>
            </a:pPr>
            <a:r>
              <a:rPr lang="id-ID" sz="2800" smtClean="0">
                <a:sym typeface="Wingdings" pitchFamily="2" charset="2"/>
              </a:rPr>
              <a:t>Perbuatan hukum proses pendirian</a:t>
            </a:r>
          </a:p>
          <a:p>
            <a:pPr lvl="1" eaLnBrk="1" hangingPunct="1">
              <a:lnSpc>
                <a:spcPct val="90000"/>
              </a:lnSpc>
              <a:spcBef>
                <a:spcPct val="40000"/>
              </a:spcBef>
            </a:pPr>
            <a:r>
              <a:rPr lang="id-ID" sz="2000" smtClean="0"/>
              <a:t>Sebelum pengesahan </a:t>
            </a:r>
            <a:r>
              <a:rPr lang="id-ID" sz="2000" smtClean="0">
                <a:sym typeface="Wingdings" pitchFamily="2" charset="2"/>
              </a:rPr>
              <a:t> menjadi perikatan PT jika RUPS Pertama secara tegas menerima &amp; mengambil alih, atau semua pendiri menyetujui secara tertulis jika tidak? Menjadi tanggung jawab pribadi pelaku [13]</a:t>
            </a:r>
          </a:p>
          <a:p>
            <a:pPr lvl="1" eaLnBrk="1" hangingPunct="1">
              <a:lnSpc>
                <a:spcPct val="90000"/>
              </a:lnSpc>
              <a:spcBef>
                <a:spcPct val="40000"/>
              </a:spcBef>
            </a:pPr>
            <a:r>
              <a:rPr lang="id-ID" sz="2000" smtClean="0"/>
              <a:t>Perbuatan hukum sebelum pengesahan hanya dapat dilakukan oleh Direksi bersama-sama pendiri &amp; Komisaris </a:t>
            </a:r>
            <a:r>
              <a:rPr lang="id-ID" sz="2000" smtClean="0">
                <a:sym typeface="Wingdings" pitchFamily="2" charset="2"/>
              </a:rPr>
              <a:t> tanggung jawab secara tanggung renteng [14]</a:t>
            </a:r>
            <a:endParaRPr lang="en-US" sz="2000" smtClean="0">
              <a:sym typeface="Wingdings" pitchFamily="2" charset="2"/>
            </a:endParaRPr>
          </a:p>
          <a:p>
            <a:pPr lvl="1" eaLnBrk="1" hangingPunct="1">
              <a:lnSpc>
                <a:spcPct val="90000"/>
              </a:lnSpc>
              <a:spcBef>
                <a:spcPct val="40000"/>
              </a:spcBef>
            </a:pPr>
            <a:r>
              <a:rPr lang="id-ID" sz="2000" smtClean="0"/>
              <a:t>Perubahan AD oleh RUPS [19] </a:t>
            </a:r>
            <a:r>
              <a:rPr lang="id-ID" sz="2000" smtClean="0">
                <a:sym typeface="Wingdings" pitchFamily="2" charset="2"/>
              </a:rPr>
              <a:t> pengesahan Menteri [21:1] atau cukup</a:t>
            </a:r>
            <a:r>
              <a:rPr lang="en-US" sz="2000" smtClean="0">
                <a:sym typeface="Wingdings" pitchFamily="2" charset="2"/>
              </a:rPr>
              <a:t> </a:t>
            </a:r>
            <a:r>
              <a:rPr lang="id-ID" sz="2000" smtClean="0">
                <a:sym typeface="Wingdings" pitchFamily="2" charset="2"/>
              </a:rPr>
              <a:t>pemberitahuan [21:3]</a:t>
            </a:r>
            <a:endParaRPr lang="id-ID" sz="2000" smtClean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roposal">
  <a:themeElements>
    <a:clrScheme name="Proposal 4">
      <a:dk1>
        <a:srgbClr val="10187C"/>
      </a:dk1>
      <a:lt1>
        <a:srgbClr val="F8F8F8"/>
      </a:lt1>
      <a:dk2>
        <a:srgbClr val="538DC7"/>
      </a:dk2>
      <a:lt2>
        <a:srgbClr val="CCECFF"/>
      </a:lt2>
      <a:accent1>
        <a:srgbClr val="879EC7"/>
      </a:accent1>
      <a:accent2>
        <a:srgbClr val="461B8B"/>
      </a:accent2>
      <a:accent3>
        <a:srgbClr val="B3C5E0"/>
      </a:accent3>
      <a:accent4>
        <a:srgbClr val="D4D4D4"/>
      </a:accent4>
      <a:accent5>
        <a:srgbClr val="C3CCE0"/>
      </a:accent5>
      <a:accent6>
        <a:srgbClr val="3F177D"/>
      </a:accent6>
      <a:hlink>
        <a:srgbClr val="0000FF"/>
      </a:hlink>
      <a:folHlink>
        <a:srgbClr val="008000"/>
      </a:folHlink>
    </a:clrScheme>
    <a:fontScheme name="Propos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Proposal 1">
        <a:dk1>
          <a:srgbClr val="777777"/>
        </a:dk1>
        <a:lt1>
          <a:srgbClr val="FFFFFF"/>
        </a:lt1>
        <a:dk2>
          <a:srgbClr val="333333"/>
        </a:dk2>
        <a:lt2>
          <a:srgbClr val="FFF4C3"/>
        </a:lt2>
        <a:accent1>
          <a:srgbClr val="C892FA"/>
        </a:accent1>
        <a:accent2>
          <a:srgbClr val="9966FF"/>
        </a:accent2>
        <a:accent3>
          <a:srgbClr val="ADADAD"/>
        </a:accent3>
        <a:accent4>
          <a:srgbClr val="DADADA"/>
        </a:accent4>
        <a:accent5>
          <a:srgbClr val="E0C7FC"/>
        </a:accent5>
        <a:accent6>
          <a:srgbClr val="8A5CE7"/>
        </a:accent6>
        <a:hlink>
          <a:srgbClr val="E4005C"/>
        </a:hlink>
        <a:folHlink>
          <a:srgbClr val="DC7A0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posal 2">
        <a:dk1>
          <a:srgbClr val="1C1C1C"/>
        </a:dk1>
        <a:lt1>
          <a:srgbClr val="FFFFFF"/>
        </a:lt1>
        <a:dk2>
          <a:srgbClr val="5F5F5F"/>
        </a:dk2>
        <a:lt2>
          <a:srgbClr val="FFFFCC"/>
        </a:lt2>
        <a:accent1>
          <a:srgbClr val="4A5B64"/>
        </a:accent1>
        <a:accent2>
          <a:srgbClr val="AF9387"/>
        </a:accent2>
        <a:accent3>
          <a:srgbClr val="B6B6B6"/>
        </a:accent3>
        <a:accent4>
          <a:srgbClr val="DADADA"/>
        </a:accent4>
        <a:accent5>
          <a:srgbClr val="B1B5B8"/>
        </a:accent5>
        <a:accent6>
          <a:srgbClr val="9E857A"/>
        </a:accent6>
        <a:hlink>
          <a:srgbClr val="F3C43F"/>
        </a:hlink>
        <a:folHlink>
          <a:srgbClr val="66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posal 3">
        <a:dk1>
          <a:srgbClr val="4D4D4D"/>
        </a:dk1>
        <a:lt1>
          <a:srgbClr val="FFFFFF"/>
        </a:lt1>
        <a:dk2>
          <a:srgbClr val="666699"/>
        </a:dk2>
        <a:lt2>
          <a:srgbClr val="FFFFCC"/>
        </a:lt2>
        <a:accent1>
          <a:srgbClr val="8D8DB3"/>
        </a:accent1>
        <a:accent2>
          <a:srgbClr val="7A25D7"/>
        </a:accent2>
        <a:accent3>
          <a:srgbClr val="B8B8CA"/>
        </a:accent3>
        <a:accent4>
          <a:srgbClr val="DADADA"/>
        </a:accent4>
        <a:accent5>
          <a:srgbClr val="C5C5D6"/>
        </a:accent5>
        <a:accent6>
          <a:srgbClr val="6E20C3"/>
        </a:accent6>
        <a:hlink>
          <a:srgbClr val="66CCFF"/>
        </a:hlink>
        <a:folHlink>
          <a:srgbClr val="3333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posal 4">
        <a:dk1>
          <a:srgbClr val="10187C"/>
        </a:dk1>
        <a:lt1>
          <a:srgbClr val="F8F8F8"/>
        </a:lt1>
        <a:dk2>
          <a:srgbClr val="538DC7"/>
        </a:dk2>
        <a:lt2>
          <a:srgbClr val="CCECFF"/>
        </a:lt2>
        <a:accent1>
          <a:srgbClr val="879EC7"/>
        </a:accent1>
        <a:accent2>
          <a:srgbClr val="461B8B"/>
        </a:accent2>
        <a:accent3>
          <a:srgbClr val="B3C5E0"/>
        </a:accent3>
        <a:accent4>
          <a:srgbClr val="D4D4D4"/>
        </a:accent4>
        <a:accent5>
          <a:srgbClr val="C3CCE0"/>
        </a:accent5>
        <a:accent6>
          <a:srgbClr val="3F177D"/>
        </a:accent6>
        <a:hlink>
          <a:srgbClr val="0000FF"/>
        </a:hlink>
        <a:folHlink>
          <a:srgbClr val="0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posal 5">
        <a:dk1>
          <a:srgbClr val="002F2E"/>
        </a:dk1>
        <a:lt1>
          <a:srgbClr val="FFFFFF"/>
        </a:lt1>
        <a:dk2>
          <a:srgbClr val="008080"/>
        </a:dk2>
        <a:lt2>
          <a:srgbClr val="FFFFCC"/>
        </a:lt2>
        <a:accent1>
          <a:srgbClr val="0E6A52"/>
        </a:accent1>
        <a:accent2>
          <a:srgbClr val="3553A7"/>
        </a:accent2>
        <a:accent3>
          <a:srgbClr val="AAC0C0"/>
        </a:accent3>
        <a:accent4>
          <a:srgbClr val="DADADA"/>
        </a:accent4>
        <a:accent5>
          <a:srgbClr val="AAB9B3"/>
        </a:accent5>
        <a:accent6>
          <a:srgbClr val="2F4A97"/>
        </a:accent6>
        <a:hlink>
          <a:srgbClr val="1ACE9F"/>
        </a:hlink>
        <a:folHlink>
          <a:srgbClr val="B5B5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posal 6">
        <a:dk1>
          <a:srgbClr val="000000"/>
        </a:dk1>
        <a:lt1>
          <a:srgbClr val="E3FFFF"/>
        </a:lt1>
        <a:dk2>
          <a:srgbClr val="4400A8"/>
        </a:dk2>
        <a:lt2>
          <a:srgbClr val="005452"/>
        </a:lt2>
        <a:accent1>
          <a:srgbClr val="92CAC9"/>
        </a:accent1>
        <a:accent2>
          <a:srgbClr val="009999"/>
        </a:accent2>
        <a:accent3>
          <a:srgbClr val="EFFFFF"/>
        </a:accent3>
        <a:accent4>
          <a:srgbClr val="000000"/>
        </a:accent4>
        <a:accent5>
          <a:srgbClr val="C7E1E1"/>
        </a:accent5>
        <a:accent6>
          <a:srgbClr val="008A8A"/>
        </a:accent6>
        <a:hlink>
          <a:srgbClr val="187C16"/>
        </a:hlink>
        <a:folHlink>
          <a:srgbClr val="6600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posal 7">
        <a:dk1>
          <a:srgbClr val="000000"/>
        </a:dk1>
        <a:lt1>
          <a:srgbClr val="CCFF99"/>
        </a:lt1>
        <a:dk2>
          <a:srgbClr val="CC99FF"/>
        </a:dk2>
        <a:lt2>
          <a:srgbClr val="1B3600"/>
        </a:lt2>
        <a:accent1>
          <a:srgbClr val="009900"/>
        </a:accent1>
        <a:accent2>
          <a:srgbClr val="B7CA02"/>
        </a:accent2>
        <a:accent3>
          <a:srgbClr val="E2FFCA"/>
        </a:accent3>
        <a:accent4>
          <a:srgbClr val="000000"/>
        </a:accent4>
        <a:accent5>
          <a:srgbClr val="AACAAA"/>
        </a:accent5>
        <a:accent6>
          <a:srgbClr val="A6B702"/>
        </a:accent6>
        <a:hlink>
          <a:srgbClr val="FFCC0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posal 8">
        <a:dk1>
          <a:srgbClr val="000000"/>
        </a:dk1>
        <a:lt1>
          <a:srgbClr val="FFFFFF"/>
        </a:lt1>
        <a:dk2>
          <a:srgbClr val="8C0039"/>
        </a:dk2>
        <a:lt2>
          <a:srgbClr val="660066"/>
        </a:lt2>
        <a:accent1>
          <a:srgbClr val="C58BF9"/>
        </a:accent1>
        <a:accent2>
          <a:srgbClr val="9966FF"/>
        </a:accent2>
        <a:accent3>
          <a:srgbClr val="FFFFFF"/>
        </a:accent3>
        <a:accent4>
          <a:srgbClr val="000000"/>
        </a:accent4>
        <a:accent5>
          <a:srgbClr val="DFC4FB"/>
        </a:accent5>
        <a:accent6>
          <a:srgbClr val="8A5CE7"/>
        </a:accent6>
        <a:hlink>
          <a:srgbClr val="E4005C"/>
        </a:hlink>
        <a:folHlink>
          <a:srgbClr val="C36C03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Proposal</Template>
  <TotalTime>352</TotalTime>
  <Words>733</Words>
  <Application>Microsoft Office PowerPoint</Application>
  <PresentationFormat>On-screen Show (4:3)</PresentationFormat>
  <Paragraphs>127</Paragraphs>
  <Slides>17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Proposal</vt:lpstr>
      <vt:lpstr>PERSEROAN TERBATAS (PT)</vt:lpstr>
      <vt:lpstr>Slide 2</vt:lpstr>
      <vt:lpstr>Slide 3</vt:lpstr>
      <vt:lpstr>Slide 4</vt:lpstr>
      <vt:lpstr>Slide 5</vt:lpstr>
      <vt:lpstr>TATA CARA MENDIRIKAN PT</vt:lpstr>
      <vt:lpstr>Prosedur Pendirian</vt:lpstr>
      <vt:lpstr>Prosedur Pendirian</vt:lpstr>
      <vt:lpstr>Beberapa hal penting terkait dengan proses pendirian</vt:lpstr>
      <vt:lpstr>Slide 10</vt:lpstr>
      <vt:lpstr>Slide 11</vt:lpstr>
      <vt:lpstr>Slide 12</vt:lpstr>
      <vt:lpstr>Slide 13</vt:lpstr>
      <vt:lpstr>MACAM-MACAM SAHAM :</vt:lpstr>
      <vt:lpstr>Slide 15</vt:lpstr>
      <vt:lpstr>Slide 16</vt:lpstr>
      <vt:lpstr>Slide 17</vt:lpstr>
    </vt:vector>
  </TitlesOfParts>
  <Company>FAKHUKUPN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PERSEROAN TERBATAS</dc:title>
  <dc:creator>DOSEN FH UPN</dc:creator>
  <cp:lastModifiedBy>ZAINI</cp:lastModifiedBy>
  <cp:revision>17</cp:revision>
  <dcterms:created xsi:type="dcterms:W3CDTF">2010-05-17T02:12:40Z</dcterms:created>
  <dcterms:modified xsi:type="dcterms:W3CDTF">2018-08-24T03:13:14Z</dcterms:modified>
</cp:coreProperties>
</file>