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67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B78A1-0646-47A4-960B-5E5A1FDA8443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8A9D4-DE5F-4DD8-9668-8CAE51615D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B78A1-0646-47A4-960B-5E5A1FDA8443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8A9D4-DE5F-4DD8-9668-8CAE51615D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B78A1-0646-47A4-960B-5E5A1FDA8443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8A9D4-DE5F-4DD8-9668-8CAE51615D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B78A1-0646-47A4-960B-5E5A1FDA8443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8A9D4-DE5F-4DD8-9668-8CAE51615D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B78A1-0646-47A4-960B-5E5A1FDA8443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8A9D4-DE5F-4DD8-9668-8CAE51615D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B78A1-0646-47A4-960B-5E5A1FDA8443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8A9D4-DE5F-4DD8-9668-8CAE51615D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B78A1-0646-47A4-960B-5E5A1FDA8443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8A9D4-DE5F-4DD8-9668-8CAE51615D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B78A1-0646-47A4-960B-5E5A1FDA8443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8A9D4-DE5F-4DD8-9668-8CAE51615D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B78A1-0646-47A4-960B-5E5A1FDA8443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8A9D4-DE5F-4DD8-9668-8CAE51615D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B78A1-0646-47A4-960B-5E5A1FDA8443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8A9D4-DE5F-4DD8-9668-8CAE51615D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B78A1-0646-47A4-960B-5E5A1FDA8443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8A9D4-DE5F-4DD8-9668-8CAE51615D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B78A1-0646-47A4-960B-5E5A1FDA8443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38A9D4-DE5F-4DD8-9668-8CAE51615DA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Kuliah</a:t>
            </a:r>
            <a:r>
              <a:rPr lang="en-US" dirty="0" smtClean="0"/>
              <a:t> </a:t>
            </a:r>
            <a:r>
              <a:rPr lang="en-US" smtClean="0"/>
              <a:t>keENAM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b="1" dirty="0"/>
              <a:t>Eksistensi Satuan Rumah Susun </a:t>
            </a:r>
            <a:r>
              <a:rPr lang="fi-FI" b="1" dirty="0" smtClean="0"/>
              <a:t>Sebagai </a:t>
            </a:r>
            <a:r>
              <a:rPr lang="en-US" b="1" dirty="0" err="1" smtClean="0"/>
              <a:t>Jaminan</a:t>
            </a:r>
            <a:r>
              <a:rPr lang="en-US" b="1" dirty="0" smtClean="0"/>
              <a:t> </a:t>
            </a:r>
            <a:r>
              <a:rPr lang="en-US" b="1" dirty="0" err="1" smtClean="0"/>
              <a:t>Kredit</a:t>
            </a:r>
            <a:r>
              <a:rPr lang="en-US" b="1" dirty="0" smtClean="0"/>
              <a:t> 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27 </a:t>
            </a:r>
            <a:r>
              <a:rPr lang="en-US" dirty="0" err="1" smtClean="0"/>
              <a:t>Undang</a:t>
            </a:r>
            <a:r>
              <a:rPr lang="en-US" dirty="0" smtClean="0"/>
              <a:t>-</a:t>
            </a:r>
            <a:r>
              <a:rPr lang="sv-SE" dirty="0" smtClean="0"/>
              <a:t>Undang </a:t>
            </a:r>
            <a:r>
              <a:rPr lang="sv-SE" dirty="0"/>
              <a:t>Hak Tanggungan, maka </a:t>
            </a:r>
            <a:r>
              <a:rPr lang="sv-SE" dirty="0" smtClean="0"/>
              <a:t>dapat </a:t>
            </a:r>
            <a:r>
              <a:rPr lang="en-US" dirty="0" err="1" smtClean="0"/>
              <a:t>disimpulkan</a:t>
            </a:r>
            <a:r>
              <a:rPr lang="en-US" dirty="0" smtClean="0"/>
              <a:t> </a:t>
            </a:r>
            <a:r>
              <a:rPr lang="en-US" dirty="0" err="1"/>
              <a:t>bahwa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/>
              <a:t>1.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berlakunya</a:t>
            </a:r>
            <a:r>
              <a:rPr lang="en-US" dirty="0"/>
              <a:t> UUHT,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 smtClean="0"/>
              <a:t>Susun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dimungkinkan</a:t>
            </a:r>
            <a:r>
              <a:rPr lang="en-US" dirty="0"/>
              <a:t> </a:t>
            </a:r>
            <a:r>
              <a:rPr lang="en-US" dirty="0" err="1"/>
              <a:t>dijamin</a:t>
            </a:r>
            <a:r>
              <a:rPr lang="en-US" dirty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Hipotek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Fidusia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 </a:t>
            </a:r>
            <a:r>
              <a:rPr lang="en-US" dirty="0" err="1" smtClean="0"/>
              <a:t>objek</a:t>
            </a:r>
            <a:r>
              <a:rPr lang="en-US" dirty="0" smtClean="0"/>
              <a:t> </a:t>
            </a:r>
            <a:r>
              <a:rPr lang="en-US" dirty="0" err="1"/>
              <a:t>jaminan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Hipotek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Fidusia</a:t>
            </a:r>
            <a:r>
              <a:rPr lang="en-US" dirty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/>
              <a:t>UURS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objek</a:t>
            </a:r>
            <a:r>
              <a:rPr lang="en-US" dirty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dibebani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sv-SE" dirty="0" smtClean="0"/>
              <a:t>Tanggungan </a:t>
            </a:r>
            <a:r>
              <a:rPr lang="sv-SE" dirty="0"/>
              <a:t>oleh Undang- Undang </a:t>
            </a:r>
            <a:r>
              <a:rPr lang="sv-SE" dirty="0" smtClean="0"/>
              <a:t>Hak </a:t>
            </a:r>
            <a:r>
              <a:rPr lang="en-US" dirty="0" err="1" smtClean="0"/>
              <a:t>Tanggungan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r>
              <a:rPr lang="en-US" dirty="0"/>
              <a:t>2.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tanggungan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dikenakan</a:t>
            </a:r>
            <a:r>
              <a:rPr lang="en-US" dirty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fi-FI" dirty="0" smtClean="0"/>
              <a:t>Hak </a:t>
            </a:r>
            <a:r>
              <a:rPr lang="fi-FI" dirty="0"/>
              <a:t>milik atas satuan rumah </a:t>
            </a:r>
            <a:r>
              <a:rPr lang="fi-FI" dirty="0" smtClean="0"/>
              <a:t>susun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/>
              <a:t>kepemilikan</a:t>
            </a:r>
            <a:r>
              <a:rPr lang="en-US" dirty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benda-benda</a:t>
            </a:r>
            <a:r>
              <a:rPr lang="en-US" dirty="0"/>
              <a:t> yang </a:t>
            </a:r>
            <a:r>
              <a:rPr lang="en-US" dirty="0" err="1" smtClean="0"/>
              <a:t>berdiri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tanah</a:t>
            </a:r>
            <a:r>
              <a:rPr lang="en-US" dirty="0"/>
              <a:t> </a:t>
            </a:r>
            <a:r>
              <a:rPr lang="en-US" dirty="0" err="1"/>
              <a:t>bersama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/>
              <a:t>Merujuk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 </a:t>
            </a:r>
            <a:r>
              <a:rPr lang="sv-SE" dirty="0" smtClean="0"/>
              <a:t>Hak </a:t>
            </a:r>
            <a:r>
              <a:rPr lang="sv-SE" dirty="0"/>
              <a:t>Tanggungan dan Undang-Undang </a:t>
            </a:r>
            <a:r>
              <a:rPr lang="sv-SE" dirty="0" smtClean="0"/>
              <a:t>Jaminan </a:t>
            </a:r>
            <a:r>
              <a:rPr lang="fi-FI" dirty="0" smtClean="0"/>
              <a:t>Fidusia</a:t>
            </a:r>
            <a:r>
              <a:rPr lang="fi-FI" dirty="0"/>
              <a:t>, maka pembebanan rumah </a:t>
            </a:r>
            <a:r>
              <a:rPr lang="fi-FI" dirty="0" smtClean="0"/>
              <a:t>susun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/>
              <a:t>jaminan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diikat</a:t>
            </a:r>
            <a:r>
              <a:rPr lang="en-US" dirty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/>
              <a:t>Tanggungan</a:t>
            </a:r>
            <a:r>
              <a:rPr lang="en-US" dirty="0"/>
              <a:t>, </a:t>
            </a:r>
            <a:r>
              <a:rPr lang="en-US" dirty="0" err="1"/>
              <a:t>dimana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 smtClean="0"/>
              <a:t>objek</a:t>
            </a:r>
            <a:r>
              <a:rPr lang="en-US" dirty="0" smtClean="0"/>
              <a:t> </a:t>
            </a:r>
            <a:r>
              <a:rPr lang="sv-SE" dirty="0" smtClean="0"/>
              <a:t>Hak </a:t>
            </a:r>
            <a:r>
              <a:rPr lang="sv-SE" dirty="0"/>
              <a:t>Tanggungan </a:t>
            </a:r>
            <a:r>
              <a:rPr lang="sv-SE" dirty="0" smtClean="0"/>
              <a:t> bukanlah </a:t>
            </a:r>
            <a:r>
              <a:rPr lang="sv-SE" dirty="0"/>
              <a:t>tanahnya namun </a:t>
            </a:r>
            <a:r>
              <a:rPr lang="sv-SE" dirty="0" smtClean="0"/>
              <a:t>hak </a:t>
            </a:r>
            <a:r>
              <a:rPr lang="en-US" dirty="0" err="1" smtClean="0"/>
              <a:t>milik</a:t>
            </a:r>
            <a:r>
              <a:rPr lang="en-US" dirty="0" smtClean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satuan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susunnya</a:t>
            </a:r>
            <a:r>
              <a:rPr lang="en-US" dirty="0"/>
              <a:t> yang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fi-FI" dirty="0" smtClean="0"/>
              <a:t>karenanya </a:t>
            </a:r>
            <a:r>
              <a:rPr lang="fi-FI" dirty="0"/>
              <a:t>selain satuan rumah susun </a:t>
            </a:r>
            <a:r>
              <a:rPr lang="fi-FI" dirty="0" smtClean="0"/>
              <a:t>yang </a:t>
            </a:r>
            <a:r>
              <a:rPr lang="sv-SE" dirty="0" smtClean="0"/>
              <a:t>bersangkutan </a:t>
            </a:r>
            <a:r>
              <a:rPr lang="sv-SE" dirty="0"/>
              <a:t>juga bagian bersama, </a:t>
            </a:r>
            <a:r>
              <a:rPr lang="sv-SE" dirty="0" smtClean="0"/>
              <a:t>benda bersama </a:t>
            </a:r>
            <a:r>
              <a:rPr lang="sv-SE" dirty="0"/>
              <a:t>dan tanah bersama sebesar </a:t>
            </a:r>
            <a:r>
              <a:rPr lang="sv-SE" dirty="0" smtClean="0"/>
              <a:t>bagian </a:t>
            </a:r>
            <a:r>
              <a:rPr lang="fi-FI" dirty="0" smtClean="0"/>
              <a:t>pemilik </a:t>
            </a:r>
            <a:r>
              <a:rPr lang="fi-FI" dirty="0"/>
              <a:t>hak milik atas satuan rumah susun. </a:t>
            </a:r>
            <a:r>
              <a:rPr lang="fi-FI" dirty="0" smtClean="0"/>
              <a:t>Hal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susun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kredit</a:t>
            </a:r>
            <a:r>
              <a:rPr lang="en-US" dirty="0"/>
              <a:t>, </a:t>
            </a:r>
            <a:r>
              <a:rPr lang="en-US" dirty="0" err="1"/>
              <a:t>praktek</a:t>
            </a:r>
            <a:r>
              <a:rPr lang="en-US" dirty="0"/>
              <a:t> </a:t>
            </a:r>
            <a:r>
              <a:rPr lang="en-US" dirty="0" err="1"/>
              <a:t>pinjaman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 smtClean="0"/>
              <a:t>kepemilikan</a:t>
            </a:r>
            <a:r>
              <a:rPr lang="en-US" dirty="0" smtClean="0"/>
              <a:t> </a:t>
            </a:r>
            <a:r>
              <a:rPr lang="en-US" dirty="0" err="1" smtClean="0"/>
              <a:t>bangunan</a:t>
            </a:r>
            <a:r>
              <a:rPr lang="en-US" dirty="0" smtClean="0"/>
              <a:t>/SRS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i="1" dirty="0"/>
              <a:t>Strata title</a:t>
            </a:r>
            <a:r>
              <a:rPr lang="en-US" i="1" dirty="0" smtClean="0"/>
              <a:t>, </a:t>
            </a:r>
            <a:r>
              <a:rPr lang="sv-SE" dirty="0" smtClean="0"/>
              <a:t>karena </a:t>
            </a:r>
            <a:r>
              <a:rPr lang="sv-SE" dirty="0"/>
              <a:t>belum ada peraturan </a:t>
            </a:r>
            <a:r>
              <a:rPr lang="sv-SE" dirty="0" smtClean="0"/>
              <a:t>perundang-undangannya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/>
              <a:t>sekarang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bank/</a:t>
            </a:r>
            <a:r>
              <a:rPr lang="en-US" dirty="0" err="1" smtClean="0"/>
              <a:t>kreditur</a:t>
            </a:r>
            <a:r>
              <a:rPr lang="en-US" dirty="0" smtClean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mau</a:t>
            </a:r>
            <a:r>
              <a:rPr lang="en-US" dirty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pinjaman</a:t>
            </a:r>
            <a:r>
              <a:rPr lang="en-US" dirty="0" smtClean="0"/>
              <a:t>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kepemilikan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fi-FI" dirty="0" smtClean="0"/>
              <a:t>pada </a:t>
            </a:r>
            <a:r>
              <a:rPr lang="fi-FI" dirty="0"/>
              <a:t>satuan rumah susun dalam </a:t>
            </a:r>
            <a:r>
              <a:rPr lang="fi-FI" dirty="0" smtClean="0"/>
              <a:t>kerangka </a:t>
            </a:r>
            <a:r>
              <a:rPr lang="sv-SE" dirty="0" smtClean="0"/>
              <a:t>hukum </a:t>
            </a:r>
            <a:r>
              <a:rPr lang="sv-SE" dirty="0"/>
              <a:t>benda hanya berdasarkan </a:t>
            </a:r>
            <a:r>
              <a:rPr lang="sv-SE" dirty="0" smtClean="0"/>
              <a:t>peraturan </a:t>
            </a:r>
            <a:r>
              <a:rPr lang="en-US" dirty="0" err="1" smtClean="0"/>
              <a:t>perundang-undangan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meliputi</a:t>
            </a:r>
            <a:r>
              <a:rPr lang="en-US" dirty="0"/>
              <a:t>,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Susun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Tanggungan</a:t>
            </a:r>
            <a:r>
              <a:rPr lang="en-US" dirty="0" smtClean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 smtClean="0"/>
              <a:t>Perumahan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/>
              <a:t>Permukiman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8839200" cy="59436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Sarana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mengupayakan</a:t>
            </a:r>
            <a:r>
              <a:rPr lang="en-US" dirty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sv-SE" dirty="0" smtClean="0"/>
              <a:t>pencegahan </a:t>
            </a:r>
            <a:r>
              <a:rPr lang="sv-SE" dirty="0"/>
              <a:t>atau yang merupakan </a:t>
            </a:r>
            <a:r>
              <a:rPr lang="sv-SE" dirty="0" smtClean="0"/>
              <a:t>upaya preventif </a:t>
            </a:r>
            <a:r>
              <a:rPr lang="sv-SE" dirty="0"/>
              <a:t>dalam perjanjian kredit yang </a:t>
            </a:r>
            <a:r>
              <a:rPr lang="sv-SE" dirty="0" smtClean="0"/>
              <a:t>sangat </a:t>
            </a:r>
            <a:r>
              <a:rPr lang="en-US" dirty="0" err="1" smtClean="0"/>
              <a:t>berisiko</a:t>
            </a:r>
            <a:r>
              <a:rPr lang="en-US" dirty="0" smtClean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satunya</a:t>
            </a:r>
            <a:r>
              <a:rPr lang="en-US" dirty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jaminan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 smtClean="0"/>
              <a:t>agunan</a:t>
            </a:r>
            <a:r>
              <a:rPr lang="en-US" dirty="0" smtClean="0"/>
              <a:t> </a:t>
            </a:r>
            <a:r>
              <a:rPr lang="fi-FI" dirty="0" smtClean="0"/>
              <a:t>(</a:t>
            </a:r>
            <a:r>
              <a:rPr lang="fi-FI" i="1" dirty="0" smtClean="0"/>
              <a:t>collateral</a:t>
            </a:r>
            <a:r>
              <a:rPr lang="fi-FI" i="1" dirty="0"/>
              <a:t>), baik jaminan kebendaan </a:t>
            </a:r>
            <a:r>
              <a:rPr lang="fi-FI" i="1" dirty="0" smtClean="0"/>
              <a:t>maupun </a:t>
            </a:r>
            <a:r>
              <a:rPr lang="fi-FI" dirty="0" smtClean="0"/>
              <a:t>jaminan </a:t>
            </a:r>
            <a:r>
              <a:rPr lang="fi-FI" dirty="0"/>
              <a:t>perorangan yang diberikan oleh </a:t>
            </a:r>
            <a:r>
              <a:rPr lang="fi-FI" dirty="0" smtClean="0"/>
              <a:t>pihak </a:t>
            </a:r>
            <a:r>
              <a:rPr lang="pl-PL" dirty="0" smtClean="0"/>
              <a:t>debitur </a:t>
            </a:r>
            <a:r>
              <a:rPr lang="pl-PL" dirty="0"/>
              <a:t>kepada kepada pihak kreditur, </a:t>
            </a:r>
            <a:r>
              <a:rPr lang="pl-PL" dirty="0" smtClean="0"/>
              <a:t>yang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pengaman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. </a:t>
            </a:r>
            <a:r>
              <a:rPr lang="en-US" dirty="0" err="1" smtClean="0"/>
              <a:t>Secara</a:t>
            </a:r>
            <a:r>
              <a:rPr lang="en-US" dirty="0" smtClean="0"/>
              <a:t> formal </a:t>
            </a:r>
            <a:r>
              <a:rPr lang="en-US" dirty="0" err="1"/>
              <a:t>jaminan</a:t>
            </a:r>
            <a:r>
              <a:rPr lang="en-US" dirty="0"/>
              <a:t> </a:t>
            </a:r>
            <a:r>
              <a:rPr lang="en-US" dirty="0" err="1"/>
              <a:t>diatur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8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Perbankan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pengaturan</a:t>
            </a:r>
            <a:r>
              <a:rPr lang="en-US" dirty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/>
              <a:t>sini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jaminan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 smtClean="0"/>
              <a:t>yuridis</a:t>
            </a:r>
            <a:r>
              <a:rPr lang="en-US" dirty="0" smtClean="0"/>
              <a:t> </a:t>
            </a:r>
            <a:r>
              <a:rPr lang="sv-SE" dirty="0" smtClean="0"/>
              <a:t>materiil </a:t>
            </a:r>
            <a:r>
              <a:rPr lang="sv-SE" dirty="0"/>
              <a:t>karena fungsi jaminan secara </a:t>
            </a:r>
            <a:r>
              <a:rPr lang="sv-SE" dirty="0" smtClean="0"/>
              <a:t>yuridis </a:t>
            </a:r>
            <a:r>
              <a:rPr lang="en-US" dirty="0" err="1" smtClean="0"/>
              <a:t>materiil</a:t>
            </a:r>
            <a:r>
              <a:rPr lang="en-US" dirty="0" smtClean="0"/>
              <a:t> </a:t>
            </a:r>
            <a:r>
              <a:rPr lang="en-US" dirty="0" err="1"/>
              <a:t>ditujukan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 smtClean="0"/>
              <a:t>preventif</a:t>
            </a:r>
            <a:r>
              <a:rPr lang="en-US" dirty="0" smtClean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dikenal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jaminan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kredit</a:t>
            </a:r>
            <a:r>
              <a:rPr lang="en-US" dirty="0" smtClean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bertujuan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menjamin</a:t>
            </a:r>
            <a:r>
              <a:rPr lang="en-US" dirty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utang</a:t>
            </a:r>
            <a:r>
              <a:rPr lang="en-US" dirty="0" smtClean="0"/>
              <a:t> </a:t>
            </a:r>
            <a:r>
              <a:rPr lang="en-US" dirty="0" err="1"/>
              <a:t>debitur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dibayar</a:t>
            </a:r>
            <a:r>
              <a:rPr lang="en-US" dirty="0"/>
              <a:t> </a:t>
            </a:r>
            <a:r>
              <a:rPr lang="en-US" dirty="0" err="1"/>
              <a:t>lunas</a:t>
            </a:r>
            <a:r>
              <a:rPr lang="en-US" dirty="0"/>
              <a:t>. </a:t>
            </a:r>
            <a:r>
              <a:rPr lang="en-US" dirty="0" err="1" smtClean="0"/>
              <a:t>Perjanjian</a:t>
            </a:r>
            <a:r>
              <a:rPr lang="en-US" dirty="0" smtClean="0"/>
              <a:t> yang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perikatan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 smtClean="0"/>
              <a:t>kreditur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debitur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ketiga</a:t>
            </a:r>
            <a:r>
              <a:rPr lang="en-US" dirty="0"/>
              <a:t> yang </a:t>
            </a:r>
            <a:r>
              <a:rPr lang="en-US" dirty="0" err="1" smtClean="0"/>
              <a:t>isinya</a:t>
            </a:r>
            <a:r>
              <a:rPr lang="en-US" dirty="0" smtClean="0"/>
              <a:t> </a:t>
            </a:r>
            <a:r>
              <a:rPr lang="en-US" dirty="0" err="1" smtClean="0"/>
              <a:t>menjamin</a:t>
            </a:r>
            <a:r>
              <a:rPr lang="en-US" dirty="0" smtClean="0"/>
              <a:t> </a:t>
            </a:r>
            <a:r>
              <a:rPr lang="en-US" dirty="0" err="1"/>
              <a:t>pelunasan</a:t>
            </a:r>
            <a:r>
              <a:rPr lang="en-US" dirty="0"/>
              <a:t> </a:t>
            </a:r>
            <a:r>
              <a:rPr lang="en-US" dirty="0" err="1"/>
              <a:t>utang</a:t>
            </a:r>
            <a:r>
              <a:rPr lang="en-US" dirty="0"/>
              <a:t> yang </a:t>
            </a:r>
            <a:r>
              <a:rPr lang="en-US" dirty="0" err="1"/>
              <a:t>timbul</a:t>
            </a:r>
            <a:r>
              <a:rPr lang="en-US" dirty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pemberian</a:t>
            </a:r>
            <a:r>
              <a:rPr lang="en-US" dirty="0" smtClean="0"/>
              <a:t> </a:t>
            </a:r>
            <a:r>
              <a:rPr lang="en-US" dirty="0" err="1"/>
              <a:t>kredit</a:t>
            </a:r>
            <a:r>
              <a:rPr lang="en-US" dirty="0"/>
              <a:t>, </a:t>
            </a:r>
            <a:r>
              <a:rPr lang="en-US" dirty="0" err="1"/>
              <a:t>lazim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/>
              <a:t>jaminan</a:t>
            </a:r>
            <a:r>
              <a:rPr lang="en-US" dirty="0"/>
              <a:t> </a:t>
            </a:r>
            <a:r>
              <a:rPr lang="en-US" dirty="0" err="1"/>
              <a:t>kredit.Sesuai</a:t>
            </a:r>
            <a:r>
              <a:rPr lang="en-US" dirty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tujuannya</a:t>
            </a:r>
            <a:r>
              <a:rPr lang="en-US" dirty="0"/>
              <a:t>,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jaminan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 smtClean="0"/>
              <a:t>memang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menjamin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 smtClean="0"/>
              <a:t>debitur</a:t>
            </a:r>
            <a:r>
              <a:rPr lang="en-US" dirty="0" smtClean="0"/>
              <a:t>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melunasi</a:t>
            </a:r>
            <a:r>
              <a:rPr lang="en-US" dirty="0" smtClean="0"/>
              <a:t>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/>
              <a:t>tersebut.Dalam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, </a:t>
            </a:r>
            <a:r>
              <a:rPr lang="en-US" dirty="0" err="1" smtClean="0"/>
              <a:t>kedudukan</a:t>
            </a:r>
            <a:r>
              <a:rPr lang="en-US" dirty="0" smtClean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 smtClean="0"/>
              <a:t>pokok</a:t>
            </a:r>
            <a:r>
              <a:rPr lang="en-US" dirty="0" smtClean="0"/>
              <a:t> (</a:t>
            </a:r>
            <a:r>
              <a:rPr lang="en-US" i="1" dirty="0"/>
              <a:t>Principle).</a:t>
            </a:r>
            <a:r>
              <a:rPr lang="en-US" i="1" dirty="0" err="1"/>
              <a:t>Sedangkan</a:t>
            </a:r>
            <a:r>
              <a:rPr lang="en-US" i="1" dirty="0"/>
              <a:t> </a:t>
            </a:r>
            <a:r>
              <a:rPr lang="en-US" i="1" dirty="0" err="1"/>
              <a:t>kedudukan</a:t>
            </a:r>
            <a:r>
              <a:rPr lang="en-US" i="1" dirty="0"/>
              <a:t> </a:t>
            </a:r>
            <a:r>
              <a:rPr lang="en-US" i="1" dirty="0" err="1" smtClean="0"/>
              <a:t>dari</a:t>
            </a:r>
            <a:r>
              <a:rPr lang="en-US" i="1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/>
              <a:t>jaminan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fi-FI" dirty="0" smtClean="0"/>
              <a:t>sebagai </a:t>
            </a:r>
            <a:r>
              <a:rPr lang="fi-FI" dirty="0"/>
              <a:t>perjanjian ikutan atau </a:t>
            </a:r>
            <a:r>
              <a:rPr lang="fi-FI" dirty="0" smtClean="0"/>
              <a:t>tambahan </a:t>
            </a:r>
            <a:r>
              <a:rPr lang="en-US" dirty="0" smtClean="0"/>
              <a:t>(</a:t>
            </a:r>
            <a:r>
              <a:rPr lang="en-US" i="1" dirty="0" err="1" smtClean="0"/>
              <a:t>accesoir</a:t>
            </a:r>
            <a:r>
              <a:rPr lang="en-US" i="1" dirty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Konsekuensi</a:t>
            </a:r>
            <a:r>
              <a:rPr lang="en-US" dirty="0"/>
              <a:t> </a:t>
            </a:r>
            <a:r>
              <a:rPr lang="en-US" dirty="0" err="1"/>
              <a:t>hukumnya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/>
              <a:t>kreditnya</a:t>
            </a:r>
            <a:r>
              <a:rPr lang="en-US" dirty="0"/>
              <a:t> </a:t>
            </a:r>
            <a:r>
              <a:rPr lang="en-US" dirty="0" err="1"/>
              <a:t>gugur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 smtClean="0"/>
              <a:t>akibatnya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/>
              <a:t>otomatis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jaminan</a:t>
            </a:r>
            <a:r>
              <a:rPr lang="en-US" dirty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/>
              <a:t>ikutan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gugur</a:t>
            </a:r>
            <a:r>
              <a:rPr lang="en-US" dirty="0"/>
              <a:t> pula.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i="1" dirty="0" err="1" smtClean="0"/>
              <a:t>accessoir</a:t>
            </a:r>
            <a:r>
              <a:rPr lang="en-US" i="1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konsekuensi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/>
              <a:t>a)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pertanggungan</a:t>
            </a:r>
            <a:r>
              <a:rPr lang="en-US" dirty="0"/>
              <a:t> </a:t>
            </a:r>
            <a:r>
              <a:rPr lang="en-US" dirty="0" err="1"/>
              <a:t>bergantung</a:t>
            </a:r>
            <a:r>
              <a:rPr lang="en-US" dirty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/>
              <a:t>pokok</a:t>
            </a:r>
            <a:endParaRPr lang="en-US" dirty="0"/>
          </a:p>
          <a:p>
            <a:pPr>
              <a:buNone/>
            </a:pPr>
            <a:r>
              <a:rPr lang="en-US" dirty="0"/>
              <a:t>b)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pokok</a:t>
            </a:r>
            <a:r>
              <a:rPr lang="en-US" dirty="0"/>
              <a:t> </a:t>
            </a:r>
            <a:r>
              <a:rPr lang="en-US" dirty="0" err="1"/>
              <a:t>batal</a:t>
            </a:r>
            <a:r>
              <a:rPr lang="en-US" dirty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/>
              <a:t>pertanggungan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batal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fi-FI" dirty="0"/>
              <a:t>c) Apabila perjanjian pokok hapus, </a:t>
            </a:r>
            <a:r>
              <a:rPr lang="fi-FI" dirty="0" smtClean="0"/>
              <a:t>maka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/>
              <a:t>pertanggungan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hapus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d)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pengalihan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uang</a:t>
            </a:r>
            <a:r>
              <a:rPr lang="en-US" dirty="0"/>
              <a:t> yang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fi-FI" dirty="0" smtClean="0"/>
              <a:t>dalam </a:t>
            </a:r>
            <a:r>
              <a:rPr lang="fi-FI" dirty="0"/>
              <a:t>perjanjian pokok, maka </a:t>
            </a:r>
            <a:r>
              <a:rPr lang="fi-FI" dirty="0" smtClean="0"/>
              <a:t>perjanjian </a:t>
            </a:r>
            <a:r>
              <a:rPr lang="en-US" dirty="0" err="1" smtClean="0"/>
              <a:t>tambahan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uang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beralih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534400" cy="6096000"/>
          </a:xfrm>
        </p:spPr>
        <p:txBody>
          <a:bodyPr>
            <a:normAutofit/>
          </a:bodyPr>
          <a:lstStyle/>
          <a:p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karenanya</a:t>
            </a:r>
            <a:r>
              <a:rPr lang="en-US" dirty="0"/>
              <a:t> </a:t>
            </a:r>
            <a:r>
              <a:rPr lang="en-US" dirty="0" err="1"/>
              <a:t>jaminan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 smtClean="0"/>
              <a:t>kredit</a:t>
            </a:r>
            <a:r>
              <a:rPr lang="en-US" dirty="0" smtClean="0"/>
              <a:t> </a:t>
            </a:r>
            <a:r>
              <a:rPr lang="sv-SE" dirty="0" smtClean="0"/>
              <a:t>perbankan </a:t>
            </a:r>
            <a:r>
              <a:rPr lang="sv-SE" dirty="0"/>
              <a:t>pada prakteknya lebih </a:t>
            </a:r>
            <a:r>
              <a:rPr lang="sv-SE" dirty="0" smtClean="0"/>
              <a:t>disukai </a:t>
            </a:r>
            <a:r>
              <a:rPr lang="en-US" dirty="0" err="1" smtClean="0"/>
              <a:t>berbentuk</a:t>
            </a:r>
            <a:r>
              <a:rPr lang="en-US" dirty="0" smtClean="0"/>
              <a:t> </a:t>
            </a:r>
            <a:r>
              <a:rPr lang="en-US" dirty="0" err="1"/>
              <a:t>jaminan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 smtClean="0"/>
              <a:t>kebendaan</a:t>
            </a:r>
            <a:r>
              <a:rPr lang="en-US" dirty="0" smtClean="0"/>
              <a:t> yang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jaminan</a:t>
            </a:r>
            <a:r>
              <a:rPr lang="en-US" dirty="0"/>
              <a:t> yang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.</a:t>
            </a:r>
          </a:p>
          <a:p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jaminan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susun</a:t>
            </a:r>
            <a:r>
              <a:rPr lang="en-US" dirty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HMSRS</a:t>
            </a:r>
            <a:r>
              <a:rPr lang="en-US" dirty="0"/>
              <a:t>, </a:t>
            </a:r>
            <a:r>
              <a:rPr lang="en-US" dirty="0" err="1"/>
              <a:t>jaminan</a:t>
            </a:r>
            <a:r>
              <a:rPr lang="en-US" dirty="0"/>
              <a:t> </a:t>
            </a:r>
            <a:r>
              <a:rPr lang="en-US" dirty="0" err="1"/>
              <a:t>kebendaan</a:t>
            </a:r>
            <a:r>
              <a:rPr lang="en-US" dirty="0"/>
              <a:t> yang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dibebankan</a:t>
            </a:r>
            <a:r>
              <a:rPr lang="en-US" dirty="0" smtClean="0"/>
              <a:t> </a:t>
            </a:r>
            <a:r>
              <a:rPr lang="en-US" dirty="0" err="1"/>
              <a:t>jaminan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 smtClean="0"/>
              <a:t>pembebanan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/>
              <a:t>Tanggungan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47 </a:t>
            </a:r>
            <a:r>
              <a:rPr lang="en-US" dirty="0" err="1" smtClean="0"/>
              <a:t>ayat</a:t>
            </a:r>
            <a:r>
              <a:rPr lang="en-US" dirty="0" smtClean="0"/>
              <a:t>(5)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Susun</a:t>
            </a:r>
            <a:r>
              <a:rPr lang="en-US" dirty="0"/>
              <a:t> </a:t>
            </a:r>
            <a:r>
              <a:rPr lang="en-US" dirty="0" err="1"/>
              <a:t>jo</a:t>
            </a:r>
            <a:r>
              <a:rPr lang="en-US" dirty="0"/>
              <a:t> </a:t>
            </a:r>
            <a:r>
              <a:rPr lang="en-US" dirty="0" err="1" smtClean="0"/>
              <a:t>Undang</a:t>
            </a:r>
            <a:r>
              <a:rPr lang="en-US" dirty="0" smtClean="0"/>
              <a:t>- </a:t>
            </a:r>
            <a:r>
              <a:rPr lang="en-US" dirty="0" err="1" smtClean="0"/>
              <a:t>Undang</a:t>
            </a:r>
            <a:r>
              <a:rPr lang="en-US" dirty="0" smtClean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Tanggungan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r>
              <a:rPr lang="fi-FI" b="1" dirty="0"/>
              <a:t>Kekuatan Eksekutorial Atas Satuan </a:t>
            </a:r>
            <a:r>
              <a:rPr lang="fi-FI" b="1" dirty="0" smtClean="0"/>
              <a:t>Rumah </a:t>
            </a:r>
            <a:r>
              <a:rPr lang="en-US" b="1" dirty="0" err="1" smtClean="0"/>
              <a:t>Susun</a:t>
            </a:r>
            <a:r>
              <a:rPr lang="en-US" b="1" dirty="0" smtClean="0"/>
              <a:t> </a:t>
            </a:r>
            <a:r>
              <a:rPr lang="en-US" b="1" dirty="0" err="1"/>
              <a:t>Sebagai</a:t>
            </a:r>
            <a:r>
              <a:rPr lang="en-US" b="1" dirty="0"/>
              <a:t> </a:t>
            </a:r>
            <a:r>
              <a:rPr lang="en-US" b="1" dirty="0" err="1"/>
              <a:t>Jaminan</a:t>
            </a:r>
            <a:r>
              <a:rPr lang="en-US" b="1" dirty="0"/>
              <a:t> </a:t>
            </a:r>
            <a:r>
              <a:rPr lang="en-US" b="1" dirty="0" err="1"/>
              <a:t>Kredit</a:t>
            </a:r>
            <a:endParaRPr lang="en-US" b="1" dirty="0"/>
          </a:p>
          <a:p>
            <a:r>
              <a:rPr lang="en-US" dirty="0" err="1"/>
              <a:t>Eksekusi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Tanggungan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 smtClean="0"/>
              <a:t>Susun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/>
              <a:t>ditemukan</a:t>
            </a:r>
            <a:r>
              <a:rPr lang="en-US" dirty="0"/>
              <a:t> </a:t>
            </a:r>
            <a:r>
              <a:rPr lang="en-US" dirty="0" err="1"/>
              <a:t>landasan</a:t>
            </a:r>
            <a:r>
              <a:rPr lang="en-US" dirty="0"/>
              <a:t> </a:t>
            </a:r>
            <a:r>
              <a:rPr lang="en-US" dirty="0" err="1"/>
              <a:t>hukumnya</a:t>
            </a:r>
            <a:r>
              <a:rPr lang="en-US" dirty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/>
              <a:t>Pasal</a:t>
            </a:r>
            <a:r>
              <a:rPr lang="en-US" dirty="0"/>
              <a:t> 20 UUHT yang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smtClean="0"/>
              <a:t>:</a:t>
            </a:r>
            <a:endParaRPr lang="en-US" dirty="0"/>
          </a:p>
          <a:p>
            <a:pPr>
              <a:buNone/>
            </a:pPr>
            <a:r>
              <a:rPr lang="en-US" dirty="0"/>
              <a:t>1)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debitor</a:t>
            </a:r>
            <a:r>
              <a:rPr lang="en-US" dirty="0"/>
              <a:t> </a:t>
            </a:r>
            <a:r>
              <a:rPr lang="en-US" dirty="0" err="1"/>
              <a:t>cidera</a:t>
            </a:r>
            <a:r>
              <a:rPr lang="en-US" dirty="0"/>
              <a:t> </a:t>
            </a:r>
            <a:r>
              <a:rPr lang="en-US" dirty="0" err="1"/>
              <a:t>janji</a:t>
            </a:r>
            <a:r>
              <a:rPr lang="en-US" dirty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/>
              <a:t>a.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pemegang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Tanggungan</a:t>
            </a:r>
            <a:r>
              <a:rPr lang="en-US" dirty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/>
              <a:t>menjual</a:t>
            </a:r>
            <a:r>
              <a:rPr lang="en-US" dirty="0"/>
              <a:t> </a:t>
            </a:r>
            <a:r>
              <a:rPr lang="en-US" dirty="0" err="1"/>
              <a:t>obyek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 smtClean="0"/>
              <a:t>Tanggungan</a:t>
            </a:r>
            <a:r>
              <a:rPr lang="en-US" dirty="0" smtClean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</a:t>
            </a:r>
            <a:r>
              <a:rPr lang="en-US" dirty="0" smtClean="0"/>
              <a:t>6, </a:t>
            </a:r>
            <a:r>
              <a:rPr lang="en-US" dirty="0" err="1" smtClean="0"/>
              <a:t>atau</a:t>
            </a:r>
            <a:endParaRPr lang="en-US" dirty="0"/>
          </a:p>
          <a:p>
            <a:pPr>
              <a:buNone/>
            </a:pPr>
            <a:r>
              <a:rPr lang="en-US" dirty="0"/>
              <a:t>b. </a:t>
            </a:r>
            <a:r>
              <a:rPr lang="en-US" dirty="0" err="1"/>
              <a:t>titel</a:t>
            </a:r>
            <a:r>
              <a:rPr lang="en-US" dirty="0"/>
              <a:t> </a:t>
            </a:r>
            <a:r>
              <a:rPr lang="en-US" dirty="0" err="1"/>
              <a:t>eksekutorial</a:t>
            </a:r>
            <a:r>
              <a:rPr lang="en-US" dirty="0"/>
              <a:t> yang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sertifikat</a:t>
            </a:r>
            <a:r>
              <a:rPr lang="en-US" dirty="0" smtClean="0"/>
              <a:t> </a:t>
            </a:r>
            <a:r>
              <a:rPr lang="en-US" dirty="0" err="1"/>
              <a:t>HakTanggungan</a:t>
            </a:r>
            <a:r>
              <a:rPr lang="en-US" dirty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14 </a:t>
            </a:r>
            <a:r>
              <a:rPr lang="en-US" dirty="0" err="1"/>
              <a:t>ayat</a:t>
            </a:r>
            <a:r>
              <a:rPr lang="en-US" dirty="0"/>
              <a:t> (2), </a:t>
            </a:r>
            <a:r>
              <a:rPr lang="en-US" dirty="0" err="1" smtClean="0"/>
              <a:t>obyek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/>
              <a:t>Tanggungan</a:t>
            </a:r>
            <a:r>
              <a:rPr lang="en-US" dirty="0"/>
              <a:t> </a:t>
            </a:r>
            <a:r>
              <a:rPr lang="en-US" dirty="0" err="1"/>
              <a:t>dijual</a:t>
            </a:r>
            <a:r>
              <a:rPr lang="en-US" dirty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pelelangan</a:t>
            </a:r>
            <a:r>
              <a:rPr lang="en-US" dirty="0" smtClean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tata</a:t>
            </a:r>
            <a:r>
              <a:rPr lang="en-US" dirty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yang </a:t>
            </a:r>
            <a:r>
              <a:rPr lang="en-US" dirty="0" err="1"/>
              <a:t>ditentukan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 smtClean="0"/>
              <a:t>pelunasan</a:t>
            </a:r>
            <a:r>
              <a:rPr lang="en-US" dirty="0" smtClean="0"/>
              <a:t> </a:t>
            </a:r>
            <a:r>
              <a:rPr lang="en-US" dirty="0" err="1" smtClean="0"/>
              <a:t>piutang</a:t>
            </a:r>
            <a:r>
              <a:rPr lang="en-US" dirty="0" smtClean="0"/>
              <a:t> </a:t>
            </a:r>
            <a:r>
              <a:rPr lang="en-US" dirty="0" err="1"/>
              <a:t>pemegang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 smtClean="0"/>
              <a:t>Tanggungan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mendahulu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kreditor-kreditor</a:t>
            </a:r>
            <a:r>
              <a:rPr lang="en-US" dirty="0" smtClean="0"/>
              <a:t> </a:t>
            </a:r>
            <a:r>
              <a:rPr lang="en-US" dirty="0" err="1"/>
              <a:t>lainnya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/>
              <a:t>2)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kesepakatan</a:t>
            </a:r>
            <a:r>
              <a:rPr lang="en-US" dirty="0"/>
              <a:t> </a:t>
            </a:r>
            <a:r>
              <a:rPr lang="en-US" dirty="0" err="1"/>
              <a:t>pemberi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pemegang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/>
              <a:t>Tanggungan</a:t>
            </a:r>
            <a:r>
              <a:rPr lang="en-US" dirty="0"/>
              <a:t>, </a:t>
            </a:r>
            <a:r>
              <a:rPr lang="en-US" dirty="0" err="1"/>
              <a:t>penjualan</a:t>
            </a:r>
            <a:r>
              <a:rPr lang="en-US" dirty="0"/>
              <a:t> </a:t>
            </a:r>
            <a:r>
              <a:rPr lang="en-US" dirty="0" err="1"/>
              <a:t>obyek</a:t>
            </a:r>
            <a:r>
              <a:rPr lang="en-US" dirty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sv-SE" dirty="0" smtClean="0"/>
              <a:t>Tanggungan </a:t>
            </a:r>
            <a:r>
              <a:rPr lang="sv-SE" dirty="0"/>
              <a:t>dapat dilaksanakan di </a:t>
            </a:r>
            <a:r>
              <a:rPr lang="sv-SE" dirty="0" smtClean="0"/>
              <a:t>bawah tangan </a:t>
            </a:r>
            <a:r>
              <a:rPr lang="sv-SE" dirty="0"/>
              <a:t>jika dengan demikian itu akan </a:t>
            </a:r>
            <a:r>
              <a:rPr lang="sv-SE" dirty="0" smtClean="0"/>
              <a:t>dapat </a:t>
            </a:r>
            <a:r>
              <a:rPr lang="en-US" dirty="0" err="1" smtClean="0"/>
              <a:t>diperoleh</a:t>
            </a:r>
            <a:r>
              <a:rPr lang="en-US" dirty="0" smtClean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tertinggi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menguntungkan</a:t>
            </a:r>
            <a:r>
              <a:rPr lang="en-US" dirty="0" smtClean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3)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penjualan</a:t>
            </a:r>
            <a:r>
              <a:rPr lang="en-US" dirty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s-ES" dirty="0" err="1" smtClean="0"/>
              <a:t>dimaksud</a:t>
            </a:r>
            <a:r>
              <a:rPr lang="es-ES" dirty="0" smtClean="0"/>
              <a:t> </a:t>
            </a:r>
            <a:r>
              <a:rPr lang="es-ES" dirty="0"/>
              <a:t>pada </a:t>
            </a:r>
            <a:r>
              <a:rPr lang="es-ES" dirty="0" err="1"/>
              <a:t>ayat</a:t>
            </a:r>
            <a:r>
              <a:rPr lang="es-ES" dirty="0"/>
              <a:t> (2</a:t>
            </a:r>
            <a:r>
              <a:rPr lang="es-ES" dirty="0" smtClean="0"/>
              <a:t>) </a:t>
            </a:r>
            <a:r>
              <a:rPr lang="es-ES" dirty="0" err="1" smtClean="0"/>
              <a:t>hanya</a:t>
            </a:r>
            <a:r>
              <a:rPr lang="es-ES" dirty="0" smtClean="0"/>
              <a:t> </a:t>
            </a:r>
            <a:r>
              <a:rPr lang="es-ES" dirty="0" err="1" smtClean="0"/>
              <a:t>dapat</a:t>
            </a:r>
            <a:r>
              <a:rPr lang="es-E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lewat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1 (</a:t>
            </a:r>
            <a:r>
              <a:rPr lang="en-US" dirty="0" err="1"/>
              <a:t>satu</a:t>
            </a:r>
            <a:r>
              <a:rPr lang="en-US" dirty="0"/>
              <a:t>) </a:t>
            </a:r>
            <a:r>
              <a:rPr lang="en-US" dirty="0" err="1" smtClean="0"/>
              <a:t>bulan</a:t>
            </a:r>
            <a:r>
              <a:rPr lang="en-US" dirty="0" smtClean="0"/>
              <a:t>  </a:t>
            </a:r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dirty="0" err="1"/>
              <a:t>diberitahukan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pemberi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pemegang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Tanggungan</a:t>
            </a:r>
            <a:r>
              <a:rPr lang="en-US" dirty="0" smtClean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pihak-pihak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berkepentingan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diumumkan</a:t>
            </a:r>
            <a:r>
              <a:rPr lang="en-US" dirty="0"/>
              <a:t> </a:t>
            </a:r>
            <a:r>
              <a:rPr lang="en-US" dirty="0" err="1" smtClean="0"/>
              <a:t>sedikit-dikitnya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/>
              <a:t>2 (</a:t>
            </a:r>
            <a:r>
              <a:rPr lang="en-US" dirty="0" err="1"/>
              <a:t>dua</a:t>
            </a:r>
            <a:r>
              <a:rPr lang="en-US" dirty="0"/>
              <a:t>)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kabar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beredar</a:t>
            </a:r>
            <a:r>
              <a:rPr lang="en-US" dirty="0" smtClean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yang </a:t>
            </a:r>
            <a:r>
              <a:rPr lang="en-US" dirty="0" err="1" smtClean="0"/>
              <a:t>bersangkutan</a:t>
            </a:r>
            <a:r>
              <a:rPr lang="en-US" dirty="0" smtClean="0"/>
              <a:t> </a:t>
            </a:r>
            <a:r>
              <a:rPr lang="sv-SE" dirty="0" smtClean="0"/>
              <a:t>dan /atau </a:t>
            </a:r>
            <a:r>
              <a:rPr lang="sv-SE" dirty="0"/>
              <a:t>media massa setempat, serta </a:t>
            </a:r>
            <a:r>
              <a:rPr lang="sv-SE" dirty="0" smtClean="0"/>
              <a:t>tidak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/>
              <a:t>pihak</a:t>
            </a:r>
            <a:r>
              <a:rPr lang="en-US" dirty="0"/>
              <a:t> yang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err="1"/>
              <a:t>keberatan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4)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janji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 smtClean="0"/>
              <a:t>eksekusi</a:t>
            </a:r>
            <a:r>
              <a:rPr lang="en-US" dirty="0" smtClean="0"/>
              <a:t> </a:t>
            </a:r>
            <a:r>
              <a:rPr lang="es-ES" dirty="0" err="1" smtClean="0"/>
              <a:t>Hak</a:t>
            </a:r>
            <a:r>
              <a:rPr lang="es-ES" dirty="0" smtClean="0"/>
              <a:t> </a:t>
            </a:r>
            <a:r>
              <a:rPr lang="es-ES" dirty="0" err="1"/>
              <a:t>Tanggungan</a:t>
            </a:r>
            <a:r>
              <a:rPr lang="es-ES" dirty="0"/>
              <a:t> </a:t>
            </a:r>
            <a:r>
              <a:rPr lang="es-ES" dirty="0" err="1"/>
              <a:t>dengan</a:t>
            </a:r>
            <a:r>
              <a:rPr lang="es-ES" dirty="0"/>
              <a:t> cara </a:t>
            </a:r>
            <a:r>
              <a:rPr lang="es-ES" dirty="0" smtClean="0"/>
              <a:t>yang </a:t>
            </a:r>
            <a:r>
              <a:rPr lang="en-US" dirty="0" err="1" smtClean="0"/>
              <a:t>bertentangan</a:t>
            </a:r>
            <a:r>
              <a:rPr lang="en-US" dirty="0" smtClean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 smtClean="0"/>
              <a:t>ayat</a:t>
            </a:r>
            <a:r>
              <a:rPr lang="en-US" dirty="0" smtClean="0"/>
              <a:t> </a:t>
            </a:r>
            <a:r>
              <a:rPr lang="fr-FR" dirty="0" smtClean="0"/>
              <a:t>(</a:t>
            </a:r>
            <a:r>
              <a:rPr lang="fr-FR" dirty="0"/>
              <a:t>1), </a:t>
            </a:r>
            <a:r>
              <a:rPr lang="fr-FR" dirty="0" err="1"/>
              <a:t>ayat</a:t>
            </a:r>
            <a:r>
              <a:rPr lang="fr-FR" dirty="0"/>
              <a:t> (2), dan </a:t>
            </a:r>
            <a:r>
              <a:rPr lang="fr-FR" dirty="0" err="1"/>
              <a:t>ayat</a:t>
            </a:r>
            <a:r>
              <a:rPr lang="fr-FR" dirty="0"/>
              <a:t> (3) </a:t>
            </a:r>
            <a:r>
              <a:rPr lang="fr-FR" dirty="0" err="1"/>
              <a:t>batal</a:t>
            </a:r>
            <a:r>
              <a:rPr lang="fr-FR" dirty="0"/>
              <a:t> demi </a:t>
            </a:r>
            <a:r>
              <a:rPr lang="fr-FR" dirty="0" err="1"/>
              <a:t>hukum</a:t>
            </a:r>
            <a:r>
              <a:rPr lang="fr-FR" dirty="0"/>
              <a:t>.</a:t>
            </a:r>
          </a:p>
          <a:p>
            <a:pPr>
              <a:buNone/>
            </a:pPr>
            <a:r>
              <a:rPr lang="fi-FI" dirty="0"/>
              <a:t>5) Sampai saat pengumuman untuk </a:t>
            </a:r>
            <a:r>
              <a:rPr lang="fi-FI" dirty="0" smtClean="0"/>
              <a:t>lelang </a:t>
            </a:r>
            <a:r>
              <a:rPr lang="en-US" dirty="0" err="1" smtClean="0"/>
              <a:t>dikeluarkan</a:t>
            </a:r>
            <a:r>
              <a:rPr lang="en-US" dirty="0"/>
              <a:t>, </a:t>
            </a:r>
            <a:r>
              <a:rPr lang="en-US" dirty="0" err="1"/>
              <a:t>penjualan</a:t>
            </a:r>
            <a:r>
              <a:rPr lang="en-US" dirty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sv-SE" dirty="0" smtClean="0"/>
              <a:t>dimaksud </a:t>
            </a:r>
            <a:r>
              <a:rPr lang="sv-SE" dirty="0"/>
              <a:t>pada ayat (1) dapat </a:t>
            </a:r>
            <a:r>
              <a:rPr lang="sv-SE" dirty="0" smtClean="0"/>
              <a:t>dihindarkan dengan </a:t>
            </a:r>
            <a:r>
              <a:rPr lang="sv-SE" dirty="0"/>
              <a:t>pelunasan utang yang </a:t>
            </a:r>
            <a:r>
              <a:rPr lang="sv-SE" dirty="0" smtClean="0"/>
              <a:t>dijamin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Tanggungan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beserta</a:t>
            </a:r>
            <a:r>
              <a:rPr lang="en-US" dirty="0"/>
              <a:t> </a:t>
            </a:r>
            <a:r>
              <a:rPr lang="en-US" dirty="0" err="1" smtClean="0"/>
              <a:t>biaya-biaya</a:t>
            </a:r>
            <a:r>
              <a:rPr lang="en-US" dirty="0" smtClean="0"/>
              <a:t> </a:t>
            </a:r>
            <a:r>
              <a:rPr lang="en-US" dirty="0" err="1" smtClean="0"/>
              <a:t>eksekusi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dikeluarkan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,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kreditor</a:t>
            </a:r>
            <a:r>
              <a:rPr lang="en-US" dirty="0" smtClean="0"/>
              <a:t> </a:t>
            </a:r>
            <a:r>
              <a:rPr lang="en-US" dirty="0" err="1"/>
              <a:t>cidera</a:t>
            </a:r>
            <a:r>
              <a:rPr lang="en-US" dirty="0"/>
              <a:t> </a:t>
            </a:r>
            <a:r>
              <a:rPr lang="en-US" dirty="0" err="1"/>
              <a:t>janji</a:t>
            </a:r>
            <a:r>
              <a:rPr lang="en-US" dirty="0"/>
              <a:t>, </a:t>
            </a:r>
            <a:r>
              <a:rPr lang="en-US" dirty="0" err="1"/>
              <a:t>obyek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 smtClean="0"/>
              <a:t>Tanggungan</a:t>
            </a:r>
            <a:r>
              <a:rPr lang="en-US" dirty="0" smtClean="0"/>
              <a:t> </a:t>
            </a:r>
            <a:r>
              <a:rPr lang="en-US" dirty="0" err="1" smtClean="0"/>
              <a:t>dijual</a:t>
            </a:r>
            <a:r>
              <a:rPr lang="en-US" dirty="0" smtClean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pelelangan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sv-SE" dirty="0" smtClean="0"/>
              <a:t>yang </a:t>
            </a:r>
            <a:r>
              <a:rPr lang="sv-SE" dirty="0"/>
              <a:t>ditentukan dalam peraturan </a:t>
            </a:r>
            <a:r>
              <a:rPr lang="sv-SE" dirty="0" smtClean="0"/>
              <a:t>perundang </a:t>
            </a:r>
            <a:r>
              <a:rPr lang="en-US" dirty="0" err="1" smtClean="0"/>
              <a:t>undangan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pemegang</a:t>
            </a:r>
            <a:r>
              <a:rPr lang="en-US" dirty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Tanggungan</a:t>
            </a:r>
            <a:r>
              <a:rPr lang="en-US" dirty="0" smtClean="0"/>
              <a:t> </a:t>
            </a:r>
            <a:r>
              <a:rPr lang="en-US" dirty="0" err="1"/>
              <a:t>berhak</a:t>
            </a:r>
            <a:r>
              <a:rPr lang="en-US" dirty="0"/>
              <a:t> </a:t>
            </a:r>
            <a:r>
              <a:rPr lang="en-US" dirty="0" err="1"/>
              <a:t>mengambil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hasilnya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 smtClean="0"/>
              <a:t>pelunasan</a:t>
            </a:r>
            <a:r>
              <a:rPr lang="en-US" dirty="0" smtClean="0"/>
              <a:t> </a:t>
            </a:r>
            <a:r>
              <a:rPr lang="en-US" dirty="0" err="1" smtClean="0"/>
              <a:t>piutangnya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yang </a:t>
            </a:r>
            <a:r>
              <a:rPr lang="en-US" dirty="0" err="1"/>
              <a:t>mendahului</a:t>
            </a:r>
            <a:r>
              <a:rPr lang="en-US" dirty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/>
              <a:t>kreditor-kreditor</a:t>
            </a:r>
            <a:r>
              <a:rPr lang="en-US" dirty="0"/>
              <a:t> yang lain.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SHMSRS SEBAGAI JAMINAN KREDIT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eksistensi</a:t>
            </a:r>
            <a:r>
              <a:rPr lang="en-US" dirty="0"/>
              <a:t> </a:t>
            </a:r>
            <a:r>
              <a:rPr lang="en-US" dirty="0" err="1" smtClean="0"/>
              <a:t>satuan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/>
              <a:t>susun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jaminan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/>
              <a:t>kekuatan</a:t>
            </a:r>
            <a:r>
              <a:rPr lang="en-US" dirty="0"/>
              <a:t> </a:t>
            </a:r>
            <a:r>
              <a:rPr lang="en-US" dirty="0" err="1"/>
              <a:t>eksekutorial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 smtClean="0"/>
              <a:t>debitur</a:t>
            </a:r>
            <a:r>
              <a:rPr lang="en-US" dirty="0" smtClean="0"/>
              <a:t> </a:t>
            </a:r>
            <a:r>
              <a:rPr lang="en-US" dirty="0" err="1" smtClean="0"/>
              <a:t>cidera</a:t>
            </a:r>
            <a:r>
              <a:rPr lang="en-US" dirty="0" smtClean="0"/>
              <a:t> </a:t>
            </a:r>
            <a:r>
              <a:rPr lang="en-US" dirty="0" err="1"/>
              <a:t>janji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landasan</a:t>
            </a:r>
            <a:r>
              <a:rPr lang="en-US" dirty="0"/>
              <a:t> </a:t>
            </a:r>
            <a:r>
              <a:rPr lang="en-US" dirty="0" err="1" smtClean="0"/>
              <a:t>hukumnya</a:t>
            </a:r>
            <a:r>
              <a:rPr lang="en-US" dirty="0"/>
              <a:t>?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Pencairan</a:t>
            </a:r>
            <a:r>
              <a:rPr lang="en-US" dirty="0" smtClean="0"/>
              <a:t> </a:t>
            </a:r>
            <a:r>
              <a:rPr lang="en-US" dirty="0" err="1" smtClean="0"/>
              <a:t>objek</a:t>
            </a:r>
            <a:r>
              <a:rPr lang="en-US" dirty="0" smtClean="0"/>
              <a:t> </a:t>
            </a:r>
            <a:r>
              <a:rPr lang="en-US" dirty="0" err="1"/>
              <a:t>Jaminan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s-ES" dirty="0" err="1" smtClean="0"/>
              <a:t>berdasarkan</a:t>
            </a:r>
            <a:r>
              <a:rPr lang="es-ES" dirty="0" smtClean="0"/>
              <a:t> </a:t>
            </a:r>
            <a:r>
              <a:rPr lang="es-ES" dirty="0" err="1"/>
              <a:t>ketentuan</a:t>
            </a:r>
            <a:r>
              <a:rPr lang="es-ES" dirty="0"/>
              <a:t> </a:t>
            </a:r>
            <a:r>
              <a:rPr lang="es-ES" dirty="0" err="1"/>
              <a:t>Pasal</a:t>
            </a:r>
            <a:r>
              <a:rPr lang="es-ES" dirty="0"/>
              <a:t> 20 </a:t>
            </a:r>
            <a:r>
              <a:rPr lang="es-ES" dirty="0" err="1" smtClean="0"/>
              <a:t>Undangundang</a:t>
            </a:r>
            <a:r>
              <a:rPr lang="es-ES" dirty="0" smtClean="0"/>
              <a:t> </a:t>
            </a:r>
            <a:r>
              <a:rPr lang="nb-NO" dirty="0" smtClean="0"/>
              <a:t>nomor </a:t>
            </a:r>
            <a:r>
              <a:rPr lang="nb-NO" dirty="0"/>
              <a:t>4 tahun 1996 yang </a:t>
            </a:r>
            <a:r>
              <a:rPr lang="nb-NO" dirty="0" smtClean="0"/>
              <a:t>menetapkan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/>
              <a:t>pencairan</a:t>
            </a:r>
            <a:r>
              <a:rPr lang="en-US" dirty="0"/>
              <a:t> </a:t>
            </a:r>
            <a:r>
              <a:rPr lang="en-US" dirty="0" err="1"/>
              <a:t>objek</a:t>
            </a:r>
            <a:r>
              <a:rPr lang="en-US" dirty="0"/>
              <a:t> </a:t>
            </a:r>
            <a:r>
              <a:rPr lang="en-US" dirty="0" err="1"/>
              <a:t>jaminan</a:t>
            </a:r>
            <a:r>
              <a:rPr lang="en-US" dirty="0"/>
              <a:t> </a:t>
            </a:r>
            <a:r>
              <a:rPr lang="en-US" dirty="0" err="1"/>
              <a:t>utang</a:t>
            </a:r>
            <a:r>
              <a:rPr lang="en-US" dirty="0"/>
              <a:t> yang </a:t>
            </a:r>
            <a:r>
              <a:rPr lang="en-US" dirty="0" err="1" smtClean="0"/>
              <a:t>diikat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tanggungan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eksekusi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penjualan</a:t>
            </a:r>
            <a:r>
              <a:rPr lang="en-US" dirty="0" smtClean="0"/>
              <a:t> </a:t>
            </a:r>
            <a:r>
              <a:rPr lang="en-US" dirty="0" err="1"/>
              <a:t>dibawah</a:t>
            </a:r>
            <a:r>
              <a:rPr lang="en-US" dirty="0"/>
              <a:t> </a:t>
            </a:r>
            <a:r>
              <a:rPr lang="en-US" dirty="0" err="1" smtClean="0"/>
              <a:t>tangan</a:t>
            </a:r>
            <a:r>
              <a:rPr lang="en-US" dirty="0" smtClean="0"/>
              <a:t>:</a:t>
            </a:r>
            <a:endParaRPr lang="en-US" dirty="0"/>
          </a:p>
          <a:p>
            <a:pPr>
              <a:buNone/>
            </a:pPr>
            <a:r>
              <a:rPr lang="fi-FI" dirty="0"/>
              <a:t>1. Pencairan melalui eksekusi (Parate </a:t>
            </a:r>
            <a:r>
              <a:rPr lang="fi-FI" dirty="0" smtClean="0"/>
              <a:t>eksekusi) </a:t>
            </a:r>
            <a:r>
              <a:rPr lang="en-US" dirty="0" err="1" smtClean="0"/>
              <a:t>Pencairan</a:t>
            </a:r>
            <a:r>
              <a:rPr lang="en-US" dirty="0" smtClean="0"/>
              <a:t> </a:t>
            </a:r>
            <a:r>
              <a:rPr lang="en-US" dirty="0" err="1"/>
              <a:t>objek</a:t>
            </a:r>
            <a:r>
              <a:rPr lang="en-US" dirty="0"/>
              <a:t> </a:t>
            </a:r>
            <a:r>
              <a:rPr lang="en-US" dirty="0" err="1"/>
              <a:t>jaminan</a:t>
            </a:r>
            <a:r>
              <a:rPr lang="en-US" dirty="0"/>
              <a:t> </a:t>
            </a:r>
            <a:r>
              <a:rPr lang="en-US" dirty="0" err="1"/>
              <a:t>utang</a:t>
            </a:r>
            <a:r>
              <a:rPr lang="en-US" dirty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eksekusi</a:t>
            </a:r>
            <a:r>
              <a:rPr lang="en-US" dirty="0" smtClean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/>
              <a:t>berikut</a:t>
            </a:r>
            <a:r>
              <a:rPr lang="en-US" dirty="0"/>
              <a:t>.</a:t>
            </a:r>
          </a:p>
          <a:p>
            <a:pPr marL="514350" indent="-514350">
              <a:buAutoNum type="alphaLcParenR"/>
            </a:pPr>
            <a:r>
              <a:rPr lang="fi-FI" dirty="0" smtClean="0"/>
              <a:t>Penjualan </a:t>
            </a:r>
            <a:r>
              <a:rPr lang="fi-FI" dirty="0"/>
              <a:t>atas kekuasaan pemegang </a:t>
            </a:r>
            <a:r>
              <a:rPr lang="fi-FI" dirty="0" smtClean="0"/>
              <a:t>hak </a:t>
            </a:r>
            <a:r>
              <a:rPr lang="en-US" dirty="0" err="1" smtClean="0"/>
              <a:t>tanggungan</a:t>
            </a:r>
            <a:r>
              <a:rPr lang="en-US" dirty="0" smtClean="0"/>
              <a:t> </a:t>
            </a:r>
            <a:r>
              <a:rPr lang="en-US" dirty="0" err="1"/>
              <a:t>peringkat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/>
              <a:t>diatur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</a:t>
            </a:r>
            <a:r>
              <a:rPr lang="da-DK" dirty="0" smtClean="0"/>
              <a:t>20 </a:t>
            </a:r>
            <a:r>
              <a:rPr lang="da-DK" dirty="0"/>
              <a:t>ayat (1) jo Pasal 6 </a:t>
            </a:r>
            <a:r>
              <a:rPr lang="da-DK" dirty="0" smtClean="0"/>
              <a:t>Undang-undang </a:t>
            </a:r>
            <a:r>
              <a:rPr lang="nb-NO" dirty="0" smtClean="0"/>
              <a:t>nomor </a:t>
            </a:r>
            <a:r>
              <a:rPr lang="nb-NO" dirty="0"/>
              <a:t>4 tahun 1996. Pemegang </a:t>
            </a:r>
            <a:r>
              <a:rPr lang="nb-NO" dirty="0" smtClean="0"/>
              <a:t>hak </a:t>
            </a:r>
            <a:r>
              <a:rPr lang="en-US" dirty="0" err="1" smtClean="0"/>
              <a:t>tanggungan</a:t>
            </a:r>
            <a:r>
              <a:rPr lang="en-US" dirty="0" smtClean="0"/>
              <a:t> </a:t>
            </a:r>
            <a:r>
              <a:rPr lang="en-US" dirty="0" err="1"/>
              <a:t>peringkat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</a:t>
            </a:r>
            <a:r>
              <a:rPr lang="en-US" dirty="0" err="1" smtClean="0"/>
              <a:t>meminta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kantor</a:t>
            </a:r>
            <a:r>
              <a:rPr lang="en-US" dirty="0" smtClean="0"/>
              <a:t> </a:t>
            </a:r>
            <a:r>
              <a:rPr lang="en-US" dirty="0" err="1"/>
              <a:t>lelang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 smtClean="0"/>
              <a:t>kantor</a:t>
            </a:r>
            <a:r>
              <a:rPr lang="en-US" dirty="0" smtClean="0"/>
              <a:t> </a:t>
            </a:r>
            <a:r>
              <a:rPr lang="en-US" dirty="0" err="1" smtClean="0"/>
              <a:t>lelang</a:t>
            </a:r>
            <a:r>
              <a:rPr lang="en-US" dirty="0" smtClean="0"/>
              <a:t> </a:t>
            </a:r>
            <a:r>
              <a:rPr lang="en-US" dirty="0" err="1"/>
              <a:t>swasta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pelelangan</a:t>
            </a:r>
            <a:r>
              <a:rPr lang="en-US" dirty="0" smtClean="0"/>
              <a:t> </a:t>
            </a:r>
            <a:r>
              <a:rPr lang="en-US" dirty="0" err="1"/>
              <a:t>umum</a:t>
            </a:r>
            <a:r>
              <a:rPr lang="en-US" dirty="0"/>
              <a:t>.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penjualan</a:t>
            </a:r>
            <a:r>
              <a:rPr lang="en-US" dirty="0"/>
              <a:t> </a:t>
            </a:r>
            <a:r>
              <a:rPr lang="en-US" dirty="0" err="1" smtClean="0"/>
              <a:t>objek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diserahkan</a:t>
            </a:r>
            <a:r>
              <a:rPr lang="en-US" dirty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da-DK" dirty="0" smtClean="0"/>
              <a:t>kantor </a:t>
            </a:r>
            <a:r>
              <a:rPr lang="da-DK" dirty="0"/>
              <a:t>lelang kepada bank </a:t>
            </a:r>
            <a:r>
              <a:rPr lang="da-DK" dirty="0" smtClean="0"/>
              <a:t>untuk </a:t>
            </a:r>
            <a:r>
              <a:rPr lang="en-US" dirty="0" err="1" smtClean="0"/>
              <a:t>pelunasan</a:t>
            </a:r>
            <a:r>
              <a:rPr lang="en-US" dirty="0" smtClean="0"/>
              <a:t> </a:t>
            </a:r>
            <a:r>
              <a:rPr lang="en-US" dirty="0" err="1"/>
              <a:t>uang</a:t>
            </a:r>
            <a:r>
              <a:rPr lang="en-US" dirty="0"/>
              <a:t> </a:t>
            </a:r>
            <a:r>
              <a:rPr lang="en-US" dirty="0" err="1" smtClean="0"/>
              <a:t>debitur</a:t>
            </a:r>
            <a:r>
              <a:rPr lang="en-US" dirty="0" smtClean="0"/>
              <a:t>. Dari </a:t>
            </a:r>
            <a:r>
              <a:rPr lang="en-US" dirty="0" err="1" smtClean="0"/>
              <a:t>praktik</a:t>
            </a:r>
            <a:r>
              <a:rPr lang="en-US" dirty="0" smtClean="0"/>
              <a:t> </a:t>
            </a:r>
            <a:r>
              <a:rPr lang="en-US" dirty="0" err="1" smtClean="0"/>
              <a:t>perbankan</a:t>
            </a:r>
            <a:r>
              <a:rPr lang="en-US" dirty="0" smtClean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 smtClean="0"/>
              <a:t>diperhatikan</a:t>
            </a:r>
            <a:r>
              <a:rPr lang="en-US" dirty="0" smtClean="0"/>
              <a:t> </a:t>
            </a:r>
            <a:r>
              <a:rPr lang="fi-FI" dirty="0" smtClean="0"/>
              <a:t>penggunaan </a:t>
            </a:r>
            <a:r>
              <a:rPr lang="fi-FI" dirty="0"/>
              <a:t>cara eksekusi ini </a:t>
            </a:r>
            <a:r>
              <a:rPr lang="fi-FI" dirty="0" smtClean="0"/>
              <a:t>oleh 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/>
              <a:t>bank yang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kedudukan</a:t>
            </a:r>
            <a:r>
              <a:rPr lang="en-US" dirty="0" smtClean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pemegang</a:t>
            </a:r>
            <a:r>
              <a:rPr lang="en-US" dirty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tanggungan</a:t>
            </a:r>
            <a:r>
              <a:rPr lang="en-US" dirty="0" smtClean="0"/>
              <a:t> </a:t>
            </a:r>
            <a:r>
              <a:rPr lang="en-US" dirty="0" err="1"/>
              <a:t>peringkat</a:t>
            </a:r>
            <a:r>
              <a:rPr lang="en-US" dirty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fi-FI" dirty="0" smtClean="0"/>
              <a:t>b) Penjualan berdasarkan penetapan Ketua </a:t>
            </a:r>
            <a:r>
              <a:rPr lang="en-US" dirty="0" err="1" smtClean="0"/>
              <a:t>Pengadilan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sehubungan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nn-NO" dirty="0" smtClean="0"/>
              <a:t>titel eksekutorial yang terdapat pada </a:t>
            </a:r>
            <a:r>
              <a:rPr lang="en-US" dirty="0" err="1" smtClean="0"/>
              <a:t>Sertifikat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Tanggungan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2</a:t>
            </a:r>
            <a:r>
              <a:rPr lang="en-US" dirty="0"/>
              <a:t>. </a:t>
            </a:r>
            <a:r>
              <a:rPr lang="en-US" dirty="0" err="1"/>
              <a:t>Pencairan</a:t>
            </a:r>
            <a:r>
              <a:rPr lang="en-US" dirty="0"/>
              <a:t> </a:t>
            </a:r>
            <a:r>
              <a:rPr lang="en-US" dirty="0" err="1"/>
              <a:t>Objek</a:t>
            </a:r>
            <a:r>
              <a:rPr lang="en-US" dirty="0"/>
              <a:t> </a:t>
            </a:r>
            <a:r>
              <a:rPr lang="en-US" dirty="0" err="1"/>
              <a:t>Jaminan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 smtClean="0"/>
              <a:t>tangan</a:t>
            </a:r>
            <a:r>
              <a:rPr lang="en-US" dirty="0" smtClean="0"/>
              <a:t>. </a:t>
            </a:r>
            <a:r>
              <a:rPr lang="en-US" dirty="0" err="1" smtClean="0"/>
              <a:t>Pencairan</a:t>
            </a:r>
            <a:r>
              <a:rPr lang="en-US" dirty="0" smtClean="0"/>
              <a:t> </a:t>
            </a:r>
            <a:r>
              <a:rPr lang="en-US" dirty="0" err="1"/>
              <a:t>objek</a:t>
            </a:r>
            <a:r>
              <a:rPr lang="en-US" dirty="0"/>
              <a:t> </a:t>
            </a:r>
            <a:r>
              <a:rPr lang="en-US" dirty="0" err="1"/>
              <a:t>jaminan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penjualan</a:t>
            </a:r>
            <a:r>
              <a:rPr lang="en-US" dirty="0" smtClean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bawah</a:t>
            </a:r>
            <a:r>
              <a:rPr lang="en-US" dirty="0"/>
              <a:t> </a:t>
            </a:r>
            <a:r>
              <a:rPr lang="en-US" dirty="0" err="1"/>
              <a:t>tangan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smtClean="0"/>
              <a:t>pula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/>
              <a:t>bank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s-ES" dirty="0" err="1" smtClean="0"/>
              <a:t>ketentuan</a:t>
            </a:r>
            <a:r>
              <a:rPr lang="es-ES" dirty="0" smtClean="0"/>
              <a:t> </a:t>
            </a:r>
            <a:r>
              <a:rPr lang="es-ES" dirty="0" err="1"/>
              <a:t>Pasal</a:t>
            </a:r>
            <a:r>
              <a:rPr lang="es-ES" dirty="0"/>
              <a:t> 20 </a:t>
            </a:r>
            <a:r>
              <a:rPr lang="es-ES" dirty="0" err="1"/>
              <a:t>ayat</a:t>
            </a:r>
            <a:r>
              <a:rPr lang="es-ES" dirty="0"/>
              <a:t> (2) dan </a:t>
            </a:r>
            <a:r>
              <a:rPr lang="es-ES" dirty="0" err="1"/>
              <a:t>ayat</a:t>
            </a:r>
            <a:r>
              <a:rPr lang="es-ES" dirty="0"/>
              <a:t> (</a:t>
            </a:r>
            <a:r>
              <a:rPr lang="es-ES" dirty="0" smtClean="0"/>
              <a:t>3)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/>
              <a:t>nomor</a:t>
            </a:r>
            <a:r>
              <a:rPr lang="en-US" dirty="0"/>
              <a:t> 4 </a:t>
            </a:r>
            <a:r>
              <a:rPr lang="en-US" dirty="0" err="1"/>
              <a:t>tahun</a:t>
            </a:r>
            <a:r>
              <a:rPr lang="en-US" dirty="0"/>
              <a:t> 1996.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r>
              <a:rPr lang="es-ES" dirty="0" err="1"/>
              <a:t>Pasal</a:t>
            </a:r>
            <a:r>
              <a:rPr lang="es-ES" dirty="0"/>
              <a:t> 20 </a:t>
            </a:r>
            <a:r>
              <a:rPr lang="es-ES" dirty="0" err="1"/>
              <a:t>ayat</a:t>
            </a:r>
            <a:r>
              <a:rPr lang="es-ES" dirty="0"/>
              <a:t> (2) dan </a:t>
            </a:r>
            <a:r>
              <a:rPr lang="es-ES" dirty="0" err="1"/>
              <a:t>ayat</a:t>
            </a:r>
            <a:r>
              <a:rPr lang="es-ES" dirty="0"/>
              <a:t> (3) </a:t>
            </a:r>
            <a:r>
              <a:rPr lang="es-ES" dirty="0" err="1" smtClean="0"/>
              <a:t>Undangundang</a:t>
            </a:r>
            <a:r>
              <a:rPr lang="es-ES" dirty="0" smtClean="0"/>
              <a:t> </a:t>
            </a:r>
            <a:r>
              <a:rPr lang="nb-NO" dirty="0" smtClean="0"/>
              <a:t>nomor </a:t>
            </a:r>
            <a:r>
              <a:rPr lang="nb-NO" dirty="0"/>
              <a:t>4 tahun 1996 </a:t>
            </a:r>
            <a:r>
              <a:rPr lang="nb-NO" dirty="0" smtClean="0"/>
              <a:t>menetapkan</a:t>
            </a:r>
            <a:r>
              <a:rPr lang="en-US" dirty="0" err="1"/>
              <a:t>pencairan</a:t>
            </a:r>
            <a:r>
              <a:rPr lang="en-US" dirty="0"/>
              <a:t> </a:t>
            </a:r>
            <a:r>
              <a:rPr lang="en-US" dirty="0" err="1"/>
              <a:t>objek</a:t>
            </a:r>
            <a:r>
              <a:rPr lang="en-US" dirty="0"/>
              <a:t> </a:t>
            </a:r>
            <a:r>
              <a:rPr lang="en-US" dirty="0" err="1"/>
              <a:t>jaminan</a:t>
            </a:r>
            <a:r>
              <a:rPr lang="en-US" dirty="0"/>
              <a:t> </a:t>
            </a:r>
            <a:r>
              <a:rPr lang="en-US" dirty="0" err="1"/>
              <a:t>utang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/>
              <a:t>tangan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 smtClean="0"/>
              <a:t>syarat-syarat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/>
              <a:t>berikut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a)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kesepakatan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pemberi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pemegang</a:t>
            </a:r>
            <a:r>
              <a:rPr lang="en-US" dirty="0" smtClean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tanggungan</a:t>
            </a:r>
            <a:r>
              <a:rPr lang="en-US" dirty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/>
              <a:t>penjualan</a:t>
            </a:r>
            <a:r>
              <a:rPr lang="en-US" dirty="0"/>
              <a:t> </a:t>
            </a:r>
            <a:r>
              <a:rPr lang="en-US" dirty="0" err="1"/>
              <a:t>dibawah</a:t>
            </a:r>
            <a:r>
              <a:rPr lang="en-US" dirty="0"/>
              <a:t> </a:t>
            </a:r>
            <a:r>
              <a:rPr lang="en-US" dirty="0" err="1" smtClean="0"/>
              <a:t>tangan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/>
              <a:t>objek</a:t>
            </a:r>
            <a:r>
              <a:rPr lang="en-US" dirty="0"/>
              <a:t> </a:t>
            </a:r>
            <a:r>
              <a:rPr lang="en-US" dirty="0" err="1"/>
              <a:t>jaminan</a:t>
            </a:r>
            <a:r>
              <a:rPr lang="en-US" dirty="0"/>
              <a:t> </a:t>
            </a:r>
            <a:r>
              <a:rPr lang="en-US" dirty="0" err="1"/>
              <a:t>hutang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diperoleh</a:t>
            </a:r>
            <a:r>
              <a:rPr lang="en-US" dirty="0" smtClean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tertinggi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menguntungkan</a:t>
            </a:r>
            <a:r>
              <a:rPr lang="en-US" dirty="0" smtClean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pihak</a:t>
            </a:r>
            <a:endParaRPr lang="en-US" dirty="0"/>
          </a:p>
          <a:p>
            <a:pPr>
              <a:buNone/>
            </a:pPr>
            <a:r>
              <a:rPr lang="fi-FI" dirty="0"/>
              <a:t>b) Pelaksanaan penjualan hanya </a:t>
            </a:r>
            <a:r>
              <a:rPr lang="fi-FI" dirty="0" smtClean="0"/>
              <a:t>dapat dilakukan </a:t>
            </a:r>
            <a:r>
              <a:rPr lang="fi-FI" dirty="0"/>
              <a:t>setelah lewat satu bulan </a:t>
            </a:r>
            <a:r>
              <a:rPr lang="fi-FI" dirty="0" smtClean="0"/>
              <a:t>sejak </a:t>
            </a:r>
            <a:r>
              <a:rPr lang="en-US" dirty="0" err="1" smtClean="0"/>
              <a:t>diberitahukan</a:t>
            </a:r>
            <a:r>
              <a:rPr lang="en-US" dirty="0" smtClean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pemberi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pemegang</a:t>
            </a:r>
            <a:r>
              <a:rPr lang="en-US" dirty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tanggungan</a:t>
            </a:r>
            <a:r>
              <a:rPr lang="en-US" dirty="0" smtClean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pihak-pihak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berkepentingan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diumumkan</a:t>
            </a:r>
            <a:r>
              <a:rPr lang="en-US" dirty="0"/>
              <a:t> </a:t>
            </a:r>
            <a:r>
              <a:rPr lang="en-US" dirty="0" err="1" smtClean="0"/>
              <a:t>sedikit-dikitnya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kabar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beredar</a:t>
            </a:r>
            <a:r>
              <a:rPr lang="en-US" dirty="0" smtClean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yang </a:t>
            </a:r>
            <a:r>
              <a:rPr lang="en-US" dirty="0" err="1" smtClean="0"/>
              <a:t>bersangkutan</a:t>
            </a:r>
            <a:r>
              <a:rPr lang="en-US" dirty="0" smtClean="0"/>
              <a:t> </a:t>
            </a:r>
            <a:r>
              <a:rPr lang="es-ES" dirty="0" smtClean="0"/>
              <a:t>dan </a:t>
            </a:r>
            <a:r>
              <a:rPr lang="es-ES" dirty="0" err="1"/>
              <a:t>atau</a:t>
            </a:r>
            <a:r>
              <a:rPr lang="es-ES" dirty="0"/>
              <a:t> media </a:t>
            </a:r>
            <a:r>
              <a:rPr lang="es-ES" dirty="0" err="1"/>
              <a:t>massa</a:t>
            </a:r>
            <a:r>
              <a:rPr lang="es-ES" dirty="0"/>
              <a:t> </a:t>
            </a:r>
            <a:r>
              <a:rPr lang="es-ES" dirty="0" err="1"/>
              <a:t>setempat</a:t>
            </a:r>
            <a:r>
              <a:rPr lang="es-ES" dirty="0"/>
              <a:t>, </a:t>
            </a:r>
            <a:r>
              <a:rPr lang="es-ES" dirty="0" err="1" smtClean="0"/>
              <a:t>serta</a:t>
            </a:r>
            <a:r>
              <a:rPr lang="es-E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yang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keberatan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10000"/>
          </a:bodyPr>
          <a:lstStyle/>
          <a:p>
            <a:r>
              <a:rPr lang="fi-FI" dirty="0"/>
              <a:t>Pelaksanaan penjualan dibawah tangan </a:t>
            </a:r>
            <a:r>
              <a:rPr lang="fi-FI" dirty="0" smtClean="0"/>
              <a:t>ini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lewat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smtClean="0"/>
              <a:t>1 (</a:t>
            </a:r>
            <a:r>
              <a:rPr lang="en-US" dirty="0" err="1" smtClean="0"/>
              <a:t>satu</a:t>
            </a:r>
            <a:r>
              <a:rPr lang="en-US" dirty="0"/>
              <a:t>) </a:t>
            </a:r>
            <a:r>
              <a:rPr lang="en-US" dirty="0" err="1"/>
              <a:t>bulan</a:t>
            </a:r>
            <a:r>
              <a:rPr lang="en-US" dirty="0"/>
              <a:t> </a:t>
            </a:r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diberitahukan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 smtClean="0"/>
              <a:t>pemberi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/>
              <a:t>penerima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Tanggungannya</a:t>
            </a:r>
            <a:r>
              <a:rPr lang="en-US" dirty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pihak-pihak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berkepentingan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diumumkan</a:t>
            </a:r>
            <a:r>
              <a:rPr lang="en-US" dirty="0" smtClean="0"/>
              <a:t> </a:t>
            </a:r>
            <a:r>
              <a:rPr lang="en-US" dirty="0" err="1"/>
              <a:t>sedikitnya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 smtClean="0"/>
              <a:t>kabar</a:t>
            </a:r>
            <a:r>
              <a:rPr lang="en-US" dirty="0" smtClean="0"/>
              <a:t> yang </a:t>
            </a:r>
            <a:r>
              <a:rPr lang="en-US" dirty="0" err="1"/>
              <a:t>beredar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yang </a:t>
            </a:r>
            <a:r>
              <a:rPr lang="en-US" dirty="0" err="1" smtClean="0"/>
              <a:t>bersangkutan</a:t>
            </a:r>
            <a:r>
              <a:rPr lang="en-US" dirty="0" smtClean="0"/>
              <a:t>, </a:t>
            </a:r>
            <a:r>
              <a:rPr lang="nn-NO" dirty="0" smtClean="0"/>
              <a:t>serta </a:t>
            </a:r>
            <a:r>
              <a:rPr lang="nn-NO" dirty="0"/>
              <a:t>tidak ada pihak yang </a:t>
            </a:r>
            <a:r>
              <a:rPr lang="nn-NO" dirty="0" smtClean="0"/>
              <a:t>menyatakan </a:t>
            </a:r>
            <a:r>
              <a:rPr lang="en-US" dirty="0" err="1" smtClean="0"/>
              <a:t>keberatan</a:t>
            </a:r>
            <a:r>
              <a:rPr lang="en-US" dirty="0"/>
              <a:t>. 17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18 UUHT,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Tanggungan</a:t>
            </a:r>
            <a:r>
              <a:rPr lang="en-US" dirty="0" smtClean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susun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satuan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/>
              <a:t>susun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hapus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smtClean="0"/>
              <a:t>-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</a:t>
            </a:r>
            <a:endParaRPr lang="en-US" dirty="0"/>
          </a:p>
          <a:p>
            <a:pPr>
              <a:buNone/>
            </a:pPr>
            <a:r>
              <a:rPr lang="en-US" dirty="0"/>
              <a:t>1. </a:t>
            </a:r>
            <a:r>
              <a:rPr lang="en-US" dirty="0" err="1"/>
              <a:t>Hapusnya</a:t>
            </a:r>
            <a:r>
              <a:rPr lang="en-US" dirty="0"/>
              <a:t> </a:t>
            </a:r>
            <a:r>
              <a:rPr lang="en-US" dirty="0" err="1"/>
              <a:t>hutang</a:t>
            </a:r>
            <a:r>
              <a:rPr lang="en-US" dirty="0"/>
              <a:t> yang </a:t>
            </a:r>
            <a:r>
              <a:rPr lang="en-US" dirty="0" err="1"/>
              <a:t>dijamin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Tanggungan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2. </a:t>
            </a:r>
            <a:r>
              <a:rPr lang="en-US" dirty="0" err="1"/>
              <a:t>Dilepaskan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Tanggungan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 smtClean="0"/>
              <a:t>pemegang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/>
              <a:t>Tanggungannya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sv-SE" dirty="0"/>
              <a:t>3. Pembersihan Hak Tanggungan </a:t>
            </a:r>
            <a:r>
              <a:rPr lang="sv-SE" dirty="0" smtClean="0"/>
              <a:t>berdasarkan </a:t>
            </a:r>
            <a:r>
              <a:rPr lang="fi-FI" dirty="0" smtClean="0"/>
              <a:t>penetapan </a:t>
            </a:r>
            <a:r>
              <a:rPr lang="fi-FI" dirty="0"/>
              <a:t>peringkat oleh Ketua </a:t>
            </a:r>
            <a:r>
              <a:rPr lang="fi-FI" dirty="0" smtClean="0"/>
              <a:t>Pengadilan </a:t>
            </a:r>
            <a:r>
              <a:rPr lang="en-US" dirty="0" err="1" smtClean="0"/>
              <a:t>Negeri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sv-SE" dirty="0"/>
              <a:t>4. Hapusnya hak atas tanah yang dibebani </a:t>
            </a:r>
            <a:r>
              <a:rPr lang="sv-SE" dirty="0" smtClean="0"/>
              <a:t>Hak </a:t>
            </a:r>
            <a:r>
              <a:rPr lang="en-US" dirty="0" err="1" smtClean="0"/>
              <a:t>Tanggungan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dirty="0"/>
              <a:t>1. </a:t>
            </a:r>
            <a:r>
              <a:rPr lang="en-US" dirty="0" err="1" smtClean="0"/>
              <a:t>Kepemilikan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/>
              <a:t>susun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Perumahan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Permukiman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sv-SE" dirty="0" smtClean="0"/>
              <a:t>dengan </a:t>
            </a:r>
            <a:r>
              <a:rPr lang="sv-SE" dirty="0"/>
              <a:t>cara kredit berdasarkan </a:t>
            </a:r>
            <a:r>
              <a:rPr lang="sv-SE" dirty="0" smtClean="0"/>
              <a:t>Perjanjian Kredit </a:t>
            </a:r>
            <a:r>
              <a:rPr lang="sv-SE" dirty="0"/>
              <a:t>Perbankan berupa kredit </a:t>
            </a:r>
            <a:r>
              <a:rPr lang="sv-SE" dirty="0" smtClean="0"/>
              <a:t>kepemilikan </a:t>
            </a:r>
            <a:r>
              <a:rPr lang="es-ES" dirty="0" err="1" smtClean="0"/>
              <a:t>apartemen</a:t>
            </a:r>
            <a:r>
              <a:rPr lang="es-ES" dirty="0" smtClean="0"/>
              <a:t> </a:t>
            </a:r>
            <a:r>
              <a:rPr lang="es-ES" dirty="0" err="1"/>
              <a:t>atau</a:t>
            </a:r>
            <a:r>
              <a:rPr lang="es-ES" dirty="0"/>
              <a:t> </a:t>
            </a:r>
            <a:r>
              <a:rPr lang="es-ES" dirty="0" err="1"/>
              <a:t>rumah</a:t>
            </a:r>
            <a:r>
              <a:rPr lang="es-ES" dirty="0"/>
              <a:t> </a:t>
            </a:r>
            <a:r>
              <a:rPr lang="es-ES" dirty="0" err="1"/>
              <a:t>susun</a:t>
            </a:r>
            <a:r>
              <a:rPr lang="es-ES" dirty="0"/>
              <a:t>, dimana </a:t>
            </a:r>
            <a:r>
              <a:rPr lang="es-ES" dirty="0" err="1" smtClean="0"/>
              <a:t>Hak</a:t>
            </a:r>
            <a:r>
              <a:rPr lang="es-ES" dirty="0" smtClean="0"/>
              <a:t> </a:t>
            </a:r>
            <a:r>
              <a:rPr lang="fi-FI" dirty="0" smtClean="0"/>
              <a:t>Milik </a:t>
            </a:r>
            <a:r>
              <a:rPr lang="fi-FI" dirty="0"/>
              <a:t>Satuan Rumah Susun dijadikan </a:t>
            </a:r>
            <a:r>
              <a:rPr lang="fi-FI" dirty="0" smtClean="0"/>
              <a:t>jaminan </a:t>
            </a:r>
            <a:r>
              <a:rPr lang="sv-SE" dirty="0" smtClean="0"/>
              <a:t>kredit </a:t>
            </a:r>
            <a:r>
              <a:rPr lang="sv-SE" dirty="0"/>
              <a:t>dengan diikat dengan Hak </a:t>
            </a:r>
            <a:r>
              <a:rPr lang="sv-SE" dirty="0" smtClean="0"/>
              <a:t>Tanggungan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47 </a:t>
            </a:r>
            <a:r>
              <a:rPr lang="en-US" dirty="0" err="1" smtClean="0"/>
              <a:t>ayat</a:t>
            </a:r>
            <a:r>
              <a:rPr lang="en-US" dirty="0" smtClean="0"/>
              <a:t>(5)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Susun</a:t>
            </a:r>
            <a:r>
              <a:rPr lang="en-US" dirty="0"/>
              <a:t>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debitur</a:t>
            </a:r>
            <a:r>
              <a:rPr lang="en-US" dirty="0" smtClean="0"/>
              <a:t> </a:t>
            </a:r>
            <a:r>
              <a:rPr lang="en-US" dirty="0" err="1" smtClean="0"/>
              <a:t>cidera</a:t>
            </a:r>
            <a:r>
              <a:rPr lang="en-US" dirty="0" smtClean="0"/>
              <a:t> </a:t>
            </a:r>
            <a:r>
              <a:rPr lang="en-US" dirty="0" err="1" smtClean="0"/>
              <a:t>janji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kredit</a:t>
            </a:r>
            <a:r>
              <a:rPr lang="en-US" dirty="0" smtClean="0"/>
              <a:t>, </a:t>
            </a:r>
            <a:r>
              <a:rPr lang="sv-SE" dirty="0" smtClean="0"/>
              <a:t>maka Hak Tanggungan akan dilakukan eksekusi  </a:t>
            </a:r>
            <a:r>
              <a:rPr lang="es-ES" dirty="0" err="1" smtClean="0"/>
              <a:t>sebagaimana</a:t>
            </a:r>
            <a:r>
              <a:rPr lang="es-ES" dirty="0" smtClean="0"/>
              <a:t>  </a:t>
            </a:r>
            <a:r>
              <a:rPr lang="es-ES" dirty="0" err="1" smtClean="0"/>
              <a:t>ketentuan</a:t>
            </a:r>
            <a:r>
              <a:rPr lang="es-ES" dirty="0" smtClean="0"/>
              <a:t> </a:t>
            </a:r>
            <a:r>
              <a:rPr lang="es-ES" dirty="0" err="1" smtClean="0"/>
              <a:t>Pasal</a:t>
            </a:r>
            <a:r>
              <a:rPr lang="es-ES" dirty="0" smtClean="0"/>
              <a:t> 20 </a:t>
            </a:r>
            <a:r>
              <a:rPr lang="es-ES" dirty="0" err="1" smtClean="0"/>
              <a:t>Undang</a:t>
            </a:r>
            <a:r>
              <a:rPr lang="es-ES" dirty="0" smtClean="0"/>
              <a:t>-</a:t>
            </a:r>
            <a:r>
              <a:rPr lang="en-US" dirty="0" err="1" smtClean="0"/>
              <a:t>Undang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Tanggungan</a:t>
            </a:r>
            <a:r>
              <a:rPr lang="en-US" dirty="0" smtClean="0"/>
              <a:t>,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obyek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/>
              <a:t> </a:t>
            </a:r>
            <a:r>
              <a:rPr lang="en-US" dirty="0" err="1" smtClean="0"/>
              <a:t>Tanggungan</a:t>
            </a:r>
            <a:r>
              <a:rPr lang="en-US" dirty="0" smtClean="0"/>
              <a:t> </a:t>
            </a:r>
            <a:r>
              <a:rPr lang="en-US" dirty="0" err="1" smtClean="0"/>
              <a:t>dijual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pelelangan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yang </a:t>
            </a:r>
            <a:r>
              <a:rPr lang="en-US" dirty="0" err="1" smtClean="0"/>
              <a:t>ditentukan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de-DE" dirty="0" smtClean="0"/>
              <a:t>perundang undangan yang berlaku dan </a:t>
            </a:r>
            <a:r>
              <a:rPr lang="en-US" dirty="0" err="1" smtClean="0"/>
              <a:t>pemegang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Tanggungan</a:t>
            </a:r>
            <a:r>
              <a:rPr lang="en-US" dirty="0" smtClean="0"/>
              <a:t> </a:t>
            </a:r>
            <a:r>
              <a:rPr lang="en-US" dirty="0" err="1" smtClean="0"/>
              <a:t>berhak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hasilnya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/>
              <a:t> </a:t>
            </a:r>
            <a:r>
              <a:rPr lang="sv-SE" dirty="0" smtClean="0"/>
              <a:t>pelunasan piutangnya, dengan hak yang </a:t>
            </a:r>
            <a:r>
              <a:rPr lang="en-US" dirty="0" err="1" smtClean="0"/>
              <a:t>mendahului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kreditor-kreditor</a:t>
            </a:r>
            <a:r>
              <a:rPr lang="en-US" dirty="0" smtClean="0"/>
              <a:t> yang </a:t>
            </a:r>
            <a:r>
              <a:rPr lang="fi-FI" dirty="0" smtClean="0"/>
              <a:t>lain yang dapat dilaksanakan melalui dua </a:t>
            </a:r>
            <a:r>
              <a:rPr lang="pt-BR" dirty="0" smtClean="0"/>
              <a:t>macam cara, yaitu: a. Berdasarkan ketentuan </a:t>
            </a:r>
            <a:r>
              <a:rPr lang="en-US" dirty="0" err="1" smtClean="0"/>
              <a:t>Pasal</a:t>
            </a:r>
            <a:r>
              <a:rPr lang="en-US" dirty="0" smtClean="0"/>
              <a:t> 6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Tanggungan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sv-SE" dirty="0" smtClean="0"/>
              <a:t>Hak pemegang Hak Tanggungan pertama untuk menjual obyek Hak Tanggungan atas kekuasaan </a:t>
            </a:r>
            <a:r>
              <a:rPr lang="en-US" dirty="0" err="1" smtClean="0"/>
              <a:t>sendiri</a:t>
            </a:r>
            <a:r>
              <a:rPr lang="en-US" dirty="0" smtClean="0"/>
              <a:t> yang </a:t>
            </a:r>
            <a:r>
              <a:rPr lang="en-US" dirty="0" err="1" smtClean="0"/>
              <a:t>diperkuat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janji</a:t>
            </a:r>
            <a:r>
              <a:rPr lang="en-US" dirty="0" smtClean="0"/>
              <a:t> yang </a:t>
            </a:r>
            <a:r>
              <a:rPr lang="pt-BR" dirty="0" smtClean="0"/>
              <a:t>disebut dalam Pasal 11 ayat (2) huruf 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4 </a:t>
            </a:r>
            <a:r>
              <a:rPr lang="en-US" dirty="0" err="1" smtClean="0"/>
              <a:t>Tahun</a:t>
            </a:r>
            <a:r>
              <a:rPr lang="en-US" dirty="0" smtClean="0"/>
              <a:t> 1996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Tanggungan</a:t>
            </a:r>
            <a:r>
              <a:rPr lang="en-US" dirty="0" smtClean="0"/>
              <a:t> (UUHT)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/>
              <a:t> </a:t>
            </a:r>
            <a:r>
              <a:rPr lang="nn-NO" dirty="0" smtClean="0"/>
              <a:t>cara </a:t>
            </a:r>
            <a:r>
              <a:rPr lang="nn-NO" i="1" dirty="0" smtClean="0"/>
              <a:t>parate eksekusi. b. Berdasarkan Title </a:t>
            </a:r>
            <a:r>
              <a:rPr lang="en-US" dirty="0" err="1" smtClean="0"/>
              <a:t>eksekutorial</a:t>
            </a:r>
            <a:r>
              <a:rPr lang="en-US" dirty="0" smtClean="0"/>
              <a:t> yang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sertifikat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/>
              <a:t> </a:t>
            </a:r>
            <a:r>
              <a:rPr lang="en-US" dirty="0" err="1" smtClean="0"/>
              <a:t>Tanggungan</a:t>
            </a:r>
            <a:r>
              <a:rPr lang="en-US" dirty="0" smtClean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14 </a:t>
            </a:r>
            <a:r>
              <a:rPr lang="en-US" dirty="0" err="1" smtClean="0"/>
              <a:t>ayat</a:t>
            </a:r>
            <a:r>
              <a:rPr lang="en-US" dirty="0" smtClean="0"/>
              <a:t> (2) UUHT,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eksekusi</a:t>
            </a:r>
            <a:r>
              <a:rPr lang="en-US" dirty="0"/>
              <a:t> </a:t>
            </a:r>
            <a:r>
              <a:rPr lang="sv-SE" dirty="0" smtClean="0"/>
              <a:t>dilakukan dengan meminta bantuan pengadilan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i="1" dirty="0" smtClean="0"/>
              <a:t>Fiat </a:t>
            </a:r>
            <a:r>
              <a:rPr lang="en-US" i="1" dirty="0" err="1" smtClean="0"/>
              <a:t>Eksekusi</a:t>
            </a:r>
            <a:r>
              <a:rPr lang="en-US" i="1" dirty="0" smtClean="0"/>
              <a:t>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47 </a:t>
            </a:r>
            <a:r>
              <a:rPr lang="en-US" dirty="0" err="1"/>
              <a:t>ayat</a:t>
            </a:r>
            <a:r>
              <a:rPr lang="en-US" dirty="0"/>
              <a:t> (5)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fi-FI" dirty="0" smtClean="0"/>
              <a:t>Rumah </a:t>
            </a:r>
            <a:r>
              <a:rPr lang="fi-FI" dirty="0"/>
              <a:t>Susun dikatakan, “Sertifikat Hak </a:t>
            </a:r>
            <a:r>
              <a:rPr lang="fi-FI" dirty="0" smtClean="0"/>
              <a:t>Milik </a:t>
            </a:r>
            <a:r>
              <a:rPr lang="sv-SE" dirty="0" smtClean="0"/>
              <a:t>Atas </a:t>
            </a:r>
            <a:r>
              <a:rPr lang="sv-SE" dirty="0"/>
              <a:t>Satuan Rumah Susun dapat </a:t>
            </a:r>
            <a:r>
              <a:rPr lang="sv-SE" dirty="0" smtClean="0"/>
              <a:t>dijadikan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/>
              <a:t>utang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dibebani</a:t>
            </a:r>
            <a:r>
              <a:rPr lang="en-US" dirty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Tanggungan</a:t>
            </a:r>
            <a:r>
              <a:rPr lang="en-US" dirty="0" smtClean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/>
              <a:t>perundangan-undangan</a:t>
            </a:r>
            <a:r>
              <a:rPr lang="en-US" dirty="0"/>
              <a:t>.”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sv-SE" dirty="0" smtClean="0"/>
              <a:t>berlakunya </a:t>
            </a:r>
            <a:r>
              <a:rPr lang="sv-SE" dirty="0"/>
              <a:t>Undang-Undang Nomor 20 </a:t>
            </a:r>
            <a:r>
              <a:rPr lang="sv-SE" dirty="0" smtClean="0"/>
              <a:t>Tahun </a:t>
            </a:r>
            <a:r>
              <a:rPr lang="it-IT" dirty="0" smtClean="0"/>
              <a:t>2011 </a:t>
            </a:r>
            <a:r>
              <a:rPr lang="it-IT" dirty="0"/>
              <a:t>Tentang Rumah Susun, </a:t>
            </a:r>
            <a:r>
              <a:rPr lang="it-IT" dirty="0" smtClean="0"/>
              <a:t>pengaturan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susun</a:t>
            </a:r>
            <a:r>
              <a:rPr lang="en-US" dirty="0"/>
              <a:t> </a:t>
            </a:r>
            <a:r>
              <a:rPr lang="en-US" dirty="0" err="1"/>
              <a:t>diatur</a:t>
            </a:r>
            <a:r>
              <a:rPr lang="en-US" dirty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/>
              <a:t>Nomor</a:t>
            </a:r>
            <a:r>
              <a:rPr lang="en-US" dirty="0"/>
              <a:t> 16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smtClean="0"/>
              <a:t>1985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Susun</a:t>
            </a:r>
            <a:r>
              <a:rPr lang="en-US" dirty="0"/>
              <a:t> yang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</a:t>
            </a:r>
            <a:r>
              <a:rPr lang="en-US" dirty="0" smtClean="0"/>
              <a:t>12 </a:t>
            </a:r>
            <a:r>
              <a:rPr lang="fi-FI" dirty="0" smtClean="0"/>
              <a:t>ayat(1</a:t>
            </a:r>
            <a:r>
              <a:rPr lang="fi-FI" dirty="0"/>
              <a:t>) dikatakan, Rumah susun berikut </a:t>
            </a:r>
            <a:r>
              <a:rPr lang="fi-FI" dirty="0" smtClean="0"/>
              <a:t>tanah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/>
              <a:t>bangunan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berdiri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 smtClean="0"/>
              <a:t>benda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sv-SE" dirty="0" smtClean="0"/>
              <a:t>tanah </a:t>
            </a:r>
            <a:r>
              <a:rPr lang="sv-SE" dirty="0"/>
              <a:t>tersebut dapat dijadikan jaminan </a:t>
            </a:r>
            <a:r>
              <a:rPr lang="sv-SE" dirty="0" smtClean="0"/>
              <a:t>hutang </a:t>
            </a:r>
            <a:r>
              <a:rPr lang="en-US" dirty="0" err="1" smtClean="0"/>
              <a:t>dengan</a:t>
            </a:r>
            <a:r>
              <a:rPr lang="en-US" dirty="0" smtClean="0"/>
              <a:t>:</a:t>
            </a:r>
            <a:endParaRPr lang="en-US" dirty="0"/>
          </a:p>
          <a:p>
            <a:pPr>
              <a:buNone/>
            </a:pPr>
            <a:r>
              <a:rPr lang="en-US" dirty="0"/>
              <a:t>a. </a:t>
            </a:r>
            <a:r>
              <a:rPr lang="en-US" dirty="0" err="1"/>
              <a:t>Dibebani</a:t>
            </a:r>
            <a:r>
              <a:rPr lang="en-US" dirty="0"/>
              <a:t> </a:t>
            </a:r>
            <a:r>
              <a:rPr lang="en-US" dirty="0" err="1"/>
              <a:t>hipotik</a:t>
            </a:r>
            <a:r>
              <a:rPr lang="en-US" dirty="0"/>
              <a:t>,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tanahnya</a:t>
            </a:r>
            <a:r>
              <a:rPr lang="en-US" dirty="0"/>
              <a:t> </a:t>
            </a:r>
            <a:r>
              <a:rPr lang="en-US" dirty="0" err="1"/>
              <a:t>tanah</a:t>
            </a:r>
            <a:r>
              <a:rPr lang="en-US" dirty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s-ES" dirty="0" err="1" smtClean="0"/>
              <a:t>milik</a:t>
            </a:r>
            <a:r>
              <a:rPr lang="es-ES" dirty="0" smtClean="0"/>
              <a:t> </a:t>
            </a:r>
            <a:r>
              <a:rPr lang="es-ES" dirty="0" err="1"/>
              <a:t>atau</a:t>
            </a:r>
            <a:r>
              <a:rPr lang="es-ES" dirty="0"/>
              <a:t> </a:t>
            </a:r>
            <a:r>
              <a:rPr lang="es-ES" dirty="0" err="1"/>
              <a:t>hak</a:t>
            </a:r>
            <a:r>
              <a:rPr lang="es-ES" dirty="0"/>
              <a:t> </a:t>
            </a:r>
            <a:r>
              <a:rPr lang="es-ES" dirty="0" err="1"/>
              <a:t>guna</a:t>
            </a:r>
            <a:r>
              <a:rPr lang="es-ES" dirty="0"/>
              <a:t> </a:t>
            </a:r>
            <a:r>
              <a:rPr lang="es-ES" dirty="0" err="1"/>
              <a:t>bangunan</a:t>
            </a:r>
            <a:r>
              <a:rPr lang="es-ES" dirty="0"/>
              <a:t>.</a:t>
            </a:r>
          </a:p>
          <a:p>
            <a:pPr>
              <a:buNone/>
            </a:pPr>
            <a:r>
              <a:rPr lang="en-US" dirty="0"/>
              <a:t>b. </a:t>
            </a:r>
            <a:r>
              <a:rPr lang="en-US" dirty="0" err="1"/>
              <a:t>Dibebani</a:t>
            </a:r>
            <a:r>
              <a:rPr lang="en-US" dirty="0"/>
              <a:t> </a:t>
            </a:r>
            <a:r>
              <a:rPr lang="en-US" dirty="0" err="1"/>
              <a:t>fidusia</a:t>
            </a:r>
            <a:r>
              <a:rPr lang="en-US" dirty="0"/>
              <a:t>,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tanahnya</a:t>
            </a:r>
            <a:r>
              <a:rPr lang="en-US" dirty="0"/>
              <a:t> </a:t>
            </a:r>
            <a:r>
              <a:rPr lang="en-US" dirty="0" err="1"/>
              <a:t>tanah</a:t>
            </a:r>
            <a:r>
              <a:rPr lang="en-US" dirty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pakai</a:t>
            </a:r>
            <a:r>
              <a:rPr lang="en-US" dirty="0" smtClean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tanah</a:t>
            </a:r>
            <a:r>
              <a:rPr lang="en-US" dirty="0"/>
              <a:t> Negara.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sv-SE" dirty="0" smtClean="0"/>
              <a:t>dengan </a:t>
            </a:r>
            <a:r>
              <a:rPr lang="sv-SE" dirty="0"/>
              <a:t>terbitnya Undang-Undang Nomor </a:t>
            </a:r>
            <a:r>
              <a:rPr lang="sv-SE" dirty="0" smtClean="0"/>
              <a:t>4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/>
              <a:t>1996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Tanggungan</a:t>
            </a:r>
            <a:r>
              <a:rPr lang="en-US" dirty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sv-SE" dirty="0" smtClean="0"/>
              <a:t>Tanah </a:t>
            </a:r>
            <a:r>
              <a:rPr lang="sv-SE" dirty="0"/>
              <a:t>beserta benda-benda yang </a:t>
            </a:r>
            <a:r>
              <a:rPr lang="sv-SE" dirty="0" smtClean="0"/>
              <a:t>berkaitan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tanah</a:t>
            </a:r>
            <a:r>
              <a:rPr lang="en-US" dirty="0"/>
              <a:t> (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s-ES" dirty="0" err="1" smtClean="0"/>
              <a:t>Tanggungan</a:t>
            </a:r>
            <a:r>
              <a:rPr lang="es-ES" dirty="0"/>
              <a:t>) dan juga </a:t>
            </a:r>
            <a:r>
              <a:rPr lang="es-ES" dirty="0" err="1"/>
              <a:t>dalam</a:t>
            </a:r>
            <a:r>
              <a:rPr lang="es-ES" dirty="0"/>
              <a:t> </a:t>
            </a:r>
            <a:r>
              <a:rPr lang="es-ES" dirty="0" err="1"/>
              <a:t>Pasal</a:t>
            </a:r>
            <a:r>
              <a:rPr lang="es-ES" dirty="0"/>
              <a:t> 46 </a:t>
            </a:r>
            <a:r>
              <a:rPr lang="es-ES" dirty="0" err="1"/>
              <a:t>ayat</a:t>
            </a:r>
            <a:r>
              <a:rPr lang="es-ES" dirty="0"/>
              <a:t> (1</a:t>
            </a:r>
            <a:r>
              <a:rPr lang="es-ES" dirty="0" smtClean="0"/>
              <a:t>)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Susun</a:t>
            </a:r>
            <a:r>
              <a:rPr lang="en-US" dirty="0"/>
              <a:t> yang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menyebutkan</a:t>
            </a:r>
            <a:r>
              <a:rPr lang="en-US" dirty="0" smtClean="0"/>
              <a:t> </a:t>
            </a:r>
            <a:r>
              <a:rPr lang="en-US" dirty="0" err="1"/>
              <a:t>bahwa</a:t>
            </a:r>
            <a:r>
              <a:rPr lang="en-US" dirty="0"/>
              <a:t> “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kepemilikan</a:t>
            </a:r>
            <a:r>
              <a:rPr lang="en-US" dirty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sarusunmerupakan</a:t>
            </a:r>
            <a:r>
              <a:rPr lang="en-US" dirty="0" smtClean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milik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sarusun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/>
              <a:t>perseorangan</a:t>
            </a:r>
            <a:r>
              <a:rPr lang="en-US" dirty="0"/>
              <a:t> yang </a:t>
            </a:r>
            <a:r>
              <a:rPr lang="en-US" dirty="0" err="1"/>
              <a:t>terpisahdengan</a:t>
            </a:r>
            <a:r>
              <a:rPr lang="en-US" dirty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sv-SE" dirty="0" smtClean="0"/>
              <a:t>bersama </a:t>
            </a:r>
            <a:r>
              <a:rPr lang="sv-SE" dirty="0"/>
              <a:t>atas bagian bersama, benda </a:t>
            </a:r>
            <a:r>
              <a:rPr lang="sv-SE" dirty="0" smtClean="0"/>
              <a:t>bersama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/>
              <a:t>tanah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 smtClean="0"/>
              <a:t>.”</a:t>
            </a:r>
          </a:p>
          <a:p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fi-FI" dirty="0" smtClean="0"/>
              <a:t>penyatuan </a:t>
            </a:r>
            <a:r>
              <a:rPr lang="fi-FI" dirty="0"/>
              <a:t>hukum (unifikasi)hak jaminan </a:t>
            </a:r>
            <a:r>
              <a:rPr lang="fi-FI" dirty="0" smtClean="0"/>
              <a:t>atas </a:t>
            </a:r>
            <a:r>
              <a:rPr lang="en-US" dirty="0" err="1" smtClean="0"/>
              <a:t>tanah</a:t>
            </a:r>
            <a:r>
              <a:rPr lang="en-US" dirty="0"/>
              <a:t>,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27 </a:t>
            </a:r>
            <a:r>
              <a:rPr lang="en-US" dirty="0" err="1" smtClean="0"/>
              <a:t>Undang</a:t>
            </a:r>
            <a:r>
              <a:rPr lang="en-US" dirty="0" smtClean="0"/>
              <a:t>- </a:t>
            </a:r>
            <a:r>
              <a:rPr lang="en-US" dirty="0" err="1" smtClean="0"/>
              <a:t>Undang</a:t>
            </a:r>
            <a:r>
              <a:rPr lang="en-US" dirty="0" smtClean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Tanggungan</a:t>
            </a:r>
            <a:r>
              <a:rPr lang="en-US" dirty="0"/>
              <a:t> </a:t>
            </a:r>
            <a:r>
              <a:rPr lang="en-US" dirty="0" err="1" smtClean="0"/>
              <a:t>menyatakan</a:t>
            </a:r>
            <a:r>
              <a:rPr lang="en-US" dirty="0" smtClean="0"/>
              <a:t> “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/>
              <a:t>pembebanan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jaminan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fi-FI" dirty="0" smtClean="0"/>
              <a:t>susun </a:t>
            </a:r>
            <a:r>
              <a:rPr lang="fi-FI" dirty="0"/>
              <a:t>dan hak milik atas satuan </a:t>
            </a:r>
            <a:r>
              <a:rPr lang="fi-FI" dirty="0" smtClean="0"/>
              <a:t>rumah </a:t>
            </a:r>
            <a:r>
              <a:rPr lang="en-US" dirty="0" err="1" smtClean="0"/>
              <a:t>susun</a:t>
            </a:r>
            <a:r>
              <a:rPr lang="en-US" i="1" dirty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534400" cy="61722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satuan</a:t>
            </a:r>
            <a:r>
              <a:rPr lang="en-US" dirty="0" smtClean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susun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apartemen</a:t>
            </a:r>
            <a:r>
              <a:rPr lang="en-US" dirty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/>
              <a:t>dijadikan</a:t>
            </a:r>
            <a:r>
              <a:rPr lang="en-US" dirty="0"/>
              <a:t> </a:t>
            </a:r>
            <a:r>
              <a:rPr lang="en-US" dirty="0" err="1"/>
              <a:t>jaminan</a:t>
            </a:r>
            <a:r>
              <a:rPr lang="en-US" dirty="0"/>
              <a:t> </a:t>
            </a:r>
            <a:r>
              <a:rPr lang="en-US" dirty="0" err="1"/>
              <a:t>utang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de-DE" dirty="0" smtClean="0"/>
              <a:t>kredit.Bahwa </a:t>
            </a:r>
            <a:r>
              <a:rPr lang="de-DE" dirty="0"/>
              <a:t>dalam hal ini yang menjadi </a:t>
            </a:r>
            <a:r>
              <a:rPr lang="de-DE" dirty="0" smtClean="0"/>
              <a:t>objek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diikat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Tanggungan</a:t>
            </a:r>
            <a:r>
              <a:rPr lang="en-US" dirty="0" smtClean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tanahnya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milik</a:t>
            </a:r>
            <a:r>
              <a:rPr lang="en-US" dirty="0" smtClean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satuan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susunnya</a:t>
            </a:r>
            <a:r>
              <a:rPr lang="en-US" dirty="0"/>
              <a:t> </a:t>
            </a:r>
            <a:r>
              <a:rPr lang="en-US" dirty="0" err="1" smtClean="0"/>
              <a:t>beserta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/>
              <a:t>bersama</a:t>
            </a:r>
            <a:r>
              <a:rPr lang="en-US" dirty="0"/>
              <a:t>, </a:t>
            </a:r>
            <a:r>
              <a:rPr lang="en-US" dirty="0" err="1"/>
              <a:t>benda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</a:t>
            </a:r>
            <a:r>
              <a:rPr lang="en-US" dirty="0" err="1" smtClean="0"/>
              <a:t>sebesar</a:t>
            </a:r>
            <a:r>
              <a:rPr lang="en-US" dirty="0" smtClean="0"/>
              <a:t> </a:t>
            </a:r>
            <a:r>
              <a:rPr lang="fi-FI" dirty="0" smtClean="0"/>
              <a:t>bagian </a:t>
            </a:r>
            <a:r>
              <a:rPr lang="fi-FI" dirty="0"/>
              <a:t>pemilik hak milik atas satuan </a:t>
            </a:r>
            <a:r>
              <a:rPr lang="fi-FI" dirty="0" smtClean="0"/>
              <a:t>rumah </a:t>
            </a:r>
            <a:r>
              <a:rPr lang="en-US" dirty="0" err="1" smtClean="0"/>
              <a:t>susun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/>
              <a:t>pemegang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milik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 smtClean="0"/>
              <a:t>satuan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/>
              <a:t>susun</a:t>
            </a:r>
            <a:r>
              <a:rPr lang="en-US" dirty="0"/>
              <a:t> yang </a:t>
            </a:r>
            <a:r>
              <a:rPr lang="en-US" dirty="0" err="1"/>
              <a:t>kepemilikannya</a:t>
            </a:r>
            <a:r>
              <a:rPr lang="en-US" dirty="0"/>
              <a:t> </a:t>
            </a:r>
            <a:r>
              <a:rPr lang="en-US" dirty="0" err="1" smtClean="0"/>
              <a:t>dibuktikan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Sertifikat</a:t>
            </a:r>
            <a:r>
              <a:rPr lang="en-US" dirty="0"/>
              <a:t> </a:t>
            </a:r>
            <a:r>
              <a:rPr lang="en-US" dirty="0" err="1"/>
              <a:t>HakMilik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 smtClean="0"/>
              <a:t>Susun</a:t>
            </a:r>
            <a:r>
              <a:rPr lang="en-US" dirty="0" smtClean="0"/>
              <a:t>, </a:t>
            </a:r>
            <a:r>
              <a:rPr lang="en-US" dirty="0" err="1" smtClean="0"/>
              <a:t>pemilik</a:t>
            </a:r>
            <a:r>
              <a:rPr lang="en-US" dirty="0" smtClean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susun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memohon</a:t>
            </a:r>
            <a:r>
              <a:rPr lang="en-US" dirty="0"/>
              <a:t> </a:t>
            </a:r>
            <a:r>
              <a:rPr lang="en-US" dirty="0" err="1" smtClean="0"/>
              <a:t>kredit</a:t>
            </a:r>
            <a:r>
              <a:rPr lang="en-US" dirty="0" smtClean="0"/>
              <a:t> </a:t>
            </a:r>
            <a:r>
              <a:rPr lang="sv-SE" dirty="0" smtClean="0"/>
              <a:t>dengan </a:t>
            </a:r>
            <a:r>
              <a:rPr lang="sv-SE" dirty="0"/>
              <a:t>menjadikan hak milik atas </a:t>
            </a:r>
            <a:r>
              <a:rPr lang="sv-SE" dirty="0" smtClean="0"/>
              <a:t>satuan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/>
              <a:t>susun</a:t>
            </a:r>
            <a:r>
              <a:rPr lang="en-US" dirty="0"/>
              <a:t> yang </a:t>
            </a:r>
            <a:r>
              <a:rPr lang="en-US" dirty="0" err="1"/>
              <a:t>dimilikinya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jaminan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 smtClean="0"/>
              <a:t>objek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diikat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Tanggungan</a:t>
            </a:r>
            <a:r>
              <a:rPr lang="en-US" dirty="0" smtClean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tanahnya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milik</a:t>
            </a:r>
            <a:r>
              <a:rPr lang="en-US" dirty="0" smtClean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satuan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susunnya</a:t>
            </a:r>
            <a:r>
              <a:rPr lang="en-US" dirty="0"/>
              <a:t> </a:t>
            </a:r>
            <a:r>
              <a:rPr lang="en-US" dirty="0" err="1" smtClean="0"/>
              <a:t>beserta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/>
              <a:t>bersama</a:t>
            </a:r>
            <a:r>
              <a:rPr lang="en-US" dirty="0"/>
              <a:t>, </a:t>
            </a:r>
            <a:r>
              <a:rPr lang="en-US" dirty="0" err="1"/>
              <a:t>benda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</a:t>
            </a:r>
            <a:r>
              <a:rPr lang="en-US" dirty="0" err="1" smtClean="0"/>
              <a:t>sebesar</a:t>
            </a:r>
            <a:r>
              <a:rPr lang="en-US" dirty="0" smtClean="0"/>
              <a:t> </a:t>
            </a:r>
            <a:r>
              <a:rPr lang="fi-FI" dirty="0" smtClean="0"/>
              <a:t>bagian </a:t>
            </a:r>
            <a:r>
              <a:rPr lang="fi-FI" dirty="0"/>
              <a:t>pemilik hak milik atas satuan </a:t>
            </a:r>
            <a:r>
              <a:rPr lang="fi-FI" dirty="0" smtClean="0"/>
              <a:t>rumah </a:t>
            </a:r>
            <a:r>
              <a:rPr lang="en-US" dirty="0" err="1" smtClean="0"/>
              <a:t>susun.Sebagai</a:t>
            </a:r>
            <a:r>
              <a:rPr lang="en-US" dirty="0" smtClean="0"/>
              <a:t> </a:t>
            </a:r>
            <a:r>
              <a:rPr lang="en-US" dirty="0" err="1"/>
              <a:t>pemegang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milik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 smtClean="0"/>
              <a:t>satuan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/>
              <a:t>susun</a:t>
            </a:r>
            <a:r>
              <a:rPr lang="en-US" dirty="0"/>
              <a:t> yang </a:t>
            </a:r>
            <a:r>
              <a:rPr lang="en-US" dirty="0" err="1"/>
              <a:t>kepemilikannya</a:t>
            </a:r>
            <a:r>
              <a:rPr lang="en-US" dirty="0"/>
              <a:t> </a:t>
            </a:r>
            <a:r>
              <a:rPr lang="en-US" dirty="0" err="1" smtClean="0"/>
              <a:t>dibuktikan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Sertifikat</a:t>
            </a:r>
            <a:r>
              <a:rPr lang="en-US" dirty="0"/>
              <a:t> </a:t>
            </a:r>
            <a:r>
              <a:rPr lang="en-US" dirty="0" err="1"/>
              <a:t>HakMilik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 smtClean="0"/>
              <a:t>Susun</a:t>
            </a:r>
            <a:r>
              <a:rPr lang="en-US" dirty="0" smtClean="0"/>
              <a:t>, </a:t>
            </a:r>
            <a:r>
              <a:rPr lang="en-US" dirty="0" err="1" smtClean="0"/>
              <a:t>pemilik</a:t>
            </a:r>
            <a:r>
              <a:rPr lang="en-US" dirty="0" smtClean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susun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memohon</a:t>
            </a:r>
            <a:r>
              <a:rPr lang="en-US" dirty="0"/>
              <a:t> </a:t>
            </a:r>
            <a:r>
              <a:rPr lang="en-US" dirty="0" err="1" smtClean="0"/>
              <a:t>kredit</a:t>
            </a:r>
            <a:r>
              <a:rPr lang="en-US" dirty="0" smtClean="0"/>
              <a:t> </a:t>
            </a:r>
            <a:r>
              <a:rPr lang="sv-SE" dirty="0" smtClean="0"/>
              <a:t>dengan </a:t>
            </a:r>
            <a:r>
              <a:rPr lang="sv-SE" dirty="0"/>
              <a:t>menjadikan hak milik atas </a:t>
            </a:r>
            <a:r>
              <a:rPr lang="sv-SE" dirty="0" smtClean="0"/>
              <a:t>satuan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/>
              <a:t>susun</a:t>
            </a:r>
            <a:r>
              <a:rPr lang="en-US" dirty="0"/>
              <a:t> yang </a:t>
            </a:r>
            <a:r>
              <a:rPr lang="en-US" dirty="0" err="1"/>
              <a:t>dimilikinya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jaminan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1953</Words>
  <Application>Microsoft Office PowerPoint</Application>
  <PresentationFormat>On-screen Show (4:3)</PresentationFormat>
  <Paragraphs>50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Kuliah keENAM</vt:lpstr>
      <vt:lpstr>SHMSRS SEBAGAI JAMINAN KREDIT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Kuliah ketujuh</dc:title>
  <dc:creator>Zaini</dc:creator>
  <cp:lastModifiedBy>ZAINI</cp:lastModifiedBy>
  <cp:revision>20</cp:revision>
  <dcterms:created xsi:type="dcterms:W3CDTF">2017-04-20T02:24:29Z</dcterms:created>
  <dcterms:modified xsi:type="dcterms:W3CDTF">2018-08-24T03:41:31Z</dcterms:modified>
</cp:coreProperties>
</file>