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1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BB87A-7552-4D7B-BB07-DB4B82ACC2F8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FA079-C882-4E18-850E-09F8EAFA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PERSYARATAN PEMBANGUNAN RUSUN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000" b="1" dirty="0" err="1" smtClean="0">
                <a:latin typeface="Berlin Sans FB Demi" pitchFamily="34" charset="0"/>
              </a:rPr>
              <a:t>Persyaratan</a:t>
            </a:r>
            <a:r>
              <a:rPr lang="en-US" sz="2000" b="1" dirty="0" smtClean="0">
                <a:latin typeface="Berlin Sans FB Demi" pitchFamily="34" charset="0"/>
              </a:rPr>
              <a:t> </a:t>
            </a:r>
            <a:r>
              <a:rPr lang="en-US" sz="2000" b="1" dirty="0" err="1" smtClean="0">
                <a:latin typeface="Berlin Sans FB Demi" pitchFamily="34" charset="0"/>
              </a:rPr>
              <a:t>Administratif</a:t>
            </a:r>
            <a:r>
              <a:rPr lang="en-US" sz="2000" b="1" dirty="0" smtClean="0">
                <a:latin typeface="Berlin Sans FB Demi" pitchFamily="34" charset="0"/>
              </a:rPr>
              <a:t>  (PP NOMOR 4 TAHUN 1988)</a:t>
            </a:r>
            <a:endParaRPr lang="en-US" sz="2000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err="1" smtClean="0">
                <a:latin typeface="Berlin Sans FB" pitchFamily="34" charset="0"/>
              </a:rPr>
              <a:t>Pasal</a:t>
            </a:r>
            <a:r>
              <a:rPr lang="en-US" sz="1600" b="1" dirty="0" smtClean="0">
                <a:latin typeface="Berlin Sans FB" pitchFamily="34" charset="0"/>
              </a:rPr>
              <a:t> 31</a:t>
            </a:r>
            <a:endParaRPr lang="en-US" sz="1600" dirty="0" smtClean="0">
              <a:latin typeface="Berlin Sans FB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err="1" smtClean="0">
                <a:latin typeface="Berlin Sans FB" pitchFamily="34" charset="0"/>
              </a:rPr>
              <a:t>Penyelenggara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pembangunan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wajib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meminta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pengesahan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dari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Pemerintah</a:t>
            </a:r>
            <a:r>
              <a:rPr lang="en-US" sz="1600" dirty="0" smtClean="0">
                <a:latin typeface="Berlin Sans FB" pitchFamily="34" charset="0"/>
              </a:rPr>
              <a:t> Daerah </a:t>
            </a:r>
            <a:r>
              <a:rPr lang="en-US" sz="1600" dirty="0" err="1" smtClean="0">
                <a:latin typeface="Berlin Sans FB" pitchFamily="34" charset="0"/>
              </a:rPr>
              <a:t>atas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pertelaan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menunjukkan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batas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jelas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dari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masing-masing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satuan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rumah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susun</a:t>
            </a:r>
            <a:r>
              <a:rPr lang="en-US" sz="1600" dirty="0" smtClean="0">
                <a:latin typeface="Berlin Sans FB" pitchFamily="34" charset="0"/>
              </a:rPr>
              <a:t>; </a:t>
            </a:r>
            <a:r>
              <a:rPr lang="en-US" sz="1600" dirty="0" err="1" smtClean="0">
                <a:latin typeface="Berlin Sans FB" pitchFamily="34" charset="0"/>
              </a:rPr>
              <a:t>bagian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bersama</a:t>
            </a:r>
            <a:r>
              <a:rPr lang="en-US" sz="1600" dirty="0" smtClean="0">
                <a:latin typeface="Berlin Sans FB" pitchFamily="34" charset="0"/>
              </a:rPr>
              <a:t>, </a:t>
            </a:r>
            <a:r>
              <a:rPr lang="en-US" sz="1600" dirty="0" err="1" smtClean="0">
                <a:latin typeface="Berlin Sans FB" pitchFamily="34" charset="0"/>
              </a:rPr>
              <a:t>benda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bersama</a:t>
            </a:r>
            <a:r>
              <a:rPr lang="en-US" sz="1600" dirty="0" smtClean="0">
                <a:latin typeface="Berlin Sans FB" pitchFamily="34" charset="0"/>
              </a:rPr>
              <a:t>,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tanah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bersama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beserta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uraian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nilai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perbandingan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proporsionalnya</a:t>
            </a:r>
            <a:r>
              <a:rPr lang="en-US" sz="1600" dirty="0" smtClean="0">
                <a:latin typeface="Berlin Sans FB" pitchFamily="34" charset="0"/>
              </a:rPr>
              <a:t>, </a:t>
            </a:r>
            <a:r>
              <a:rPr lang="en-US" sz="1600" dirty="0" err="1" smtClean="0">
                <a:latin typeface="Berlin Sans FB" pitchFamily="34" charset="0"/>
              </a:rPr>
              <a:t>setelah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memperoleh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izin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sebagaimana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dimaksud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dalam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Pasal</a:t>
            </a:r>
            <a:r>
              <a:rPr lang="en-US" sz="1600" dirty="0" smtClean="0">
                <a:latin typeface="Berlin Sans FB" pitchFamily="34" charset="0"/>
              </a:rPr>
              <a:t> 30.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smtClean="0">
                <a:latin typeface="Berlin Sans FB" pitchFamily="34" charset="0"/>
              </a:rPr>
              <a:t> </a:t>
            </a:r>
            <a:endParaRPr lang="en-US" sz="1600" dirty="0" smtClean="0">
              <a:latin typeface="Berlin Sans FB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err="1" smtClean="0">
                <a:latin typeface="Berlin Sans FB" pitchFamily="34" charset="0"/>
              </a:rPr>
              <a:t>Pasal</a:t>
            </a:r>
            <a:r>
              <a:rPr lang="en-US" sz="1600" b="1" dirty="0" smtClean="0">
                <a:latin typeface="Berlin Sans FB" pitchFamily="34" charset="0"/>
              </a:rPr>
              <a:t> 32</a:t>
            </a:r>
            <a:endParaRPr lang="en-US" sz="1600" dirty="0" smtClean="0">
              <a:latin typeface="Berlin Sans FB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latin typeface="Berlin Sans FB" pitchFamily="34" charset="0"/>
              </a:rPr>
              <a:t>(1) </a:t>
            </a:r>
            <a:r>
              <a:rPr lang="en-US" sz="1600" dirty="0" err="1" smtClean="0">
                <a:latin typeface="Berlin Sans FB" pitchFamily="34" charset="0"/>
              </a:rPr>
              <a:t>Perubahan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rencana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peruntukan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pemanfaatan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rumah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susun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harus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mendapat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izin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dari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Pemerintah</a:t>
            </a:r>
            <a:r>
              <a:rPr lang="en-US" sz="1600" dirty="0" smtClean="0">
                <a:latin typeface="Berlin Sans FB" pitchFamily="34" charset="0"/>
              </a:rPr>
              <a:t> Daerah </a:t>
            </a:r>
            <a:r>
              <a:rPr lang="en-US" sz="1600" dirty="0" err="1" smtClean="0">
                <a:latin typeface="Berlin Sans FB" pitchFamily="34" charset="0"/>
              </a:rPr>
              <a:t>sesuai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persyaratan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ditentukan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telah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memperoleh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pengesahan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atas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perubahan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dimaksud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beserta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pertelaannya</a:t>
            </a:r>
            <a:r>
              <a:rPr lang="en-US" sz="1600" dirty="0" smtClean="0">
                <a:latin typeface="Berlin Sans FB" pitchFamily="34" charset="0"/>
              </a:rPr>
              <a:t>,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uraian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nilai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perbandingan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proporsional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sebagaimana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dimaksud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dalam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Pasal</a:t>
            </a:r>
            <a:r>
              <a:rPr lang="en-US" sz="1600" dirty="0" smtClean="0">
                <a:latin typeface="Berlin Sans FB" pitchFamily="34" charset="0"/>
              </a:rPr>
              <a:t> 31.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latin typeface="Berlin Sans FB" pitchFamily="34" charset="0"/>
              </a:rPr>
              <a:t>(2)  </a:t>
            </a:r>
            <a:r>
              <a:rPr lang="en-US" sz="1600" dirty="0" err="1" smtClean="0">
                <a:latin typeface="Berlin Sans FB" pitchFamily="34" charset="0"/>
              </a:rPr>
              <a:t>Perubahan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rencana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peruntukan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pemanfaatan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suatu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bangunan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gedung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bertingkat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menjadi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rumah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susun</a:t>
            </a:r>
            <a:r>
              <a:rPr lang="en-US" sz="1600" dirty="0" smtClean="0">
                <a:latin typeface="Berlin Sans FB" pitchFamily="34" charset="0"/>
              </a:rPr>
              <a:t>, </a:t>
            </a:r>
            <a:r>
              <a:rPr lang="en-US" sz="1600" dirty="0" err="1" smtClean="0">
                <a:latin typeface="Berlin Sans FB" pitchFamily="34" charset="0"/>
              </a:rPr>
              <a:t>harus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mendapat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izin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dari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Pemerintah</a:t>
            </a:r>
            <a:r>
              <a:rPr lang="en-US" sz="1600" dirty="0" smtClean="0">
                <a:latin typeface="Berlin Sans FB" pitchFamily="34" charset="0"/>
              </a:rPr>
              <a:t> Daerah </a:t>
            </a:r>
            <a:r>
              <a:rPr lang="en-US" sz="1600" dirty="0" err="1" smtClean="0">
                <a:latin typeface="Berlin Sans FB" pitchFamily="34" charset="0"/>
              </a:rPr>
              <a:t>sebagaimana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dimaksud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dalam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ayat</a:t>
            </a:r>
            <a:r>
              <a:rPr lang="en-US" sz="1600" dirty="0" smtClean="0">
                <a:latin typeface="Berlin Sans FB" pitchFamily="34" charset="0"/>
              </a:rPr>
              <a:t> (1).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n-US" sz="16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8788" y="533400"/>
            <a:ext cx="8075612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endParaRPr lang="en-US" dirty="0" smtClean="0"/>
          </a:p>
          <a:p>
            <a:r>
              <a:rPr lang="en-US" dirty="0" err="1" smtClean="0"/>
              <a:t>Pasal</a:t>
            </a:r>
            <a:r>
              <a:rPr lang="en-US" dirty="0" smtClean="0"/>
              <a:t> 37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susun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endParaRPr lang="en-US" dirty="0" smtClean="0"/>
          </a:p>
          <a:p>
            <a:r>
              <a:rPr lang="en-US" dirty="0" err="1" smtClean="0"/>
              <a:t>ekologis</a:t>
            </a:r>
            <a:r>
              <a:rPr lang="en-US" dirty="0" smtClean="0"/>
              <a:t>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keserasian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endParaRPr lang="en-US" dirty="0" smtClean="0"/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Pasal</a:t>
            </a:r>
            <a:r>
              <a:rPr lang="en-US" dirty="0" smtClean="0"/>
              <a:t> 38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susun</a:t>
            </a:r>
            <a:r>
              <a:rPr lang="en-US" dirty="0" smtClean="0"/>
              <a:t> yang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endParaRPr lang="en-US" dirty="0" smtClean="0"/>
          </a:p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endParaRPr lang="en-US" dirty="0" smtClean="0"/>
          </a:p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20 </a:t>
            </a:r>
            <a:r>
              <a:rPr lang="en-US" dirty="0" err="1"/>
              <a:t>tahun</a:t>
            </a:r>
            <a:r>
              <a:rPr lang="en-US" dirty="0"/>
              <a:t> 2011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,</a:t>
            </a:r>
            <a:r>
              <a:rPr lang="en-US" dirty="0" err="1"/>
              <a:t>mengenal</a:t>
            </a:r>
            <a:r>
              <a:rPr lang="en-US" dirty="0"/>
              <a:t> 4 </a:t>
            </a:r>
            <a:r>
              <a:rPr lang="en-US" dirty="0" err="1"/>
              <a:t>jenis</a:t>
            </a:r>
            <a:endParaRPr lang="en-US" dirty="0"/>
          </a:p>
          <a:p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r>
              <a:rPr lang="pt-BR" dirty="0"/>
              <a:t>a. rumah susun umum (Pasal 1 Ayat 7)</a:t>
            </a:r>
          </a:p>
          <a:p>
            <a:r>
              <a:rPr lang="es-ES" dirty="0"/>
              <a:t>b. </a:t>
            </a:r>
            <a:r>
              <a:rPr lang="es-ES" dirty="0" err="1"/>
              <a:t>rumah</a:t>
            </a:r>
            <a:r>
              <a:rPr lang="es-ES" dirty="0"/>
              <a:t> </a:t>
            </a:r>
            <a:r>
              <a:rPr lang="es-ES" dirty="0" err="1"/>
              <a:t>susun</a:t>
            </a:r>
            <a:r>
              <a:rPr lang="es-ES" dirty="0"/>
              <a:t> </a:t>
            </a:r>
            <a:r>
              <a:rPr lang="es-ES" dirty="0" err="1"/>
              <a:t>khusus</a:t>
            </a:r>
            <a:r>
              <a:rPr lang="es-ES" dirty="0"/>
              <a:t> (</a:t>
            </a:r>
            <a:r>
              <a:rPr lang="es-ES" dirty="0" err="1"/>
              <a:t>Pasal</a:t>
            </a:r>
            <a:r>
              <a:rPr lang="es-ES" dirty="0"/>
              <a:t> 1 </a:t>
            </a:r>
            <a:r>
              <a:rPr lang="es-ES" dirty="0" err="1"/>
              <a:t>Ayat</a:t>
            </a:r>
            <a:r>
              <a:rPr lang="es-ES" dirty="0"/>
              <a:t> 8)</a:t>
            </a:r>
          </a:p>
          <a:p>
            <a:r>
              <a:rPr lang="es-ES" dirty="0"/>
              <a:t>c. </a:t>
            </a:r>
            <a:r>
              <a:rPr lang="es-ES" dirty="0" err="1"/>
              <a:t>rumah</a:t>
            </a:r>
            <a:r>
              <a:rPr lang="es-ES" dirty="0"/>
              <a:t> </a:t>
            </a:r>
            <a:r>
              <a:rPr lang="es-ES" dirty="0" err="1"/>
              <a:t>susun</a:t>
            </a:r>
            <a:r>
              <a:rPr lang="es-ES" dirty="0"/>
              <a:t> negara (</a:t>
            </a:r>
            <a:r>
              <a:rPr lang="es-ES" dirty="0" err="1"/>
              <a:t>Pasal</a:t>
            </a:r>
            <a:r>
              <a:rPr lang="es-ES" dirty="0"/>
              <a:t> 1 </a:t>
            </a:r>
            <a:r>
              <a:rPr lang="es-ES" dirty="0" err="1"/>
              <a:t>Ayat</a:t>
            </a:r>
            <a:r>
              <a:rPr lang="es-ES" dirty="0"/>
              <a:t> 9)</a:t>
            </a:r>
          </a:p>
          <a:p>
            <a:r>
              <a:rPr lang="es-ES" dirty="0"/>
              <a:t>d. </a:t>
            </a:r>
            <a:r>
              <a:rPr lang="es-ES" dirty="0" err="1"/>
              <a:t>rumah</a:t>
            </a:r>
            <a:r>
              <a:rPr lang="es-ES" dirty="0"/>
              <a:t> </a:t>
            </a:r>
            <a:r>
              <a:rPr lang="es-ES" dirty="0" err="1"/>
              <a:t>susun</a:t>
            </a:r>
            <a:r>
              <a:rPr lang="es-ES" dirty="0"/>
              <a:t> </a:t>
            </a:r>
            <a:r>
              <a:rPr lang="es-ES" dirty="0" err="1"/>
              <a:t>komersial</a:t>
            </a:r>
            <a:r>
              <a:rPr lang="es-ES" dirty="0"/>
              <a:t> (</a:t>
            </a:r>
            <a:r>
              <a:rPr lang="es-ES" dirty="0" err="1"/>
              <a:t>Pasal</a:t>
            </a:r>
            <a:r>
              <a:rPr lang="es-ES" dirty="0"/>
              <a:t> 1 </a:t>
            </a:r>
            <a:r>
              <a:rPr lang="es-ES" dirty="0" err="1"/>
              <a:t>Ayat</a:t>
            </a:r>
            <a:r>
              <a:rPr lang="es-ES" dirty="0"/>
              <a:t> 10)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Persyaratan</a:t>
            </a:r>
            <a:r>
              <a:rPr lang="en-US" b="1" dirty="0"/>
              <a:t> </a:t>
            </a:r>
            <a:r>
              <a:rPr lang="en-US" b="1" dirty="0" err="1"/>
              <a:t>Administrasi</a:t>
            </a:r>
            <a:r>
              <a:rPr lang="en-US" b="1" dirty="0"/>
              <a:t>, </a:t>
            </a:r>
            <a:r>
              <a:rPr lang="en-US" b="1" dirty="0" err="1"/>
              <a:t>Teknis</a:t>
            </a:r>
            <a:r>
              <a:rPr lang="en-US" b="1" dirty="0"/>
              <a:t> Dan </a:t>
            </a:r>
            <a:r>
              <a:rPr lang="en-US" b="1" dirty="0" err="1"/>
              <a:t>Ekologis</a:t>
            </a:r>
            <a:r>
              <a:rPr lang="en-US" b="1" dirty="0"/>
              <a:t> Pembangunan </a:t>
            </a:r>
            <a:r>
              <a:rPr lang="en-US" b="1" dirty="0" err="1"/>
              <a:t>Rumah</a:t>
            </a:r>
            <a:r>
              <a:rPr lang="en-US" b="1" dirty="0"/>
              <a:t> </a:t>
            </a:r>
            <a:r>
              <a:rPr lang="en-US" b="1" dirty="0" err="1"/>
              <a:t>Susun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24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20 </a:t>
            </a:r>
            <a:r>
              <a:rPr lang="en-US" dirty="0" err="1"/>
              <a:t>Tahun</a:t>
            </a:r>
            <a:r>
              <a:rPr lang="en-US" dirty="0"/>
              <a:t> 2011, </a:t>
            </a:r>
            <a:r>
              <a:rPr lang="en-US" dirty="0" err="1"/>
              <a:t>meliputi</a:t>
            </a:r>
            <a:r>
              <a:rPr lang="en-US" dirty="0"/>
              <a:t>: a)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; b)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c)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ekologis</a:t>
            </a:r>
            <a:r>
              <a:rPr lang="en-US" dirty="0"/>
              <a:t>.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penjelasannya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perizinan</a:t>
            </a:r>
            <a:r>
              <a:rPr lang="en-US" dirty="0"/>
              <a:t> yang </a:t>
            </a:r>
            <a:r>
              <a:rPr lang="en-US" dirty="0" err="1"/>
              <a:t>di-perlukan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per-</a:t>
            </a:r>
            <a:r>
              <a:rPr lang="en-US" dirty="0" err="1"/>
              <a:t>syaratan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, </a:t>
            </a:r>
            <a:r>
              <a:rPr lang="en-US" dirty="0" err="1"/>
              <a:t>ke-amanan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, </a:t>
            </a:r>
            <a:r>
              <a:rPr lang="en-US" dirty="0" err="1"/>
              <a:t>ke-sehatan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kenyamanan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lain-lain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rancang</a:t>
            </a:r>
            <a:r>
              <a:rPr lang="en-US" dirty="0"/>
              <a:t> </a:t>
            </a:r>
            <a:r>
              <a:rPr lang="en-US" dirty="0" err="1"/>
              <a:t>bangun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Kemudian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ekologis</a:t>
            </a:r>
            <a:r>
              <a:rPr lang="en-US" dirty="0"/>
              <a:t> </a:t>
            </a:r>
            <a:r>
              <a:rPr lang="en-US" dirty="0" err="1"/>
              <a:t>ada-lah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28 UU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pem-bangunan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,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pembangun</a:t>
            </a:r>
            <a:r>
              <a:rPr lang="en-US" dirty="0"/>
              <a:t>-an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: a) status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b)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mendirikan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(IMB).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35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: a)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peruntukan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intensitas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arsitektur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b) </a:t>
            </a:r>
            <a:r>
              <a:rPr lang="en-US" dirty="0" err="1"/>
              <a:t>keandalan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per-</a:t>
            </a:r>
            <a:r>
              <a:rPr lang="en-US" dirty="0" err="1"/>
              <a:t>syaratan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,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kenyaman</a:t>
            </a:r>
            <a:r>
              <a:rPr lang="en-US" dirty="0"/>
              <a:t>-an,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Di dalam pasal 8 Undang-Undang Nomor 28 Tahun 2002 Tentang Bangunan Gedung, telah ditentukan persyaratan administrasi bangunan gedung, yaitu :</a:t>
            </a:r>
            <a:endParaRPr lang="en-US" dirty="0" smtClean="0"/>
          </a:p>
          <a:p>
            <a:r>
              <a:rPr lang="id-ID" dirty="0" smtClean="0"/>
              <a:t>a.     status hak atas tanah dan/atau izin pemanfaatan dari pemegang hak atas tanah ;</a:t>
            </a:r>
            <a:endParaRPr lang="en-US" dirty="0" smtClean="0"/>
          </a:p>
          <a:p>
            <a:r>
              <a:rPr lang="id-ID" dirty="0" smtClean="0"/>
              <a:t>b.     status kepemilikan bangunan gedung ;</a:t>
            </a:r>
            <a:endParaRPr lang="en-US" dirty="0" smtClean="0"/>
          </a:p>
          <a:p>
            <a:r>
              <a:rPr lang="id-ID" dirty="0" smtClean="0"/>
              <a:t>c.     izin mendirikan bangunan gedung;</a:t>
            </a:r>
            <a:endParaRPr lang="en-US" dirty="0" smtClean="0"/>
          </a:p>
          <a:p>
            <a:r>
              <a:rPr lang="id-ID" dirty="0" smtClean="0"/>
              <a:t>d.    kepemilikan, dan pendataan bangunan gedung.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839200" cy="6553200"/>
          </a:xfrm>
        </p:spPr>
        <p:txBody>
          <a:bodyPr>
            <a:normAutofit fontScale="70000" lnSpcReduction="20000"/>
          </a:bodyPr>
          <a:lstStyle/>
          <a:p>
            <a:r>
              <a:rPr lang="id-ID" dirty="0" smtClean="0"/>
              <a:t>Oleh karenanya maka setiap akan membangun harus mengurus dulu Izin Medirikan Bangunan (IMB). Sedangkan pada saat akan menggunakan bangunan juga harus lebih dahulu memperoleh Izin Penggunaan Bangunan (IPB).</a:t>
            </a:r>
            <a:endParaRPr lang="en-US" dirty="0" smtClean="0"/>
          </a:p>
          <a:p>
            <a:r>
              <a:rPr lang="id-ID" dirty="0" smtClean="0"/>
              <a:t>            Mengapa  mendirikan bangunan dan menggunakannya itu membutuhkan IMB dan IPB ? Dalam hal ini ada beberapa alasan, yaitu :</a:t>
            </a:r>
            <a:endParaRPr lang="en-US" dirty="0" smtClean="0"/>
          </a:p>
          <a:p>
            <a:r>
              <a:rPr lang="id-ID" dirty="0" smtClean="0"/>
              <a:t>a.       Agar tidak menimbulkan gugatan fihak lain setelah bangunan berdiri, untuk itu sebelum mendirikan bangunan harus ada kejelasan status tanah yang bersangkutan.</a:t>
            </a:r>
            <a:endParaRPr lang="en-US" dirty="0" smtClean="0"/>
          </a:p>
          <a:p>
            <a:r>
              <a:rPr lang="id-ID" dirty="0" smtClean="0"/>
              <a:t>b.      Lingkungan kota memerlukan penataan dengan baik dan teratur, indah, aman, tertib, dan nyaman. Untuk mencapai tujuan itu penataan dan pelaksanaan pembanguna bangunan di perkotaan harus </a:t>
            </a:r>
            <a:r>
              <a:rPr lang="en-US" dirty="0" smtClean="0"/>
              <a:t>d</a:t>
            </a:r>
            <a:r>
              <a:rPr lang="id-ID" dirty="0" smtClean="0"/>
              <a:t>isesuaikan dengan  Rencana Tata Ruang Kota.</a:t>
            </a:r>
            <a:endParaRPr lang="en-US" dirty="0" smtClean="0"/>
          </a:p>
          <a:p>
            <a:r>
              <a:rPr lang="id-ID" dirty="0" smtClean="0"/>
              <a:t>c.       Pemberian Izin Mendirikan Bangunan (IMB) juga dimaksudkan untuk menghind</a:t>
            </a:r>
            <a:r>
              <a:rPr lang="en-US" dirty="0" smtClean="0"/>
              <a:t>a</a:t>
            </a:r>
            <a:r>
              <a:rPr lang="id-ID" dirty="0" smtClean="0"/>
              <a:t>ri bahaya secara fisik bagi penggunaan bangunan. Untuk itu dibutuhkan rencana bangunan yang matang dan memenuhi stand</a:t>
            </a:r>
            <a:r>
              <a:rPr lang="en-US" dirty="0" smtClean="0"/>
              <a:t>a</a:t>
            </a:r>
            <a:r>
              <a:rPr lang="id-ID" dirty="0" smtClean="0"/>
              <a:t>r/ normalisasi teknis bangunan yang telah diteapkan yang meliputi arsitektur, kontruksi dn in</a:t>
            </a:r>
            <a:r>
              <a:rPr lang="en-US" dirty="0" smtClean="0"/>
              <a:t>s</a:t>
            </a:r>
            <a:r>
              <a:rPr lang="id-ID" dirty="0" smtClean="0"/>
              <a:t>tala</a:t>
            </a:r>
            <a:r>
              <a:rPr lang="en-US" dirty="0" smtClean="0"/>
              <a:t>s</a:t>
            </a:r>
            <a:r>
              <a:rPr lang="id-ID" dirty="0" smtClean="0"/>
              <a:t>inya.</a:t>
            </a:r>
            <a:endParaRPr lang="en-US" dirty="0" smtClean="0"/>
          </a:p>
          <a:p>
            <a:r>
              <a:rPr lang="id-ID" dirty="0" smtClean="0"/>
              <a:t>d.      Pemantauan terhadap standar/normalisasi teknis banguna</a:t>
            </a:r>
            <a:r>
              <a:rPr lang="en-US" dirty="0" smtClean="0"/>
              <a:t>n</a:t>
            </a:r>
            <a:r>
              <a:rPr lang="id-ID" dirty="0" smtClean="0"/>
              <a:t> melalui izin Penggunaan Bangunan diharapkan dapat mencegah bahaya yang mungkin timbul.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Laik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endParaRPr lang="en-US" dirty="0" smtClean="0"/>
          </a:p>
          <a:p>
            <a:r>
              <a:rPr lang="en-US" dirty="0" err="1" smtClean="0"/>
              <a:t>Pasal</a:t>
            </a:r>
            <a:r>
              <a:rPr lang="en-US" dirty="0" smtClean="0"/>
              <a:t> 39</a:t>
            </a:r>
          </a:p>
          <a:p>
            <a:pPr>
              <a:buNone/>
            </a:pPr>
            <a:r>
              <a:rPr lang="en-US" dirty="0" smtClean="0"/>
              <a:t>(1)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laik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susun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IMB.</a:t>
            </a:r>
          </a:p>
          <a:p>
            <a:pPr>
              <a:buNone/>
            </a:pPr>
            <a:r>
              <a:rPr lang="fi-FI" dirty="0" smtClean="0"/>
              <a:t>(2) Khusus untuk Provinsi DKI Jakarta, </a:t>
            </a:r>
            <a:r>
              <a:rPr lang="fi-FI" dirty="0" smtClean="0"/>
              <a:t>permohonan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laik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</a:t>
            </a:r>
            <a:r>
              <a:rPr lang="en-US" dirty="0" smtClean="0"/>
              <a:t>1)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(3)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menerbitkan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laik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fi-FI" dirty="0" smtClean="0"/>
              <a:t>setelah </a:t>
            </a:r>
            <a:r>
              <a:rPr lang="fi-FI" dirty="0" smtClean="0"/>
              <a:t>melakukan pemeriksaan kelaikan </a:t>
            </a:r>
            <a:r>
              <a:rPr lang="fi-FI" dirty="0" smtClean="0"/>
              <a:t>fungsi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susun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	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erlin Sans FB Demi" pitchFamily="34" charset="0"/>
              </a:rPr>
              <a:t>PERSYARATAN TEKNIS PEMBANGUNAN RUMAH SUSUN</a:t>
            </a:r>
            <a:b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erlin Sans FB Demi" pitchFamily="34" charset="0"/>
              </a:rPr>
            </a:b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erlin Sans FB Demi" pitchFamily="34" charset="0"/>
              </a:rPr>
              <a:t/>
            </a:r>
            <a:b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erlin Sans FB Demi" pitchFamily="34" charset="0"/>
              </a:rPr>
            </a:b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err="1" smtClean="0">
                <a:latin typeface="Berlin Sans FB" pitchFamily="34" charset="0"/>
              </a:rPr>
              <a:t>Pasal</a:t>
            </a:r>
            <a:r>
              <a:rPr lang="en-US" sz="1600" b="1" dirty="0" smtClean="0">
                <a:latin typeface="Berlin Sans FB" pitchFamily="34" charset="0"/>
              </a:rPr>
              <a:t> 6 UU NOMOR 16 TAHUN 1985</a:t>
            </a:r>
            <a:endParaRPr lang="en-US" sz="1600" dirty="0" smtClean="0">
              <a:latin typeface="Berlin Sans FB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sz="1600" dirty="0" smtClean="0">
                <a:latin typeface="Berlin Sans FB" pitchFamily="34" charset="0"/>
              </a:rPr>
              <a:t>Pembangunan </a:t>
            </a:r>
            <a:r>
              <a:rPr lang="en-US" sz="1600" dirty="0" err="1" smtClean="0">
                <a:latin typeface="Berlin Sans FB" pitchFamily="34" charset="0"/>
              </a:rPr>
              <a:t>rumah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susun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harus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memenuhi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persyaratan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teknis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administratif</a:t>
            </a:r>
            <a:r>
              <a:rPr lang="en-US" sz="1600" dirty="0" smtClean="0">
                <a:latin typeface="Berlin Sans FB" pitchFamily="34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sz="1600" dirty="0" err="1" smtClean="0">
                <a:latin typeface="Berlin Sans FB" pitchFamily="34" charset="0"/>
              </a:rPr>
              <a:t>Ketentuan-ketentuan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pokok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tentang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persyaratan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teknis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administratif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sebagaimana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dimaksud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dalam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ayat</a:t>
            </a:r>
            <a:r>
              <a:rPr lang="en-US" sz="1600" dirty="0" smtClean="0">
                <a:latin typeface="Berlin Sans FB" pitchFamily="34" charset="0"/>
              </a:rPr>
              <a:t> (1) </a:t>
            </a:r>
            <a:r>
              <a:rPr lang="en-US" sz="1600" dirty="0" err="1" smtClean="0">
                <a:latin typeface="Berlin Sans FB" pitchFamily="34" charset="0"/>
              </a:rPr>
              <a:t>diatur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Peraturan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Pemerintah</a:t>
            </a:r>
            <a:r>
              <a:rPr lang="en-US" sz="1600" dirty="0" smtClean="0">
                <a:latin typeface="Berlin Sans FB" pitchFamily="34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latin typeface="Berlin Sans FB" pitchFamily="34" charset="0"/>
              </a:rPr>
              <a:t> 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smtClean="0">
                <a:latin typeface="Berlin Sans FB" pitchFamily="34" charset="0"/>
              </a:rPr>
              <a:t>PP NOMOR 4 TAHUN 1988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smtClean="0">
                <a:latin typeface="Berlin Sans FB" pitchFamily="34" charset="0"/>
              </a:rPr>
              <a:t>	</a:t>
            </a:r>
            <a:r>
              <a:rPr lang="en-US" sz="1600" b="1" dirty="0" err="1" smtClean="0">
                <a:latin typeface="Berlin Sans FB" pitchFamily="34" charset="0"/>
              </a:rPr>
              <a:t>Pasal</a:t>
            </a:r>
            <a:r>
              <a:rPr lang="en-US" sz="1600" b="1" dirty="0" smtClean="0">
                <a:latin typeface="Berlin Sans FB" pitchFamily="34" charset="0"/>
              </a:rPr>
              <a:t> 8</a:t>
            </a:r>
            <a:endParaRPr lang="en-US" sz="1600" dirty="0" smtClean="0">
              <a:latin typeface="Berlin Sans FB" pitchFamily="34" charset="0"/>
            </a:endParaRPr>
          </a:p>
          <a:p>
            <a:pPr indent="158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latin typeface="Berlin Sans FB" pitchFamily="34" charset="0"/>
              </a:rPr>
              <a:t>Di </a:t>
            </a:r>
            <a:r>
              <a:rPr lang="en-US" sz="1600" dirty="0" err="1" smtClean="0">
                <a:latin typeface="Berlin Sans FB" pitchFamily="34" charset="0"/>
              </a:rPr>
              <a:t>dalam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perencanaan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harus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dapat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jelas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ditentukan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dipisahkan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masing-masing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satuan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rumah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susun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serta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nilai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perbandingan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proporsionalnya</a:t>
            </a:r>
            <a:r>
              <a:rPr lang="en-US" sz="1600" dirty="0" smtClean="0">
                <a:latin typeface="Berlin Sans FB" pitchFamily="34" charset="0"/>
              </a:rPr>
              <a:t>.</a:t>
            </a:r>
          </a:p>
          <a:p>
            <a:pPr indent="158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smtClean="0">
                <a:latin typeface="Berlin Sans FB" pitchFamily="34" charset="0"/>
              </a:rPr>
              <a:t> </a:t>
            </a:r>
            <a:r>
              <a:rPr lang="en-US" sz="1600" b="1" dirty="0" err="1" smtClean="0">
                <a:latin typeface="Berlin Sans FB" pitchFamily="34" charset="0"/>
              </a:rPr>
              <a:t>Pasal</a:t>
            </a:r>
            <a:r>
              <a:rPr lang="en-US" sz="1600" b="1" dirty="0" smtClean="0">
                <a:latin typeface="Berlin Sans FB" pitchFamily="34" charset="0"/>
              </a:rPr>
              <a:t> 9</a:t>
            </a:r>
            <a:endParaRPr lang="en-US" sz="1600" dirty="0" smtClean="0">
              <a:latin typeface="Berlin Sans FB" pitchFamily="34" charset="0"/>
            </a:endParaRPr>
          </a:p>
          <a:p>
            <a:pPr indent="158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err="1" smtClean="0">
                <a:latin typeface="Berlin Sans FB" pitchFamily="34" charset="0"/>
              </a:rPr>
              <a:t>Rencana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menunjukkan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satuan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rumah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susun</a:t>
            </a:r>
            <a:r>
              <a:rPr lang="en-US" sz="1600" dirty="0" smtClean="0">
                <a:latin typeface="Berlin Sans FB" pitchFamily="34" charset="0"/>
              </a:rPr>
              <a:t>, </a:t>
            </a:r>
            <a:r>
              <a:rPr lang="en-US" sz="1600" dirty="0" err="1" smtClean="0">
                <a:latin typeface="Berlin Sans FB" pitchFamily="34" charset="0"/>
              </a:rPr>
              <a:t>harus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berisi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rencana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tapak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beserta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potongan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menunjukkan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jelas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batasan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secara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vertikal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horizontal </a:t>
            </a:r>
            <a:r>
              <a:rPr lang="en-US" sz="1600" dirty="0" err="1" smtClean="0">
                <a:latin typeface="Berlin Sans FB" pitchFamily="34" charset="0"/>
              </a:rPr>
              <a:t>dari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satuan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rumah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susun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dimaksud</a:t>
            </a:r>
            <a:r>
              <a:rPr lang="en-US" sz="1600" dirty="0" smtClean="0">
                <a:latin typeface="Berlin Sans FB" pitchFamily="34" charset="0"/>
              </a:rPr>
              <a:t>.</a:t>
            </a:r>
          </a:p>
          <a:p>
            <a:pPr indent="158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smtClean="0">
                <a:latin typeface="Berlin Sans FB" pitchFamily="34" charset="0"/>
              </a:rPr>
              <a:t> </a:t>
            </a:r>
            <a:r>
              <a:rPr lang="en-US" sz="1600" b="1" dirty="0" err="1" smtClean="0">
                <a:latin typeface="Berlin Sans FB" pitchFamily="34" charset="0"/>
              </a:rPr>
              <a:t>Pasal</a:t>
            </a:r>
            <a:r>
              <a:rPr lang="en-US" sz="1600" b="1" dirty="0" smtClean="0">
                <a:latin typeface="Berlin Sans FB" pitchFamily="34" charset="0"/>
              </a:rPr>
              <a:t> 10</a:t>
            </a:r>
            <a:endParaRPr lang="en-US" sz="1600" dirty="0" smtClean="0">
              <a:latin typeface="Berlin Sans FB" pitchFamily="34" charset="0"/>
            </a:endParaRPr>
          </a:p>
          <a:p>
            <a:pPr indent="158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latin typeface="Berlin Sans FB" pitchFamily="34" charset="0"/>
              </a:rPr>
              <a:t>Batas </a:t>
            </a:r>
            <a:r>
              <a:rPr lang="en-US" sz="1600" dirty="0" err="1" smtClean="0">
                <a:latin typeface="Berlin Sans FB" pitchFamily="34" charset="0"/>
              </a:rPr>
              <a:t>pemilikan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bersama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harus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digambarkan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secara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jelas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mudah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dimengerti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oleh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semua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pihak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ditunjukkan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gambar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uraian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tertulis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terperinci</a:t>
            </a:r>
            <a:r>
              <a:rPr lang="en-US" sz="1600" dirty="0" smtClean="0">
                <a:latin typeface="Berlin Sans FB" pitchFamily="34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6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err="1" smtClean="0">
                <a:latin typeface="Berlin Sans FB Demi" pitchFamily="34" charset="0"/>
              </a:rPr>
              <a:t>Persyaratan</a:t>
            </a:r>
            <a:r>
              <a:rPr lang="en-US" sz="2400" b="1" dirty="0" smtClean="0">
                <a:latin typeface="Berlin Sans FB Demi" pitchFamily="34" charset="0"/>
              </a:rPr>
              <a:t> </a:t>
            </a:r>
            <a:r>
              <a:rPr lang="en-US" sz="2400" b="1" dirty="0" err="1" smtClean="0">
                <a:latin typeface="Berlin Sans FB Demi" pitchFamily="34" charset="0"/>
              </a:rPr>
              <a:t>Administratif</a:t>
            </a:r>
            <a:r>
              <a:rPr lang="en-US" sz="2400" b="1" dirty="0" smtClean="0">
                <a:latin typeface="Berlin Sans FB Demi" pitchFamily="34" charset="0"/>
              </a:rPr>
              <a:t>  (PP NOMOR 4 TAHUN 1988)</a:t>
            </a:r>
            <a:endParaRPr lang="en-US" sz="2400" b="1" dirty="0">
              <a:latin typeface="Berlin Sans FB Demi" pitchFamily="34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  <a:defRPr/>
            </a:pPr>
            <a:r>
              <a:rPr lang="en-US" sz="1600" b="1" dirty="0" err="1" smtClean="0">
                <a:latin typeface="Berlin Sans FB" pitchFamily="34" charset="0"/>
              </a:rPr>
              <a:t>Pasal</a:t>
            </a:r>
            <a:r>
              <a:rPr lang="en-US" sz="1600" b="1" dirty="0" smtClean="0">
                <a:latin typeface="Berlin Sans FB" pitchFamily="34" charset="0"/>
              </a:rPr>
              <a:t> 30</a:t>
            </a:r>
            <a:endParaRPr lang="en-US" sz="1600" dirty="0" smtClean="0">
              <a:latin typeface="Berlin Sans FB" pitchFamily="34" charset="0"/>
            </a:endParaRPr>
          </a:p>
          <a:p>
            <a:pPr marL="520700" indent="-520700" algn="just" eaLnBrk="1" hangingPunct="1">
              <a:buFont typeface="Wingdings 2" pitchFamily="18" charset="2"/>
              <a:buNone/>
              <a:tabLst>
                <a:tab pos="457200" algn="l"/>
              </a:tabLst>
              <a:defRPr/>
            </a:pPr>
            <a:r>
              <a:rPr lang="en-US" sz="1600" dirty="0" smtClean="0">
                <a:latin typeface="Berlin Sans FB" pitchFamily="34" charset="0"/>
              </a:rPr>
              <a:t>(1)  </a:t>
            </a:r>
            <a:r>
              <a:rPr lang="en-US" sz="1600" dirty="0" err="1" smtClean="0">
                <a:latin typeface="Berlin Sans FB" pitchFamily="34" charset="0"/>
              </a:rPr>
              <a:t>Rumah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susun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lingkungannya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harus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dibangun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dilaksanakan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berdasarkan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perizinan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diberikan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oleh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Pemerintah</a:t>
            </a:r>
            <a:r>
              <a:rPr lang="en-US" sz="1600" dirty="0" smtClean="0">
                <a:latin typeface="Berlin Sans FB" pitchFamily="34" charset="0"/>
              </a:rPr>
              <a:t> Daerah </a:t>
            </a:r>
            <a:r>
              <a:rPr lang="en-US" sz="1600" dirty="0" err="1" smtClean="0">
                <a:latin typeface="Berlin Sans FB" pitchFamily="34" charset="0"/>
              </a:rPr>
              <a:t>sesuai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peruntukannya</a:t>
            </a:r>
            <a:r>
              <a:rPr lang="en-US" sz="1600" dirty="0" smtClean="0">
                <a:latin typeface="Berlin Sans FB" pitchFamily="34" charset="0"/>
              </a:rPr>
              <a:t>.</a:t>
            </a:r>
          </a:p>
          <a:p>
            <a:pPr marL="520700" indent="-520700" algn="just" eaLnBrk="1" hangingPunct="1">
              <a:buFont typeface="Wingdings 2" pitchFamily="18" charset="2"/>
              <a:buNone/>
              <a:defRPr/>
            </a:pPr>
            <a:r>
              <a:rPr lang="en-US" sz="1600" dirty="0" smtClean="0">
                <a:latin typeface="Berlin Sans FB" pitchFamily="34" charset="0"/>
              </a:rPr>
              <a:t>(2)  </a:t>
            </a:r>
            <a:r>
              <a:rPr lang="en-US" sz="1600" dirty="0" err="1" smtClean="0">
                <a:latin typeface="Berlin Sans FB" pitchFamily="34" charset="0"/>
              </a:rPr>
              <a:t>Perizinan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sebagaimana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dimaksud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dalam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ayat</a:t>
            </a:r>
            <a:r>
              <a:rPr lang="en-US" sz="1600" dirty="0" smtClean="0">
                <a:latin typeface="Berlin Sans FB" pitchFamily="34" charset="0"/>
              </a:rPr>
              <a:t> (1) </a:t>
            </a:r>
            <a:r>
              <a:rPr lang="en-US" sz="1600" dirty="0" err="1" smtClean="0">
                <a:latin typeface="Berlin Sans FB" pitchFamily="34" charset="0"/>
              </a:rPr>
              <a:t>diajukan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oleh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penyelenggara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pembangunan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kepada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Pemerintah</a:t>
            </a:r>
            <a:r>
              <a:rPr lang="en-US" sz="1600" dirty="0" smtClean="0">
                <a:latin typeface="Berlin Sans FB" pitchFamily="34" charset="0"/>
              </a:rPr>
              <a:t> Daerah </a:t>
            </a:r>
            <a:r>
              <a:rPr lang="en-US" sz="1600" dirty="0" err="1" smtClean="0">
                <a:latin typeface="Berlin Sans FB" pitchFamily="34" charset="0"/>
              </a:rPr>
              <a:t>dengan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melampirkan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persyaratan-persyaratan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sebagai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berikut</a:t>
            </a:r>
            <a:r>
              <a:rPr lang="en-US" sz="1600" dirty="0" smtClean="0">
                <a:latin typeface="Berlin Sans FB" pitchFamily="34" charset="0"/>
              </a:rPr>
              <a:t>:</a:t>
            </a:r>
          </a:p>
          <a:p>
            <a:pPr lvl="1" algn="just" eaLnBrk="1" hangingPunct="1">
              <a:buClrTx/>
              <a:buSzPct val="100000"/>
              <a:buFont typeface="Franklin Gothic Medium" pitchFamily="34" charset="0"/>
              <a:buAutoNum type="alphaLcPeriod"/>
              <a:defRPr/>
            </a:pPr>
            <a:r>
              <a:rPr lang="en-US" sz="1600" dirty="0" err="1" smtClean="0">
                <a:latin typeface="Berlin Sans FB" pitchFamily="34" charset="0"/>
              </a:rPr>
              <a:t>sertifikat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hak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atas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tanah</a:t>
            </a:r>
            <a:r>
              <a:rPr lang="en-US" sz="1600" dirty="0" smtClean="0">
                <a:latin typeface="Berlin Sans FB" pitchFamily="34" charset="0"/>
              </a:rPr>
              <a:t>;</a:t>
            </a:r>
          </a:p>
          <a:p>
            <a:pPr lvl="1" algn="just" eaLnBrk="1" hangingPunct="1">
              <a:buClrTx/>
              <a:buFont typeface="Franklin Gothic Medium" pitchFamily="34" charset="0"/>
              <a:buAutoNum type="alphaLcPeriod"/>
              <a:defRPr/>
            </a:pPr>
            <a:r>
              <a:rPr lang="en-US" sz="1600" dirty="0" smtClean="0">
                <a:latin typeface="Berlin Sans FB" pitchFamily="34" charset="0"/>
              </a:rPr>
              <a:t>fatwa </a:t>
            </a:r>
            <a:r>
              <a:rPr lang="en-US" sz="1600" dirty="0" err="1" smtClean="0">
                <a:latin typeface="Berlin Sans FB" pitchFamily="34" charset="0"/>
              </a:rPr>
              <a:t>peruntukan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tanah</a:t>
            </a:r>
            <a:r>
              <a:rPr lang="en-US" sz="1600" dirty="0" smtClean="0">
                <a:latin typeface="Berlin Sans FB" pitchFamily="34" charset="0"/>
              </a:rPr>
              <a:t>;</a:t>
            </a:r>
          </a:p>
          <a:p>
            <a:pPr lvl="1" algn="just" eaLnBrk="1" hangingPunct="1">
              <a:buClrTx/>
              <a:buFont typeface="Franklin Gothic Medium" pitchFamily="34" charset="0"/>
              <a:buAutoNum type="alphaLcPeriod"/>
              <a:defRPr/>
            </a:pPr>
            <a:r>
              <a:rPr lang="en-US" sz="1600" dirty="0" err="1" smtClean="0">
                <a:latin typeface="Berlin Sans FB" pitchFamily="34" charset="0"/>
              </a:rPr>
              <a:t>rencana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tapak</a:t>
            </a:r>
            <a:r>
              <a:rPr lang="en-US" sz="1600" dirty="0" smtClean="0">
                <a:latin typeface="Berlin Sans FB" pitchFamily="34" charset="0"/>
              </a:rPr>
              <a:t>;</a:t>
            </a:r>
          </a:p>
          <a:p>
            <a:pPr lvl="1" algn="just" eaLnBrk="1" hangingPunct="1">
              <a:buClrTx/>
              <a:buFont typeface="Franklin Gothic Medium" pitchFamily="34" charset="0"/>
              <a:buAutoNum type="alphaLcPeriod"/>
              <a:defRPr/>
            </a:pPr>
            <a:r>
              <a:rPr lang="en-US" sz="1600" dirty="0" err="1" smtClean="0">
                <a:latin typeface="Berlin Sans FB" pitchFamily="34" charset="0"/>
              </a:rPr>
              <a:t>gambar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rencana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arsitektur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memuat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potongan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beserta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pertelaannya</a:t>
            </a:r>
            <a:r>
              <a:rPr lang="en-US" sz="1600" dirty="0" smtClean="0">
                <a:latin typeface="Berlin Sans FB" pitchFamily="34" charset="0"/>
              </a:rPr>
              <a:t> yang </a:t>
            </a:r>
            <a:r>
              <a:rPr lang="en-US" sz="1600" dirty="0" err="1" smtClean="0">
                <a:latin typeface="Berlin Sans FB" pitchFamily="34" charset="0"/>
              </a:rPr>
              <a:t>menunjukkan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jelas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batasan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secara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vertikal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horizontal </a:t>
            </a:r>
            <a:r>
              <a:rPr lang="en-US" sz="1600" dirty="0" err="1" smtClean="0">
                <a:latin typeface="Berlin Sans FB" pitchFamily="34" charset="0"/>
              </a:rPr>
              <a:t>dari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satuah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rumah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susun</a:t>
            </a:r>
            <a:r>
              <a:rPr lang="en-US" sz="1600" dirty="0" smtClean="0">
                <a:latin typeface="Berlin Sans FB" pitchFamily="34" charset="0"/>
              </a:rPr>
              <a:t>;</a:t>
            </a:r>
          </a:p>
          <a:p>
            <a:pPr lvl="1" algn="just" eaLnBrk="1" hangingPunct="1">
              <a:buClrTx/>
              <a:buFont typeface="Franklin Gothic Medium" pitchFamily="34" charset="0"/>
              <a:buAutoNum type="alphaLcPeriod"/>
              <a:defRPr/>
            </a:pPr>
            <a:r>
              <a:rPr lang="en-US" sz="1600" dirty="0" err="1" smtClean="0">
                <a:latin typeface="Berlin Sans FB" pitchFamily="34" charset="0"/>
              </a:rPr>
              <a:t>gambar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rencana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struktur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beserta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perhitungannya</a:t>
            </a:r>
            <a:r>
              <a:rPr lang="en-US" sz="1600" dirty="0" smtClean="0">
                <a:latin typeface="Berlin Sans FB" pitchFamily="34" charset="0"/>
              </a:rPr>
              <a:t>;</a:t>
            </a:r>
          </a:p>
          <a:p>
            <a:pPr lvl="1" algn="just" eaLnBrk="1" hangingPunct="1">
              <a:buClrTx/>
              <a:buFont typeface="Franklin Gothic Medium" pitchFamily="34" charset="0"/>
              <a:buAutoNum type="alphaLcPeriod"/>
              <a:defRPr/>
            </a:pPr>
            <a:r>
              <a:rPr lang="en-US" sz="1600" dirty="0" err="1" smtClean="0">
                <a:latin typeface="Berlin Sans FB" pitchFamily="34" charset="0"/>
              </a:rPr>
              <a:t>gambar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rencana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menunjukkan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dengan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jelas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bagian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bersama</a:t>
            </a:r>
            <a:r>
              <a:rPr lang="en-US" sz="1600" dirty="0" smtClean="0">
                <a:latin typeface="Berlin Sans FB" pitchFamily="34" charset="0"/>
              </a:rPr>
              <a:t>, </a:t>
            </a:r>
            <a:r>
              <a:rPr lang="en-US" sz="1600" dirty="0" err="1" smtClean="0">
                <a:latin typeface="Berlin Sans FB" pitchFamily="34" charset="0"/>
              </a:rPr>
              <a:t>benda</a:t>
            </a:r>
            <a:endParaRPr lang="en-US" sz="1600" dirty="0" smtClean="0">
              <a:latin typeface="Berlin Sans FB" pitchFamily="34" charset="0"/>
            </a:endParaRPr>
          </a:p>
          <a:p>
            <a:pPr lvl="1" algn="just" eaLnBrk="1" hangingPunct="1">
              <a:buClrTx/>
              <a:buFont typeface="Franklin Gothic Medium" pitchFamily="34" charset="0"/>
              <a:buAutoNum type="alphaLcPeriod"/>
              <a:defRPr/>
            </a:pPr>
            <a:r>
              <a:rPr lang="en-US" sz="1600" dirty="0" err="1" smtClean="0">
                <a:latin typeface="Berlin Sans FB" pitchFamily="34" charset="0"/>
              </a:rPr>
              <a:t>bersama</a:t>
            </a:r>
            <a:r>
              <a:rPr lang="en-US" sz="1600" dirty="0" smtClean="0">
                <a:latin typeface="Berlin Sans FB" pitchFamily="34" charset="0"/>
              </a:rPr>
              <a:t>,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tanah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bersama</a:t>
            </a:r>
            <a:r>
              <a:rPr lang="en-US" sz="1600" dirty="0" smtClean="0">
                <a:latin typeface="Berlin Sans FB" pitchFamily="34" charset="0"/>
              </a:rPr>
              <a:t>;</a:t>
            </a:r>
          </a:p>
          <a:p>
            <a:pPr lvl="1" algn="just" eaLnBrk="1" hangingPunct="1">
              <a:buClrTx/>
              <a:buFont typeface="Franklin Gothic Medium" pitchFamily="34" charset="0"/>
              <a:buAutoNum type="alphaLcPeriod"/>
              <a:defRPr/>
            </a:pPr>
            <a:r>
              <a:rPr lang="en-US" sz="1600" dirty="0" err="1" smtClean="0">
                <a:latin typeface="Berlin Sans FB" pitchFamily="34" charset="0"/>
              </a:rPr>
              <a:t>gambar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rencana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jaringan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dan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instalasi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beserta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perlengkapannya</a:t>
            </a:r>
            <a:endParaRPr lang="en-US" sz="1600" dirty="0" smtClean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657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PERSYARATAN PEMBANGUNAN RUSUN</vt:lpstr>
      <vt:lpstr>Slide 2</vt:lpstr>
      <vt:lpstr>Persyaratan Administrasi, Teknis Dan Ekologis Pembangunan Rumah Susun </vt:lpstr>
      <vt:lpstr>Slide 4</vt:lpstr>
      <vt:lpstr>Slide 5</vt:lpstr>
      <vt:lpstr>Slide 6</vt:lpstr>
      <vt:lpstr>Slide 7</vt:lpstr>
      <vt:lpstr>PERSYARATAN TEKNIS PEMBANGUNAN RUMAH SUSUN  </vt:lpstr>
      <vt:lpstr>Persyaratan Administratif  (PP NOMOR 4 TAHUN 1988)</vt:lpstr>
      <vt:lpstr>Persyaratan Administratif  (PP NOMOR 4 TAHUN 1988)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PERSYARATAN PEMBANGUNAN RUSUN</dc:title>
  <dc:creator>Zaini</dc:creator>
  <cp:lastModifiedBy>ZAINI</cp:lastModifiedBy>
  <cp:revision>12</cp:revision>
  <dcterms:created xsi:type="dcterms:W3CDTF">2017-04-06T03:27:28Z</dcterms:created>
  <dcterms:modified xsi:type="dcterms:W3CDTF">2018-04-12T04:11:49Z</dcterms:modified>
</cp:coreProperties>
</file>