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0"/>
  </p:notesMasterIdLst>
  <p:sldIdLst>
    <p:sldId id="258" r:id="rId2"/>
    <p:sldId id="259" r:id="rId3"/>
    <p:sldId id="260" r:id="rId4"/>
    <p:sldId id="261" r:id="rId5"/>
    <p:sldId id="263" r:id="rId6"/>
    <p:sldId id="264" r:id="rId7"/>
    <p:sldId id="262" r:id="rId8"/>
    <p:sldId id="265" r:id="rId9"/>
    <p:sldId id="266" r:id="rId10"/>
    <p:sldId id="267" r:id="rId11"/>
    <p:sldId id="268" r:id="rId12"/>
    <p:sldId id="269" r:id="rId13"/>
    <p:sldId id="270" r:id="rId14"/>
    <p:sldId id="271" r:id="rId15"/>
    <p:sldId id="272" r:id="rId16"/>
    <p:sldId id="273" r:id="rId17"/>
    <p:sldId id="274" r:id="rId18"/>
    <p:sldId id="275" r:id="rId1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p:scale>
          <a:sx n="50" d="100"/>
          <a:sy n="50" d="100"/>
        </p:scale>
        <p:origin x="-996" y="108"/>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F01AB63-B3B2-4733-B45C-F20ABF377476}" type="datetimeFigureOut">
              <a:rPr lang="en-US" smtClean="0"/>
              <a:pPr/>
              <a:t>11/26/2014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8579656-6549-45AD-9669-3BC336A70F4E}"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D8E4D09C-C684-40E7-B5AC-F2F3193A80BF}" type="datetimeFigureOut">
              <a:rPr lang="en-US" smtClean="0"/>
              <a:pPr/>
              <a:t>11/26/2014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4F41C1C-93A9-4C00-AE5E-45949D769CD8}"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8E4D09C-C684-40E7-B5AC-F2F3193A80BF}" type="datetimeFigureOut">
              <a:rPr lang="en-US" smtClean="0"/>
              <a:pPr/>
              <a:t>11/26/2014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4F41C1C-93A9-4C00-AE5E-45949D769CD8}"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8E4D09C-C684-40E7-B5AC-F2F3193A80BF}" type="datetimeFigureOut">
              <a:rPr lang="en-US" smtClean="0"/>
              <a:pPr/>
              <a:t>11/26/2014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4F41C1C-93A9-4C00-AE5E-45949D769CD8}"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8E4D09C-C684-40E7-B5AC-F2F3193A80BF}" type="datetimeFigureOut">
              <a:rPr lang="en-US" smtClean="0"/>
              <a:pPr/>
              <a:t>11/26/2014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4F41C1C-93A9-4C00-AE5E-45949D769CD8}"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8E4D09C-C684-40E7-B5AC-F2F3193A80BF}" type="datetimeFigureOut">
              <a:rPr lang="en-US" smtClean="0"/>
              <a:pPr/>
              <a:t>11/26/2014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4F41C1C-93A9-4C00-AE5E-45949D769CD8}"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D8E4D09C-C684-40E7-B5AC-F2F3193A80BF}" type="datetimeFigureOut">
              <a:rPr lang="en-US" smtClean="0"/>
              <a:pPr/>
              <a:t>11/26/2014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4F41C1C-93A9-4C00-AE5E-45949D769CD8}"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D8E4D09C-C684-40E7-B5AC-F2F3193A80BF}" type="datetimeFigureOut">
              <a:rPr lang="en-US" smtClean="0"/>
              <a:pPr/>
              <a:t>11/26/2014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4F41C1C-93A9-4C00-AE5E-45949D769CD8}"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D8E4D09C-C684-40E7-B5AC-F2F3193A80BF}" type="datetimeFigureOut">
              <a:rPr lang="en-US" smtClean="0"/>
              <a:pPr/>
              <a:t>11/26/2014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4F41C1C-93A9-4C00-AE5E-45949D769CD8}"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8E4D09C-C684-40E7-B5AC-F2F3193A80BF}" type="datetimeFigureOut">
              <a:rPr lang="en-US" smtClean="0"/>
              <a:pPr/>
              <a:t>11/26/2014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4F41C1C-93A9-4C00-AE5E-45949D769CD8}"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8E4D09C-C684-40E7-B5AC-F2F3193A80BF}" type="datetimeFigureOut">
              <a:rPr lang="en-US" smtClean="0"/>
              <a:pPr/>
              <a:t>11/26/2014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4F41C1C-93A9-4C00-AE5E-45949D769CD8}"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8E4D09C-C684-40E7-B5AC-F2F3193A80BF}" type="datetimeFigureOut">
              <a:rPr lang="en-US" smtClean="0"/>
              <a:pPr/>
              <a:t>11/26/2014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4F41C1C-93A9-4C00-AE5E-45949D769CD8}"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rgbClr val="5E9EFF"/>
            </a:gs>
            <a:gs pos="39999">
              <a:srgbClr val="85C2FF"/>
            </a:gs>
            <a:gs pos="70000">
              <a:srgbClr val="C4D6EB"/>
            </a:gs>
            <a:gs pos="100000">
              <a:srgbClr val="FFEBFA"/>
            </a:gs>
          </a:gsLst>
          <a:lin ang="5400000" scaled="0"/>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8E4D09C-C684-40E7-B5AC-F2F3193A80BF}" type="datetimeFigureOut">
              <a:rPr lang="en-US" smtClean="0"/>
              <a:pPr/>
              <a:t>11/26/2014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4F41C1C-93A9-4C00-AE5E-45949D769CD8}"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609600"/>
          </a:xfrm>
        </p:spPr>
        <p:txBody>
          <a:bodyPr>
            <a:normAutofit/>
          </a:bodyPr>
          <a:lstStyle/>
          <a:p>
            <a:pPr algn="l"/>
            <a:r>
              <a:rPr lang="en-US" sz="3000" dirty="0" smtClean="0"/>
              <a:t>a. </a:t>
            </a:r>
            <a:r>
              <a:rPr lang="en-US" sz="3000" dirty="0" err="1" smtClean="0"/>
              <a:t>Segi</a:t>
            </a:r>
            <a:r>
              <a:rPr lang="en-US" sz="3000" dirty="0" smtClean="0"/>
              <a:t> </a:t>
            </a:r>
            <a:r>
              <a:rPr lang="en-US" sz="3000" dirty="0" err="1" smtClean="0"/>
              <a:t>Hukum</a:t>
            </a:r>
            <a:r>
              <a:rPr lang="en-US" sz="3000" dirty="0" smtClean="0"/>
              <a:t> </a:t>
            </a:r>
            <a:r>
              <a:rPr lang="en-US" sz="3000" dirty="0" err="1" smtClean="0"/>
              <a:t>Perdata</a:t>
            </a:r>
            <a:endParaRPr lang="en-US" sz="3000" dirty="0"/>
          </a:p>
        </p:txBody>
      </p:sp>
      <p:sp>
        <p:nvSpPr>
          <p:cNvPr id="3" name="Content Placeholder 2"/>
          <p:cNvSpPr>
            <a:spLocks noGrp="1"/>
          </p:cNvSpPr>
          <p:nvPr>
            <p:ph idx="1"/>
          </p:nvPr>
        </p:nvSpPr>
        <p:spPr>
          <a:xfrm>
            <a:off x="0" y="533400"/>
            <a:ext cx="9144000" cy="6324600"/>
          </a:xfrm>
        </p:spPr>
        <p:txBody>
          <a:bodyPr>
            <a:normAutofit/>
          </a:bodyPr>
          <a:lstStyle/>
          <a:p>
            <a:pPr marL="0" indent="350838" algn="just">
              <a:buNone/>
            </a:pPr>
            <a:r>
              <a:rPr lang="en-US" sz="2800" dirty="0" err="1" smtClean="0"/>
              <a:t>Pada</a:t>
            </a:r>
            <a:r>
              <a:rPr lang="en-US" sz="2800" dirty="0" smtClean="0"/>
              <a:t> </a:t>
            </a:r>
            <a:r>
              <a:rPr lang="en-US" sz="2800" dirty="0" err="1" smtClean="0"/>
              <a:t>setiap</a:t>
            </a:r>
            <a:r>
              <a:rPr lang="en-US" sz="2800" dirty="0" smtClean="0"/>
              <a:t> </a:t>
            </a:r>
            <a:r>
              <a:rPr lang="en-US" sz="2800" dirty="0" err="1" smtClean="0"/>
              <a:t>kegiatan</a:t>
            </a:r>
            <a:r>
              <a:rPr lang="en-US" sz="2800" dirty="0" smtClean="0"/>
              <a:t> </a:t>
            </a:r>
            <a:r>
              <a:rPr lang="en-US" sz="2800" dirty="0" err="1" smtClean="0"/>
              <a:t>usaha</a:t>
            </a:r>
            <a:r>
              <a:rPr lang="en-US" sz="2800" dirty="0" smtClean="0"/>
              <a:t> </a:t>
            </a:r>
            <a:r>
              <a:rPr lang="en-US" sz="2800" dirty="0" err="1" smtClean="0"/>
              <a:t>pembiayaan</a:t>
            </a:r>
            <a:r>
              <a:rPr lang="en-US" sz="2800" dirty="0" smtClean="0"/>
              <a:t>, </a:t>
            </a:r>
            <a:r>
              <a:rPr lang="en-US" sz="2800" dirty="0" err="1" smtClean="0"/>
              <a:t>termasuk</a:t>
            </a:r>
            <a:r>
              <a:rPr lang="en-US" sz="2800" dirty="0" smtClean="0"/>
              <a:t> </a:t>
            </a:r>
            <a:r>
              <a:rPr lang="en-US" sz="2800" dirty="0" err="1" smtClean="0"/>
              <a:t>juga</a:t>
            </a:r>
            <a:r>
              <a:rPr lang="en-US" sz="2800" dirty="0" smtClean="0"/>
              <a:t> </a:t>
            </a:r>
            <a:r>
              <a:rPr lang="en-US" sz="2800" dirty="0" err="1" smtClean="0"/>
              <a:t>kartu</a:t>
            </a:r>
            <a:r>
              <a:rPr lang="en-US" sz="2800" dirty="0" smtClean="0"/>
              <a:t> </a:t>
            </a:r>
            <a:r>
              <a:rPr lang="en-US" sz="2800" dirty="0" err="1" smtClean="0"/>
              <a:t>kredit</a:t>
            </a:r>
            <a:r>
              <a:rPr lang="en-US" sz="2800" dirty="0" smtClean="0"/>
              <a:t>, </a:t>
            </a:r>
            <a:r>
              <a:rPr lang="en-US" sz="2800" dirty="0" err="1" smtClean="0"/>
              <a:t>inisiatif</a:t>
            </a:r>
            <a:r>
              <a:rPr lang="en-US" sz="2800" dirty="0" smtClean="0"/>
              <a:t> </a:t>
            </a:r>
            <a:r>
              <a:rPr lang="en-US" sz="2800" dirty="0" err="1" smtClean="0"/>
              <a:t>mengadakan</a:t>
            </a:r>
            <a:r>
              <a:rPr lang="en-US" sz="2800" dirty="0" smtClean="0"/>
              <a:t> </a:t>
            </a:r>
            <a:r>
              <a:rPr lang="en-US" sz="2800" dirty="0" err="1" smtClean="0"/>
              <a:t>hubungan</a:t>
            </a:r>
            <a:r>
              <a:rPr lang="en-US" sz="2800" dirty="0" smtClean="0"/>
              <a:t> </a:t>
            </a:r>
            <a:r>
              <a:rPr lang="en-US" sz="2800" dirty="0" err="1" smtClean="0"/>
              <a:t>kontraktual</a:t>
            </a:r>
            <a:r>
              <a:rPr lang="en-US" sz="2800" dirty="0" smtClean="0"/>
              <a:t> </a:t>
            </a:r>
            <a:r>
              <a:rPr lang="en-US" sz="2800" dirty="0" err="1" smtClean="0"/>
              <a:t>berasal</a:t>
            </a:r>
            <a:r>
              <a:rPr lang="en-US" sz="2800" dirty="0" smtClean="0"/>
              <a:t> </a:t>
            </a:r>
            <a:r>
              <a:rPr lang="en-US" sz="2800" dirty="0" err="1" smtClean="0"/>
              <a:t>dari</a:t>
            </a:r>
            <a:r>
              <a:rPr lang="en-US" sz="2800" dirty="0" smtClean="0"/>
              <a:t> </a:t>
            </a:r>
            <a:r>
              <a:rPr lang="en-US" sz="2800" dirty="0" err="1" smtClean="0"/>
              <a:t>para</a:t>
            </a:r>
            <a:r>
              <a:rPr lang="en-US" sz="2800" dirty="0" smtClean="0"/>
              <a:t> </a:t>
            </a:r>
            <a:r>
              <a:rPr lang="en-US" sz="2800" dirty="0" err="1" smtClean="0"/>
              <a:t>pihak</a:t>
            </a:r>
            <a:r>
              <a:rPr lang="en-US" sz="2800" dirty="0" smtClean="0"/>
              <a:t> </a:t>
            </a:r>
            <a:r>
              <a:rPr lang="en-US" sz="2800" dirty="0" err="1" smtClean="0"/>
              <a:t>terutama</a:t>
            </a:r>
            <a:r>
              <a:rPr lang="en-US" sz="2800" dirty="0" smtClean="0"/>
              <a:t> </a:t>
            </a:r>
            <a:r>
              <a:rPr lang="en-US" sz="2800" dirty="0" err="1" smtClean="0"/>
              <a:t>konsumen</a:t>
            </a:r>
            <a:r>
              <a:rPr lang="en-US" sz="2800" dirty="0" smtClean="0"/>
              <a:t> </a:t>
            </a:r>
            <a:r>
              <a:rPr lang="en-US" sz="2800" dirty="0" err="1" smtClean="0"/>
              <a:t>sbg</a:t>
            </a:r>
            <a:r>
              <a:rPr lang="en-US" sz="2800" dirty="0" smtClean="0"/>
              <a:t> </a:t>
            </a:r>
            <a:r>
              <a:rPr lang="en-US" sz="2800" dirty="0" err="1" smtClean="0"/>
              <a:t>pembeli</a:t>
            </a:r>
            <a:r>
              <a:rPr lang="en-US" sz="2800" dirty="0" smtClean="0"/>
              <a:t>. </a:t>
            </a:r>
            <a:r>
              <a:rPr lang="en-US" sz="2800" dirty="0" err="1" smtClean="0"/>
              <a:t>Dgn</a:t>
            </a:r>
            <a:r>
              <a:rPr lang="en-US" sz="2800" dirty="0" smtClean="0"/>
              <a:t> </a:t>
            </a:r>
            <a:r>
              <a:rPr lang="en-US" sz="2800" dirty="0" err="1" smtClean="0"/>
              <a:t>demikian</a:t>
            </a:r>
            <a:r>
              <a:rPr lang="en-US" sz="2800" dirty="0" smtClean="0"/>
              <a:t>, </a:t>
            </a:r>
            <a:r>
              <a:rPr lang="en-US" sz="2800" dirty="0" err="1" smtClean="0"/>
              <a:t>kehendak</a:t>
            </a:r>
            <a:r>
              <a:rPr lang="en-US" sz="2800" dirty="0" smtClean="0"/>
              <a:t> </a:t>
            </a:r>
            <a:r>
              <a:rPr lang="en-US" sz="2800" dirty="0" err="1" smtClean="0"/>
              <a:t>para</a:t>
            </a:r>
            <a:r>
              <a:rPr lang="en-US" sz="2800" dirty="0" smtClean="0"/>
              <a:t> </a:t>
            </a:r>
            <a:r>
              <a:rPr lang="en-US" sz="2800" dirty="0" err="1" smtClean="0"/>
              <a:t>pihak</a:t>
            </a:r>
            <a:r>
              <a:rPr lang="en-US" sz="2800" dirty="0" smtClean="0"/>
              <a:t> pula </a:t>
            </a:r>
            <a:r>
              <a:rPr lang="en-US" sz="2800" dirty="0" err="1" smtClean="0"/>
              <a:t>menjadi</a:t>
            </a:r>
            <a:r>
              <a:rPr lang="en-US" sz="2800" dirty="0" smtClean="0"/>
              <a:t> </a:t>
            </a:r>
            <a:r>
              <a:rPr lang="en-US" sz="2800" dirty="0" err="1" smtClean="0"/>
              <a:t>sumber</a:t>
            </a:r>
            <a:r>
              <a:rPr lang="en-US" sz="2800" dirty="0" smtClean="0"/>
              <a:t> </a:t>
            </a:r>
            <a:r>
              <a:rPr lang="en-US" sz="2800" dirty="0" err="1" smtClean="0"/>
              <a:t>hukumnya</a:t>
            </a:r>
            <a:r>
              <a:rPr lang="en-US" sz="2800" dirty="0" smtClean="0"/>
              <a:t>. </a:t>
            </a:r>
            <a:r>
              <a:rPr lang="en-US" sz="2800" dirty="0" err="1" smtClean="0"/>
              <a:t>Kehendak</a:t>
            </a:r>
            <a:r>
              <a:rPr lang="en-US" sz="2800" dirty="0" smtClean="0"/>
              <a:t> </a:t>
            </a:r>
            <a:r>
              <a:rPr lang="en-US" sz="2800" dirty="0" err="1" smtClean="0"/>
              <a:t>para</a:t>
            </a:r>
            <a:r>
              <a:rPr lang="en-US" sz="2800" dirty="0" smtClean="0"/>
              <a:t> </a:t>
            </a:r>
            <a:r>
              <a:rPr lang="en-US" sz="2800" dirty="0" err="1" smtClean="0"/>
              <a:t>pihak</a:t>
            </a:r>
            <a:r>
              <a:rPr lang="en-US" sz="2800" dirty="0" smtClean="0"/>
              <a:t> </a:t>
            </a:r>
            <a:r>
              <a:rPr lang="en-US" sz="2800" dirty="0" err="1" smtClean="0"/>
              <a:t>tersebut</a:t>
            </a:r>
            <a:r>
              <a:rPr lang="en-US" sz="2800" dirty="0" smtClean="0"/>
              <a:t> </a:t>
            </a:r>
            <a:r>
              <a:rPr lang="en-US" sz="2800" dirty="0" err="1" smtClean="0"/>
              <a:t>dituangkan</a:t>
            </a:r>
            <a:r>
              <a:rPr lang="en-US" sz="2800" dirty="0" smtClean="0"/>
              <a:t> </a:t>
            </a:r>
            <a:r>
              <a:rPr lang="en-US" sz="2800" dirty="0" err="1" smtClean="0"/>
              <a:t>dlm</a:t>
            </a:r>
            <a:r>
              <a:rPr lang="en-US" sz="2800" dirty="0" smtClean="0"/>
              <a:t> </a:t>
            </a:r>
            <a:r>
              <a:rPr lang="en-US" sz="2800" dirty="0" err="1" smtClean="0"/>
              <a:t>bentuk</a:t>
            </a:r>
            <a:r>
              <a:rPr lang="en-US" sz="2800" dirty="0" smtClean="0"/>
              <a:t> </a:t>
            </a:r>
            <a:r>
              <a:rPr lang="en-US" sz="2800" dirty="0" err="1" smtClean="0"/>
              <a:t>tertulis</a:t>
            </a:r>
            <a:r>
              <a:rPr lang="en-US" sz="2800" dirty="0" smtClean="0"/>
              <a:t> </a:t>
            </a:r>
            <a:r>
              <a:rPr lang="en-US" sz="2800" dirty="0" err="1" smtClean="0"/>
              <a:t>berupa</a:t>
            </a:r>
            <a:r>
              <a:rPr lang="en-US" sz="2800" dirty="0" smtClean="0"/>
              <a:t> </a:t>
            </a:r>
            <a:r>
              <a:rPr lang="en-US" sz="2800" dirty="0" err="1" smtClean="0"/>
              <a:t>rumusan</a:t>
            </a:r>
            <a:r>
              <a:rPr lang="en-US" sz="2800" dirty="0" smtClean="0"/>
              <a:t> </a:t>
            </a:r>
            <a:r>
              <a:rPr lang="en-US" sz="2800" dirty="0" err="1" smtClean="0"/>
              <a:t>perjanjian</a:t>
            </a:r>
            <a:r>
              <a:rPr lang="en-US" sz="2800" dirty="0" smtClean="0"/>
              <a:t> yang </a:t>
            </a:r>
            <a:r>
              <a:rPr lang="en-US" sz="2800" dirty="0" err="1" smtClean="0"/>
              <a:t>menetapkan</a:t>
            </a:r>
            <a:r>
              <a:rPr lang="en-US" sz="2800" dirty="0" smtClean="0"/>
              <a:t> </a:t>
            </a:r>
            <a:r>
              <a:rPr lang="en-US" sz="2800" dirty="0" err="1" smtClean="0"/>
              <a:t>hak</a:t>
            </a:r>
            <a:r>
              <a:rPr lang="en-US" sz="2800" dirty="0" smtClean="0"/>
              <a:t> </a:t>
            </a:r>
            <a:r>
              <a:rPr lang="en-US" sz="2800" dirty="0" err="1" smtClean="0"/>
              <a:t>dan</a:t>
            </a:r>
            <a:r>
              <a:rPr lang="en-US" sz="2800" dirty="0" smtClean="0"/>
              <a:t> </a:t>
            </a:r>
            <a:r>
              <a:rPr lang="en-US" sz="2800" dirty="0" err="1" smtClean="0"/>
              <a:t>kewajiban</a:t>
            </a:r>
            <a:r>
              <a:rPr lang="en-US" sz="2800" dirty="0" smtClean="0"/>
              <a:t> </a:t>
            </a:r>
            <a:r>
              <a:rPr lang="en-US" sz="2800" dirty="0" err="1" smtClean="0"/>
              <a:t>masing-masing</a:t>
            </a:r>
            <a:r>
              <a:rPr lang="en-US" sz="2800" dirty="0" smtClean="0"/>
              <a:t> </a:t>
            </a:r>
            <a:r>
              <a:rPr lang="en-US" sz="2800" dirty="0" err="1" smtClean="0"/>
              <a:t>pihak</a:t>
            </a:r>
            <a:r>
              <a:rPr lang="en-US" sz="2800" dirty="0" smtClean="0"/>
              <a:t> </a:t>
            </a:r>
            <a:r>
              <a:rPr lang="en-US" sz="2800" dirty="0" err="1" smtClean="0"/>
              <a:t>dalam</a:t>
            </a:r>
            <a:r>
              <a:rPr lang="en-US" sz="2800" dirty="0" smtClean="0"/>
              <a:t> </a:t>
            </a:r>
            <a:r>
              <a:rPr lang="en-US" sz="2800" dirty="0" err="1" smtClean="0"/>
              <a:t>hubungan</a:t>
            </a:r>
            <a:r>
              <a:rPr lang="en-US" sz="2800" dirty="0" smtClean="0"/>
              <a:t> </a:t>
            </a:r>
            <a:r>
              <a:rPr lang="en-US" sz="2800" dirty="0" err="1" smtClean="0"/>
              <a:t>penerbitan</a:t>
            </a:r>
            <a:r>
              <a:rPr lang="en-US" sz="2800" dirty="0" smtClean="0"/>
              <a:t> </a:t>
            </a:r>
            <a:r>
              <a:rPr lang="en-US" sz="2800" dirty="0" err="1" smtClean="0"/>
              <a:t>dan</a:t>
            </a:r>
            <a:r>
              <a:rPr lang="en-US" sz="2800" dirty="0" smtClean="0"/>
              <a:t> </a:t>
            </a:r>
            <a:r>
              <a:rPr lang="en-US" sz="2800" dirty="0" err="1" smtClean="0"/>
              <a:t>penggunaan</a:t>
            </a:r>
            <a:r>
              <a:rPr lang="en-US" sz="2800" dirty="0" smtClean="0"/>
              <a:t> </a:t>
            </a:r>
            <a:r>
              <a:rPr lang="en-US" sz="2800" dirty="0" err="1" smtClean="0"/>
              <a:t>kartu</a:t>
            </a:r>
            <a:r>
              <a:rPr lang="en-US" sz="2800" dirty="0" smtClean="0"/>
              <a:t> </a:t>
            </a:r>
            <a:r>
              <a:rPr lang="en-US" sz="2800" dirty="0" err="1" smtClean="0"/>
              <a:t>kredit</a:t>
            </a:r>
            <a:r>
              <a:rPr lang="en-US" sz="2800" dirty="0" smtClean="0"/>
              <a:t>. </a:t>
            </a:r>
            <a:r>
              <a:rPr lang="en-US" sz="2800" dirty="0" err="1" smtClean="0"/>
              <a:t>Dalam</a:t>
            </a:r>
            <a:r>
              <a:rPr lang="en-US" sz="2800" dirty="0" smtClean="0"/>
              <a:t> </a:t>
            </a:r>
            <a:r>
              <a:rPr lang="en-US" sz="2800" dirty="0" err="1" smtClean="0"/>
              <a:t>perundang-undangan</a:t>
            </a:r>
            <a:r>
              <a:rPr lang="en-US" sz="2800" dirty="0" smtClean="0"/>
              <a:t> </a:t>
            </a:r>
            <a:r>
              <a:rPr lang="en-US" sz="2800" dirty="0" err="1" smtClean="0"/>
              <a:t>juga</a:t>
            </a:r>
            <a:r>
              <a:rPr lang="en-US" sz="2800" dirty="0" smtClean="0"/>
              <a:t> </a:t>
            </a:r>
            <a:r>
              <a:rPr lang="en-US" sz="2800" dirty="0" err="1" smtClean="0"/>
              <a:t>diatur</a:t>
            </a:r>
            <a:r>
              <a:rPr lang="en-US" sz="2800" dirty="0" smtClean="0"/>
              <a:t> </a:t>
            </a:r>
            <a:r>
              <a:rPr lang="en-US" sz="2800" dirty="0" err="1" smtClean="0"/>
              <a:t>mengenai</a:t>
            </a:r>
            <a:r>
              <a:rPr lang="en-US" sz="2800" dirty="0" smtClean="0"/>
              <a:t> </a:t>
            </a:r>
            <a:r>
              <a:rPr lang="en-US" sz="2800" dirty="0" err="1" smtClean="0"/>
              <a:t>hak</a:t>
            </a:r>
            <a:r>
              <a:rPr lang="en-US" sz="2800" dirty="0" smtClean="0"/>
              <a:t> </a:t>
            </a:r>
            <a:r>
              <a:rPr lang="en-US" sz="2800" dirty="0" err="1" smtClean="0"/>
              <a:t>dan</a:t>
            </a:r>
            <a:r>
              <a:rPr lang="en-US" sz="2800" dirty="0" smtClean="0"/>
              <a:t> </a:t>
            </a:r>
            <a:r>
              <a:rPr lang="en-US" sz="2800" dirty="0" err="1" smtClean="0"/>
              <a:t>kewajiban</a:t>
            </a:r>
            <a:r>
              <a:rPr lang="en-US" sz="2800" dirty="0" smtClean="0"/>
              <a:t> </a:t>
            </a:r>
            <a:r>
              <a:rPr lang="en-US" sz="2800" dirty="0" err="1" smtClean="0"/>
              <a:t>para</a:t>
            </a:r>
            <a:r>
              <a:rPr lang="en-US" sz="2800" dirty="0" smtClean="0"/>
              <a:t> </a:t>
            </a:r>
            <a:r>
              <a:rPr lang="en-US" sz="2800" dirty="0" err="1" smtClean="0"/>
              <a:t>pihak</a:t>
            </a:r>
            <a:r>
              <a:rPr lang="en-US" sz="2800" dirty="0" smtClean="0"/>
              <a:t> </a:t>
            </a:r>
            <a:r>
              <a:rPr lang="en-US" sz="2800" dirty="0" err="1" smtClean="0"/>
              <a:t>dan</a:t>
            </a:r>
            <a:r>
              <a:rPr lang="en-US" sz="2800" dirty="0" smtClean="0"/>
              <a:t> </a:t>
            </a:r>
            <a:r>
              <a:rPr lang="en-US" sz="2800" dirty="0" err="1" smtClean="0"/>
              <a:t>hanya</a:t>
            </a:r>
            <a:r>
              <a:rPr lang="en-US" sz="2800" dirty="0" smtClean="0"/>
              <a:t> </a:t>
            </a:r>
            <a:r>
              <a:rPr lang="en-US" sz="2800" dirty="0" err="1" smtClean="0"/>
              <a:t>akan</a:t>
            </a:r>
            <a:r>
              <a:rPr lang="en-US" sz="2800" dirty="0" smtClean="0"/>
              <a:t> </a:t>
            </a:r>
            <a:r>
              <a:rPr lang="en-US" sz="2800" dirty="0" err="1" smtClean="0"/>
              <a:t>berlaku</a:t>
            </a:r>
            <a:r>
              <a:rPr lang="en-US" sz="2800" dirty="0" smtClean="0"/>
              <a:t> </a:t>
            </a:r>
            <a:r>
              <a:rPr lang="en-US" sz="2800" dirty="0" err="1" smtClean="0"/>
              <a:t>sepanjang</a:t>
            </a:r>
            <a:r>
              <a:rPr lang="en-US" sz="2800" dirty="0" smtClean="0"/>
              <a:t> </a:t>
            </a:r>
            <a:r>
              <a:rPr lang="en-US" sz="2800" dirty="0" err="1" smtClean="0"/>
              <a:t>para</a:t>
            </a:r>
            <a:r>
              <a:rPr lang="en-US" sz="2800" dirty="0" smtClean="0"/>
              <a:t> </a:t>
            </a:r>
            <a:r>
              <a:rPr lang="en-US" sz="2800" dirty="0" err="1" smtClean="0"/>
              <a:t>pihak</a:t>
            </a:r>
            <a:r>
              <a:rPr lang="en-US" sz="2800" dirty="0" smtClean="0"/>
              <a:t> </a:t>
            </a:r>
            <a:r>
              <a:rPr lang="en-US" sz="2800" dirty="0" err="1" smtClean="0"/>
              <a:t>tidak</a:t>
            </a:r>
            <a:r>
              <a:rPr lang="en-US" sz="2800" dirty="0" smtClean="0"/>
              <a:t> </a:t>
            </a:r>
            <a:r>
              <a:rPr lang="en-US" sz="2800" dirty="0" err="1" smtClean="0"/>
              <a:t>menentukan</a:t>
            </a:r>
            <a:r>
              <a:rPr lang="en-US" sz="2800" dirty="0" smtClean="0"/>
              <a:t> lain </a:t>
            </a:r>
            <a:r>
              <a:rPr lang="en-US" sz="2800" dirty="0" err="1" smtClean="0"/>
              <a:t>secara</a:t>
            </a:r>
            <a:r>
              <a:rPr lang="en-US" sz="2800" dirty="0" smtClean="0"/>
              <a:t> </a:t>
            </a:r>
            <a:r>
              <a:rPr lang="en-US" sz="2800" dirty="0" err="1" smtClean="0"/>
              <a:t>khusus</a:t>
            </a:r>
            <a:r>
              <a:rPr lang="en-US" sz="2800" dirty="0" smtClean="0"/>
              <a:t> </a:t>
            </a:r>
            <a:r>
              <a:rPr lang="en-US" sz="2800" dirty="0" err="1" smtClean="0"/>
              <a:t>dalam</a:t>
            </a:r>
            <a:r>
              <a:rPr lang="en-US" sz="2800" dirty="0" smtClean="0"/>
              <a:t> </a:t>
            </a:r>
            <a:r>
              <a:rPr lang="en-US" sz="2800" dirty="0" err="1" smtClean="0"/>
              <a:t>kontrak</a:t>
            </a:r>
            <a:r>
              <a:rPr lang="en-US" sz="2800" dirty="0" smtClean="0"/>
              <a:t> yang </a:t>
            </a:r>
            <a:r>
              <a:rPr lang="en-US" sz="2800" dirty="0" err="1" smtClean="0"/>
              <a:t>dibuat</a:t>
            </a:r>
            <a:r>
              <a:rPr lang="en-US" sz="2800" dirty="0" smtClean="0"/>
              <a:t>. </a:t>
            </a:r>
            <a:r>
              <a:rPr lang="en-US" sz="2800" dirty="0" err="1" smtClean="0"/>
              <a:t>Dengan</a:t>
            </a:r>
            <a:r>
              <a:rPr lang="en-US" sz="2800" dirty="0" smtClean="0"/>
              <a:t> </a:t>
            </a:r>
            <a:r>
              <a:rPr lang="en-US" sz="2800" dirty="0" err="1" smtClean="0"/>
              <a:t>demikian</a:t>
            </a:r>
            <a:r>
              <a:rPr lang="en-US" sz="2800" dirty="0" smtClean="0"/>
              <a:t>, </a:t>
            </a:r>
            <a:r>
              <a:rPr lang="en-US" sz="2800" dirty="0" err="1" smtClean="0"/>
              <a:t>ada</a:t>
            </a:r>
            <a:r>
              <a:rPr lang="en-US" sz="2800" dirty="0" smtClean="0"/>
              <a:t> </a:t>
            </a:r>
            <a:r>
              <a:rPr lang="en-US" sz="2800" dirty="0" err="1" smtClean="0"/>
              <a:t>dua</a:t>
            </a:r>
            <a:r>
              <a:rPr lang="en-US" sz="2800" dirty="0" smtClean="0"/>
              <a:t> (2) </a:t>
            </a:r>
            <a:r>
              <a:rPr lang="en-US" sz="2800" dirty="0" err="1" smtClean="0"/>
              <a:t>sumber</a:t>
            </a:r>
            <a:r>
              <a:rPr lang="en-US" sz="2800" dirty="0" smtClean="0"/>
              <a:t> </a:t>
            </a:r>
            <a:r>
              <a:rPr lang="en-US" sz="2800" dirty="0" err="1" smtClean="0"/>
              <a:t>hukum</a:t>
            </a:r>
            <a:r>
              <a:rPr lang="en-US" sz="2800" dirty="0" smtClean="0"/>
              <a:t> </a:t>
            </a:r>
            <a:r>
              <a:rPr lang="en-US" sz="2800" dirty="0" err="1" smtClean="0"/>
              <a:t>perdata</a:t>
            </a:r>
            <a:r>
              <a:rPr lang="en-US" sz="2800" dirty="0" smtClean="0"/>
              <a:t> yang </a:t>
            </a:r>
            <a:r>
              <a:rPr lang="en-US" sz="2800" dirty="0" err="1" smtClean="0"/>
              <a:t>mendasari</a:t>
            </a:r>
            <a:r>
              <a:rPr lang="en-US" sz="2800" dirty="0" smtClean="0"/>
              <a:t> </a:t>
            </a:r>
            <a:r>
              <a:rPr lang="en-US" sz="2800" dirty="0" err="1" smtClean="0"/>
              <a:t>kartu</a:t>
            </a:r>
            <a:r>
              <a:rPr lang="en-US" sz="2800" dirty="0" smtClean="0"/>
              <a:t> </a:t>
            </a:r>
            <a:r>
              <a:rPr lang="en-US" sz="2800" dirty="0" err="1" smtClean="0"/>
              <a:t>kredit</a:t>
            </a:r>
            <a:r>
              <a:rPr lang="en-US" sz="2800" dirty="0" smtClean="0"/>
              <a:t>, </a:t>
            </a:r>
            <a:r>
              <a:rPr lang="en-US" sz="2800" dirty="0" err="1" smtClean="0"/>
              <a:t>yaitu</a:t>
            </a:r>
            <a:r>
              <a:rPr lang="en-US" sz="2800" dirty="0" smtClean="0"/>
              <a:t> </a:t>
            </a:r>
            <a:r>
              <a:rPr lang="en-US" sz="2800" dirty="0" err="1" smtClean="0"/>
              <a:t>asas</a:t>
            </a:r>
            <a:r>
              <a:rPr lang="en-US" sz="2800" dirty="0" smtClean="0"/>
              <a:t> </a:t>
            </a:r>
            <a:r>
              <a:rPr lang="en-US" sz="2800" dirty="0" err="1" smtClean="0"/>
              <a:t>kebebasan</a:t>
            </a:r>
            <a:r>
              <a:rPr lang="en-US" sz="2800" dirty="0" smtClean="0"/>
              <a:t> </a:t>
            </a:r>
            <a:r>
              <a:rPr lang="en-US" sz="2800" dirty="0" err="1" smtClean="0"/>
              <a:t>berkontrak</a:t>
            </a:r>
            <a:r>
              <a:rPr lang="en-US" sz="2800" dirty="0" smtClean="0"/>
              <a:t> </a:t>
            </a:r>
            <a:r>
              <a:rPr lang="en-US" sz="2800" dirty="0" err="1" smtClean="0"/>
              <a:t>dan</a:t>
            </a:r>
            <a:r>
              <a:rPr lang="en-US" sz="2800" dirty="0" smtClean="0"/>
              <a:t> </a:t>
            </a:r>
            <a:r>
              <a:rPr lang="en-US" sz="2800" dirty="0" err="1" smtClean="0"/>
              <a:t>perundang-undangan</a:t>
            </a:r>
            <a:r>
              <a:rPr lang="en-US" sz="2800" dirty="0" smtClean="0"/>
              <a:t> </a:t>
            </a:r>
            <a:r>
              <a:rPr lang="en-US" sz="2800" dirty="0" err="1" smtClean="0"/>
              <a:t>bidang</a:t>
            </a:r>
            <a:r>
              <a:rPr lang="en-US" sz="2800" dirty="0" smtClean="0"/>
              <a:t> </a:t>
            </a:r>
            <a:r>
              <a:rPr lang="en-US" sz="2800" dirty="0" err="1" smtClean="0"/>
              <a:t>hukum</a:t>
            </a:r>
            <a:r>
              <a:rPr lang="en-US" sz="2800" dirty="0" smtClean="0"/>
              <a:t> </a:t>
            </a:r>
            <a:r>
              <a:rPr lang="en-US" sz="2800" dirty="0" err="1" smtClean="0"/>
              <a:t>perdata</a:t>
            </a:r>
            <a:r>
              <a:rPr lang="en-US" sz="2800" dirty="0" smtClean="0"/>
              <a:t>.</a:t>
            </a:r>
            <a:endParaRPr lang="en-US" sz="2800" dirty="0"/>
          </a:p>
        </p:txBody>
      </p:sp>
    </p:spTree>
  </p:cSld>
  <p:clrMapOvr>
    <a:masterClrMapping/>
  </p:clrMapOvr>
  <p:transition spd="slow">
    <p:random/>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0"/>
            <a:ext cx="8229600" cy="6126163"/>
          </a:xfrm>
        </p:spPr>
        <p:txBody>
          <a:bodyPr>
            <a:normAutofit fontScale="92500" lnSpcReduction="20000"/>
          </a:bodyPr>
          <a:lstStyle/>
          <a:p>
            <a:r>
              <a:rPr lang="en-US" dirty="0" err="1" smtClean="0"/>
              <a:t>Selanjutnya</a:t>
            </a:r>
            <a:r>
              <a:rPr lang="en-US" dirty="0" smtClean="0"/>
              <a:t> </a:t>
            </a:r>
            <a:r>
              <a:rPr lang="en-US" dirty="0" err="1" smtClean="0"/>
              <a:t>pada</a:t>
            </a:r>
            <a:r>
              <a:rPr lang="en-US" dirty="0" smtClean="0"/>
              <a:t> </a:t>
            </a:r>
            <a:r>
              <a:rPr lang="en-US" dirty="0" err="1" smtClean="0"/>
              <a:t>Pasal</a:t>
            </a:r>
            <a:r>
              <a:rPr lang="en-US" dirty="0" smtClean="0"/>
              <a:t> 18 </a:t>
            </a:r>
            <a:r>
              <a:rPr lang="en-US" dirty="0" err="1" smtClean="0"/>
              <a:t>Peraturan</a:t>
            </a:r>
            <a:r>
              <a:rPr lang="en-US" dirty="0" smtClean="0"/>
              <a:t> Bank Indonesia No. 11/11/</a:t>
            </a:r>
          </a:p>
          <a:p>
            <a:r>
              <a:rPr lang="en-US" dirty="0" smtClean="0"/>
              <a:t>PBI/2009 </a:t>
            </a:r>
            <a:r>
              <a:rPr lang="en-US" dirty="0" err="1" smtClean="0"/>
              <a:t>tersebut</a:t>
            </a:r>
            <a:r>
              <a:rPr lang="en-US" dirty="0" smtClean="0"/>
              <a:t> </a:t>
            </a:r>
            <a:r>
              <a:rPr lang="en-US" dirty="0" err="1" smtClean="0"/>
              <a:t>dicantumkan</a:t>
            </a:r>
            <a:r>
              <a:rPr lang="en-US" dirty="0" smtClean="0"/>
              <a:t> </a:t>
            </a:r>
            <a:r>
              <a:rPr lang="en-US" dirty="0" err="1" smtClean="0"/>
              <a:t>bahwa</a:t>
            </a:r>
            <a:r>
              <a:rPr lang="en-US" dirty="0" smtClean="0"/>
              <a:t> </a:t>
            </a:r>
            <a:r>
              <a:rPr lang="en-US" dirty="0" err="1" smtClean="0"/>
              <a:t>penerbit</a:t>
            </a:r>
            <a:r>
              <a:rPr lang="en-US" dirty="0" smtClean="0"/>
              <a:t> </a:t>
            </a:r>
            <a:r>
              <a:rPr lang="en-US" dirty="0" err="1" smtClean="0"/>
              <a:t>kartu</a:t>
            </a:r>
            <a:r>
              <a:rPr lang="en-US" dirty="0" smtClean="0"/>
              <a:t> </a:t>
            </a:r>
            <a:r>
              <a:rPr lang="en-US" dirty="0" err="1" smtClean="0"/>
              <a:t>kredit</a:t>
            </a:r>
            <a:r>
              <a:rPr lang="en-US" dirty="0" smtClean="0"/>
              <a:t> </a:t>
            </a:r>
            <a:r>
              <a:rPr lang="en-US" dirty="0" err="1" smtClean="0"/>
              <a:t>dilarang</a:t>
            </a:r>
            <a:r>
              <a:rPr lang="en-US" dirty="0" smtClean="0"/>
              <a:t> </a:t>
            </a:r>
            <a:r>
              <a:rPr lang="en-US" dirty="0" err="1" smtClean="0"/>
              <a:t>memberikan</a:t>
            </a:r>
            <a:r>
              <a:rPr lang="en-US" dirty="0" smtClean="0"/>
              <a:t> </a:t>
            </a:r>
            <a:r>
              <a:rPr lang="en-US" dirty="0" err="1" smtClean="0"/>
              <a:t>fasilitas</a:t>
            </a:r>
            <a:r>
              <a:rPr lang="en-US" dirty="0" smtClean="0"/>
              <a:t> yang </a:t>
            </a:r>
            <a:r>
              <a:rPr lang="en-US" dirty="0" err="1" smtClean="0"/>
              <a:t>mempunyai</a:t>
            </a:r>
            <a:r>
              <a:rPr lang="en-US" dirty="0" smtClean="0"/>
              <a:t> </a:t>
            </a:r>
            <a:r>
              <a:rPr lang="en-US" dirty="0" err="1" smtClean="0"/>
              <a:t>dampak</a:t>
            </a:r>
            <a:r>
              <a:rPr lang="en-US" dirty="0" smtClean="0"/>
              <a:t> </a:t>
            </a:r>
            <a:r>
              <a:rPr lang="en-US" dirty="0" err="1" smtClean="0"/>
              <a:t>tambahan</a:t>
            </a:r>
            <a:r>
              <a:rPr lang="en-US" dirty="0" smtClean="0"/>
              <a:t> </a:t>
            </a:r>
            <a:r>
              <a:rPr lang="en-US" dirty="0" err="1" smtClean="0"/>
              <a:t>biaya</a:t>
            </a:r>
            <a:r>
              <a:rPr lang="en-US" dirty="0" smtClean="0"/>
              <a:t> </a:t>
            </a:r>
            <a:r>
              <a:rPr lang="en-US" dirty="0" err="1" smtClean="0"/>
              <a:t>kepada</a:t>
            </a:r>
            <a:r>
              <a:rPr lang="en-US" dirty="0" smtClean="0"/>
              <a:t> </a:t>
            </a:r>
            <a:r>
              <a:rPr lang="en-US" dirty="0" err="1" smtClean="0"/>
              <a:t>pemegang</a:t>
            </a:r>
            <a:r>
              <a:rPr lang="en-US" dirty="0" smtClean="0"/>
              <a:t> </a:t>
            </a:r>
            <a:r>
              <a:rPr lang="en-US" dirty="0" err="1" smtClean="0"/>
              <a:t>kartu</a:t>
            </a:r>
            <a:r>
              <a:rPr lang="en-US" dirty="0" smtClean="0"/>
              <a:t> </a:t>
            </a:r>
            <a:r>
              <a:rPr lang="en-US" dirty="0" err="1" smtClean="0"/>
              <a:t>dan</a:t>
            </a:r>
            <a:r>
              <a:rPr lang="en-US" dirty="0" smtClean="0"/>
              <a:t>/ </a:t>
            </a:r>
            <a:r>
              <a:rPr lang="en-US" dirty="0" err="1" smtClean="0"/>
              <a:t>atau</a:t>
            </a:r>
            <a:r>
              <a:rPr lang="en-US" dirty="0" smtClean="0"/>
              <a:t> </a:t>
            </a:r>
            <a:r>
              <a:rPr lang="en-US" dirty="0" err="1" smtClean="0"/>
              <a:t>memberikan</a:t>
            </a:r>
            <a:r>
              <a:rPr lang="en-US" dirty="0" smtClean="0"/>
              <a:t> </a:t>
            </a:r>
            <a:r>
              <a:rPr lang="en-US" dirty="0" err="1" smtClean="0"/>
              <a:t>fasilitas</a:t>
            </a:r>
            <a:r>
              <a:rPr lang="en-US" dirty="0" smtClean="0"/>
              <a:t> lain </a:t>
            </a:r>
            <a:r>
              <a:rPr lang="en-US" dirty="0" err="1" smtClean="0"/>
              <a:t>di</a:t>
            </a:r>
            <a:r>
              <a:rPr lang="en-US" dirty="0" smtClean="0"/>
              <a:t> </a:t>
            </a:r>
            <a:r>
              <a:rPr lang="en-US" dirty="0" err="1" smtClean="0"/>
              <a:t>luar</a:t>
            </a:r>
            <a:r>
              <a:rPr lang="en-US" dirty="0" smtClean="0"/>
              <a:t> </a:t>
            </a:r>
            <a:r>
              <a:rPr lang="en-US" dirty="0" err="1" smtClean="0"/>
              <a:t>fungsi</a:t>
            </a:r>
            <a:r>
              <a:rPr lang="en-US" dirty="0" smtClean="0"/>
              <a:t> </a:t>
            </a:r>
            <a:r>
              <a:rPr lang="en-US" dirty="0" err="1" smtClean="0"/>
              <a:t>utama</a:t>
            </a:r>
            <a:r>
              <a:rPr lang="en-US" dirty="0" smtClean="0"/>
              <a:t> </a:t>
            </a:r>
            <a:r>
              <a:rPr lang="en-US" dirty="0" err="1" smtClean="0"/>
              <a:t>kartu</a:t>
            </a:r>
            <a:r>
              <a:rPr lang="en-US" dirty="0" smtClean="0"/>
              <a:t> </a:t>
            </a:r>
            <a:r>
              <a:rPr lang="en-US" dirty="0" err="1" smtClean="0"/>
              <a:t>kredit</a:t>
            </a:r>
            <a:r>
              <a:rPr lang="en-US" dirty="0" smtClean="0"/>
              <a:t>, </a:t>
            </a:r>
            <a:r>
              <a:rPr lang="en-US" dirty="0" err="1" smtClean="0"/>
              <a:t>tanpa</a:t>
            </a:r>
            <a:r>
              <a:rPr lang="en-US" dirty="0" smtClean="0"/>
              <a:t> </a:t>
            </a:r>
            <a:r>
              <a:rPr lang="en-US" dirty="0" err="1" smtClean="0"/>
              <a:t>persetujuan</a:t>
            </a:r>
            <a:r>
              <a:rPr lang="en-US" dirty="0" smtClean="0"/>
              <a:t> </a:t>
            </a:r>
            <a:r>
              <a:rPr lang="en-US" dirty="0" err="1" smtClean="0"/>
              <a:t>tertulis</a:t>
            </a:r>
            <a:r>
              <a:rPr lang="en-US" dirty="0" smtClean="0"/>
              <a:t> </a:t>
            </a:r>
            <a:r>
              <a:rPr lang="en-US" dirty="0" err="1" smtClean="0"/>
              <a:t>lebih</a:t>
            </a:r>
            <a:r>
              <a:rPr lang="en-US" dirty="0" smtClean="0"/>
              <a:t> </a:t>
            </a:r>
            <a:r>
              <a:rPr lang="en-US" dirty="0" err="1" smtClean="0"/>
              <a:t>dahulu</a:t>
            </a:r>
            <a:r>
              <a:rPr lang="en-US" dirty="0" smtClean="0"/>
              <a:t> </a:t>
            </a:r>
            <a:r>
              <a:rPr lang="en-US" dirty="0" err="1" smtClean="0"/>
              <a:t>dari</a:t>
            </a:r>
            <a:r>
              <a:rPr lang="en-US" dirty="0" smtClean="0"/>
              <a:t> </a:t>
            </a:r>
            <a:r>
              <a:rPr lang="en-US" dirty="0" err="1" smtClean="0"/>
              <a:t>pemegang</a:t>
            </a:r>
            <a:r>
              <a:rPr lang="en-US" dirty="0" smtClean="0"/>
              <a:t> </a:t>
            </a:r>
            <a:r>
              <a:rPr lang="en-US" dirty="0" err="1" smtClean="0"/>
              <a:t>kartu</a:t>
            </a:r>
            <a:r>
              <a:rPr lang="en-US" dirty="0" smtClean="0"/>
              <a:t>.</a:t>
            </a:r>
          </a:p>
          <a:p>
            <a:r>
              <a:rPr lang="es-ES" dirty="0" err="1" smtClean="0"/>
              <a:t>Ketentuan</a:t>
            </a:r>
            <a:r>
              <a:rPr lang="es-ES" dirty="0" smtClean="0"/>
              <a:t> </a:t>
            </a:r>
            <a:r>
              <a:rPr lang="es-ES" dirty="0" err="1" smtClean="0"/>
              <a:t>tersebut</a:t>
            </a:r>
            <a:r>
              <a:rPr lang="es-ES" dirty="0" smtClean="0"/>
              <a:t> </a:t>
            </a:r>
            <a:r>
              <a:rPr lang="es-ES" dirty="0" err="1" smtClean="0"/>
              <a:t>sejalan</a:t>
            </a:r>
            <a:r>
              <a:rPr lang="es-ES" dirty="0" smtClean="0"/>
              <a:t> </a:t>
            </a:r>
            <a:r>
              <a:rPr lang="es-ES" dirty="0" err="1" smtClean="0"/>
              <a:t>dengan</a:t>
            </a:r>
            <a:r>
              <a:rPr lang="es-ES" dirty="0" smtClean="0"/>
              <a:t> </a:t>
            </a:r>
            <a:r>
              <a:rPr lang="es-ES" dirty="0" err="1" smtClean="0"/>
              <a:t>Pasal</a:t>
            </a:r>
            <a:r>
              <a:rPr lang="es-ES" dirty="0" smtClean="0"/>
              <a:t> 10 </a:t>
            </a:r>
            <a:r>
              <a:rPr lang="es-ES" dirty="0" err="1" smtClean="0"/>
              <a:t>butir</a:t>
            </a:r>
            <a:r>
              <a:rPr lang="es-ES" dirty="0" smtClean="0"/>
              <a:t> a UU No. 8 </a:t>
            </a:r>
            <a:r>
              <a:rPr lang="es-ES" dirty="0" err="1" smtClean="0"/>
              <a:t>Tahun</a:t>
            </a:r>
            <a:r>
              <a:rPr lang="es-ES" dirty="0" smtClean="0"/>
              <a:t> 1999 </a:t>
            </a:r>
            <a:r>
              <a:rPr lang="sv-SE" dirty="0" smtClean="0"/>
              <a:t>tentang Perlindungan Konsumen yang melarang pelaku usaha menawarkan </a:t>
            </a:r>
            <a:r>
              <a:rPr lang="en-US" dirty="0" err="1" smtClean="0"/>
              <a:t>atau</a:t>
            </a:r>
            <a:r>
              <a:rPr lang="en-US" dirty="0" smtClean="0"/>
              <a:t> </a:t>
            </a:r>
            <a:r>
              <a:rPr lang="en-US" dirty="0" err="1" smtClean="0"/>
              <a:t>membuat</a:t>
            </a:r>
            <a:r>
              <a:rPr lang="en-US" dirty="0" smtClean="0"/>
              <a:t> </a:t>
            </a:r>
            <a:r>
              <a:rPr lang="en-US" dirty="0" err="1" smtClean="0"/>
              <a:t>pernyataan</a:t>
            </a:r>
            <a:r>
              <a:rPr lang="en-US" dirty="0" smtClean="0"/>
              <a:t> yang </a:t>
            </a:r>
            <a:r>
              <a:rPr lang="en-US" dirty="0" err="1" smtClean="0"/>
              <a:t>tidak</a:t>
            </a:r>
            <a:r>
              <a:rPr lang="en-US" dirty="0" smtClean="0"/>
              <a:t> </a:t>
            </a:r>
            <a:r>
              <a:rPr lang="en-US" dirty="0" err="1" smtClean="0"/>
              <a:t>benar</a:t>
            </a:r>
            <a:r>
              <a:rPr lang="en-US" dirty="0" smtClean="0"/>
              <a:t> </a:t>
            </a:r>
            <a:r>
              <a:rPr lang="en-US" dirty="0" err="1" smtClean="0"/>
              <a:t>atau</a:t>
            </a:r>
            <a:r>
              <a:rPr lang="en-US" dirty="0" smtClean="0"/>
              <a:t> </a:t>
            </a:r>
            <a:r>
              <a:rPr lang="en-US" dirty="0" err="1" smtClean="0"/>
              <a:t>menyesatkan</a:t>
            </a:r>
            <a:r>
              <a:rPr lang="en-US" dirty="0" smtClean="0"/>
              <a:t> </a:t>
            </a:r>
            <a:r>
              <a:rPr lang="en-US" dirty="0" err="1" smtClean="0"/>
              <a:t>mengenai</a:t>
            </a:r>
            <a:r>
              <a:rPr lang="en-US" dirty="0" smtClean="0"/>
              <a:t> </a:t>
            </a:r>
            <a:r>
              <a:rPr lang="en-US" dirty="0" err="1" smtClean="0"/>
              <a:t>harga</a:t>
            </a:r>
            <a:endParaRPr lang="en-US" dirty="0" smtClean="0"/>
          </a:p>
          <a:p>
            <a:r>
              <a:rPr lang="en-US" dirty="0" err="1" smtClean="0"/>
              <a:t>atau</a:t>
            </a:r>
            <a:r>
              <a:rPr lang="en-US" dirty="0" smtClean="0"/>
              <a:t> </a:t>
            </a:r>
            <a:r>
              <a:rPr lang="en-US" dirty="0" err="1" smtClean="0"/>
              <a:t>tarif</a:t>
            </a:r>
            <a:r>
              <a:rPr lang="en-US" dirty="0" smtClean="0"/>
              <a:t> </a:t>
            </a:r>
            <a:r>
              <a:rPr lang="en-US" dirty="0" err="1" smtClean="0"/>
              <a:t>suatu</a:t>
            </a:r>
            <a:r>
              <a:rPr lang="en-US" dirty="0" smtClean="0"/>
              <a:t> </a:t>
            </a:r>
            <a:r>
              <a:rPr lang="en-US" dirty="0" err="1" smtClean="0"/>
              <a:t>barang</a:t>
            </a:r>
            <a:r>
              <a:rPr lang="en-US" dirty="0" smtClean="0"/>
              <a:t> </a:t>
            </a:r>
            <a:r>
              <a:rPr lang="en-US" dirty="0" err="1" smtClean="0"/>
              <a:t>dan</a:t>
            </a:r>
            <a:r>
              <a:rPr lang="en-US" dirty="0" smtClean="0"/>
              <a:t>/ </a:t>
            </a:r>
            <a:r>
              <a:rPr lang="en-US" dirty="0" err="1" smtClean="0"/>
              <a:t>atau</a:t>
            </a:r>
            <a:r>
              <a:rPr lang="en-US" dirty="0" smtClean="0"/>
              <a:t> </a:t>
            </a:r>
            <a:r>
              <a:rPr lang="en-US" dirty="0" err="1" smtClean="0"/>
              <a:t>jasa</a:t>
            </a:r>
            <a:r>
              <a:rPr lang="en-US" dirty="0" smtClean="0"/>
              <a:t>.</a:t>
            </a:r>
            <a:endParaRPr 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33400"/>
            <a:ext cx="8229600" cy="5592763"/>
          </a:xfrm>
        </p:spPr>
        <p:txBody>
          <a:bodyPr>
            <a:normAutofit/>
          </a:bodyPr>
          <a:lstStyle/>
          <a:p>
            <a:r>
              <a:rPr lang="en-US" dirty="0" err="1" smtClean="0"/>
              <a:t>Pasal</a:t>
            </a:r>
            <a:r>
              <a:rPr lang="en-US" dirty="0" smtClean="0"/>
              <a:t> 17 </a:t>
            </a:r>
            <a:r>
              <a:rPr lang="en-US" dirty="0" err="1" smtClean="0"/>
              <a:t>ayat</a:t>
            </a:r>
            <a:r>
              <a:rPr lang="en-US" dirty="0" smtClean="0"/>
              <a:t> (5) PBI No. 11/11/PBI/2009 </a:t>
            </a:r>
            <a:r>
              <a:rPr lang="en-US" dirty="0" err="1" smtClean="0"/>
              <a:t>menyebutkan</a:t>
            </a:r>
            <a:r>
              <a:rPr lang="en-US" dirty="0" smtClean="0"/>
              <a:t> </a:t>
            </a:r>
            <a:r>
              <a:rPr lang="en-US" dirty="0" err="1" smtClean="0"/>
              <a:t>bahwa</a:t>
            </a:r>
            <a:r>
              <a:rPr lang="en-US" dirty="0" smtClean="0"/>
              <a:t> </a:t>
            </a:r>
            <a:r>
              <a:rPr lang="en-US" dirty="0" err="1" smtClean="0"/>
              <a:t>penerbit</a:t>
            </a:r>
            <a:r>
              <a:rPr lang="en-US" dirty="0" smtClean="0"/>
              <a:t> </a:t>
            </a:r>
            <a:r>
              <a:rPr lang="en-US" dirty="0" err="1" smtClean="0"/>
              <a:t>kartu</a:t>
            </a:r>
            <a:r>
              <a:rPr lang="en-US" dirty="0" smtClean="0"/>
              <a:t> </a:t>
            </a:r>
            <a:r>
              <a:rPr lang="en-US" dirty="0" err="1" smtClean="0"/>
              <a:t>kredit</a:t>
            </a:r>
            <a:r>
              <a:rPr lang="en-US" dirty="0" smtClean="0"/>
              <a:t> </a:t>
            </a:r>
            <a:r>
              <a:rPr lang="en-US" dirty="0" err="1" smtClean="0"/>
              <a:t>wajib</a:t>
            </a:r>
            <a:r>
              <a:rPr lang="en-US" dirty="0" smtClean="0"/>
              <a:t> </a:t>
            </a:r>
            <a:r>
              <a:rPr lang="en-US" dirty="0" err="1" smtClean="0"/>
              <a:t>menjamin</a:t>
            </a:r>
            <a:r>
              <a:rPr lang="en-US" dirty="0" smtClean="0"/>
              <a:t> </a:t>
            </a:r>
            <a:r>
              <a:rPr lang="en-US" dirty="0" err="1" smtClean="0"/>
              <a:t>bahwa</a:t>
            </a:r>
            <a:r>
              <a:rPr lang="en-US" dirty="0" smtClean="0"/>
              <a:t> </a:t>
            </a:r>
            <a:r>
              <a:rPr lang="en-US" dirty="0" err="1" smtClean="0"/>
              <a:t>penagihan</a:t>
            </a:r>
            <a:r>
              <a:rPr lang="en-US" dirty="0" smtClean="0"/>
              <a:t> </a:t>
            </a:r>
            <a:r>
              <a:rPr lang="en-US" dirty="0" err="1" smtClean="0"/>
              <a:t>atas</a:t>
            </a:r>
            <a:r>
              <a:rPr lang="en-US" dirty="0" smtClean="0"/>
              <a:t> </a:t>
            </a:r>
            <a:r>
              <a:rPr lang="en-US" dirty="0" err="1" smtClean="0"/>
              <a:t>transaksi</a:t>
            </a:r>
            <a:r>
              <a:rPr lang="en-US" dirty="0" smtClean="0"/>
              <a:t> </a:t>
            </a:r>
            <a:r>
              <a:rPr lang="en-US" dirty="0" err="1" smtClean="0"/>
              <a:t>kartu</a:t>
            </a:r>
            <a:r>
              <a:rPr lang="en-US" dirty="0" smtClean="0"/>
              <a:t> </a:t>
            </a:r>
            <a:r>
              <a:rPr lang="en-US" dirty="0" err="1" smtClean="0"/>
              <a:t>kredit</a:t>
            </a:r>
            <a:r>
              <a:rPr lang="en-US" dirty="0" smtClean="0"/>
              <a:t>, </a:t>
            </a:r>
            <a:r>
              <a:rPr lang="en-US" dirty="0" err="1" smtClean="0"/>
              <a:t>baik</a:t>
            </a:r>
            <a:r>
              <a:rPr lang="en-US" dirty="0" smtClean="0"/>
              <a:t> </a:t>
            </a:r>
            <a:r>
              <a:rPr lang="en-US" dirty="0" err="1" smtClean="0"/>
              <a:t>penagihan</a:t>
            </a:r>
            <a:r>
              <a:rPr lang="en-US" dirty="0" smtClean="0"/>
              <a:t> yang </a:t>
            </a:r>
            <a:r>
              <a:rPr lang="en-US" dirty="0" err="1" smtClean="0"/>
              <a:t>dilakukan</a:t>
            </a:r>
            <a:r>
              <a:rPr lang="en-US" dirty="0" smtClean="0"/>
              <a:t> </a:t>
            </a:r>
            <a:r>
              <a:rPr lang="en-US" dirty="0" err="1" smtClean="0"/>
              <a:t>sendiri</a:t>
            </a:r>
            <a:r>
              <a:rPr lang="en-US" dirty="0" smtClean="0"/>
              <a:t> </a:t>
            </a:r>
            <a:r>
              <a:rPr lang="en-US" dirty="0" err="1" smtClean="0"/>
              <a:t>oleh</a:t>
            </a:r>
            <a:r>
              <a:rPr lang="en-US" dirty="0" smtClean="0"/>
              <a:t> </a:t>
            </a:r>
            <a:r>
              <a:rPr lang="en-US" dirty="0" err="1" smtClean="0"/>
              <a:t>penerbit</a:t>
            </a:r>
            <a:r>
              <a:rPr lang="en-US" dirty="0" smtClean="0"/>
              <a:t> </a:t>
            </a:r>
            <a:r>
              <a:rPr lang="en-US" dirty="0" err="1" smtClean="0"/>
              <a:t>kartu</a:t>
            </a:r>
            <a:r>
              <a:rPr lang="en-US" dirty="0" smtClean="0"/>
              <a:t> </a:t>
            </a:r>
            <a:r>
              <a:rPr lang="en-US" dirty="0" err="1" smtClean="0"/>
              <a:t>maupun</a:t>
            </a:r>
            <a:r>
              <a:rPr lang="en-US" dirty="0" smtClean="0"/>
              <a:t> </a:t>
            </a:r>
            <a:r>
              <a:rPr lang="en-US" dirty="0" err="1" smtClean="0"/>
              <a:t>dengan</a:t>
            </a:r>
            <a:r>
              <a:rPr lang="en-US" dirty="0" smtClean="0"/>
              <a:t> </a:t>
            </a:r>
            <a:r>
              <a:rPr lang="en-US" dirty="0" err="1" smtClean="0"/>
              <a:t>menggunakan</a:t>
            </a:r>
            <a:r>
              <a:rPr lang="en-US" dirty="0" smtClean="0"/>
              <a:t> </a:t>
            </a:r>
            <a:r>
              <a:rPr lang="en-US" dirty="0" err="1" smtClean="0"/>
              <a:t>jasa</a:t>
            </a:r>
            <a:r>
              <a:rPr lang="en-US" dirty="0" smtClean="0"/>
              <a:t> </a:t>
            </a:r>
            <a:r>
              <a:rPr lang="en-US" dirty="0" err="1" smtClean="0"/>
              <a:t>pihak</a:t>
            </a:r>
            <a:r>
              <a:rPr lang="en-US" dirty="0" smtClean="0"/>
              <a:t> lain, </a:t>
            </a:r>
            <a:r>
              <a:rPr lang="en-US" dirty="0" err="1" smtClean="0"/>
              <a:t>harus</a:t>
            </a:r>
            <a:r>
              <a:rPr lang="en-US" dirty="0" smtClean="0"/>
              <a:t>  </a:t>
            </a:r>
            <a:r>
              <a:rPr lang="en-US" dirty="0" err="1" smtClean="0"/>
              <a:t>Dilakukan</a:t>
            </a:r>
            <a:r>
              <a:rPr lang="en-US" dirty="0" smtClean="0"/>
              <a:t> </a:t>
            </a:r>
            <a:r>
              <a:rPr lang="en-US" dirty="0" err="1" smtClean="0"/>
              <a:t>sesuai</a:t>
            </a:r>
            <a:r>
              <a:rPr lang="en-US" dirty="0" smtClean="0"/>
              <a:t> </a:t>
            </a:r>
            <a:r>
              <a:rPr lang="en-US" dirty="0" err="1" smtClean="0"/>
              <a:t>dengan</a:t>
            </a:r>
            <a:r>
              <a:rPr lang="en-US" dirty="0" smtClean="0"/>
              <a:t> </a:t>
            </a:r>
            <a:r>
              <a:rPr lang="en-US" dirty="0" err="1" smtClean="0"/>
              <a:t>ketentuan</a:t>
            </a:r>
            <a:r>
              <a:rPr lang="en-US" dirty="0" smtClean="0"/>
              <a:t> yang </a:t>
            </a:r>
            <a:r>
              <a:rPr lang="en-US" dirty="0" err="1" smtClean="0"/>
              <a:t>ditetapkan</a:t>
            </a:r>
            <a:r>
              <a:rPr lang="en-US" dirty="0" smtClean="0"/>
              <a:t> Bank Indonesia.</a:t>
            </a:r>
            <a:endParaRPr 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04800"/>
            <a:ext cx="8229600" cy="5821363"/>
          </a:xfrm>
        </p:spPr>
        <p:txBody>
          <a:bodyPr>
            <a:normAutofit fontScale="92500" lnSpcReduction="10000"/>
          </a:bodyPr>
          <a:lstStyle/>
          <a:p>
            <a:pPr algn="just"/>
            <a:r>
              <a:rPr lang="en-US" dirty="0" err="1" smtClean="0"/>
              <a:t>Bertitik</a:t>
            </a:r>
            <a:r>
              <a:rPr lang="en-US" dirty="0" smtClean="0"/>
              <a:t> </a:t>
            </a:r>
            <a:r>
              <a:rPr lang="en-US" dirty="0" err="1" smtClean="0"/>
              <a:t>tolak</a:t>
            </a:r>
            <a:r>
              <a:rPr lang="en-US" dirty="0" smtClean="0"/>
              <a:t> </a:t>
            </a:r>
            <a:r>
              <a:rPr lang="en-US" dirty="0" err="1" smtClean="0"/>
              <a:t>dari</a:t>
            </a:r>
            <a:r>
              <a:rPr lang="en-US" dirty="0" smtClean="0"/>
              <a:t> </a:t>
            </a:r>
            <a:r>
              <a:rPr lang="en-US" dirty="0" err="1" smtClean="0"/>
              <a:t>ketentuan</a:t>
            </a:r>
            <a:r>
              <a:rPr lang="en-US" dirty="0" smtClean="0"/>
              <a:t> </a:t>
            </a:r>
            <a:r>
              <a:rPr lang="en-US" dirty="0" err="1" smtClean="0"/>
              <a:t>ini</a:t>
            </a:r>
            <a:r>
              <a:rPr lang="en-US" dirty="0" smtClean="0"/>
              <a:t> </a:t>
            </a:r>
            <a:r>
              <a:rPr lang="en-US" dirty="0" err="1" smtClean="0"/>
              <a:t>maka</a:t>
            </a:r>
            <a:r>
              <a:rPr lang="en-US" dirty="0" smtClean="0"/>
              <a:t> </a:t>
            </a:r>
            <a:r>
              <a:rPr lang="en-US" dirty="0" err="1" smtClean="0"/>
              <a:t>dapat</a:t>
            </a:r>
            <a:r>
              <a:rPr lang="en-US" dirty="0" smtClean="0"/>
              <a:t> </a:t>
            </a:r>
            <a:r>
              <a:rPr lang="en-US" dirty="0" err="1" smtClean="0"/>
              <a:t>disimpulkan</a:t>
            </a:r>
            <a:r>
              <a:rPr lang="en-US" dirty="0" smtClean="0"/>
              <a:t> </a:t>
            </a:r>
            <a:r>
              <a:rPr lang="en-US" dirty="0" err="1" smtClean="0"/>
              <a:t>bahwa</a:t>
            </a:r>
            <a:r>
              <a:rPr lang="en-US" dirty="0" smtClean="0"/>
              <a:t> </a:t>
            </a:r>
            <a:r>
              <a:rPr lang="en-US" dirty="0" err="1" smtClean="0"/>
              <a:t>tidak</a:t>
            </a:r>
            <a:r>
              <a:rPr lang="en-US" dirty="0" smtClean="0"/>
              <a:t> </a:t>
            </a:r>
            <a:r>
              <a:rPr lang="en-US" dirty="0" err="1" smtClean="0"/>
              <a:t>terdapat</a:t>
            </a:r>
            <a:r>
              <a:rPr lang="en-US" dirty="0" smtClean="0"/>
              <a:t> </a:t>
            </a:r>
            <a:r>
              <a:rPr lang="en-US" dirty="0" err="1" smtClean="0"/>
              <a:t>peraturan</a:t>
            </a:r>
            <a:r>
              <a:rPr lang="en-US" dirty="0" smtClean="0"/>
              <a:t> </a:t>
            </a:r>
            <a:r>
              <a:rPr lang="en-US" dirty="0" err="1" smtClean="0"/>
              <a:t>perundang-undangan</a:t>
            </a:r>
            <a:r>
              <a:rPr lang="en-US" dirty="0" smtClean="0"/>
              <a:t> yang </a:t>
            </a:r>
            <a:r>
              <a:rPr lang="en-US" dirty="0" err="1" smtClean="0"/>
              <a:t>melarang</a:t>
            </a:r>
            <a:r>
              <a:rPr lang="en-US" dirty="0" smtClean="0"/>
              <a:t> </a:t>
            </a:r>
            <a:r>
              <a:rPr lang="en-US" dirty="0" err="1" smtClean="0"/>
              <a:t>penyerahan</a:t>
            </a:r>
            <a:r>
              <a:rPr lang="en-US" dirty="0" smtClean="0"/>
              <a:t> </a:t>
            </a:r>
            <a:r>
              <a:rPr lang="en-US" dirty="0" err="1" smtClean="0"/>
              <a:t>tagihan</a:t>
            </a:r>
            <a:r>
              <a:rPr lang="en-US" dirty="0" smtClean="0"/>
              <a:t> </a:t>
            </a:r>
            <a:r>
              <a:rPr lang="en-US" dirty="0" err="1" smtClean="0"/>
              <a:t>saldo</a:t>
            </a:r>
            <a:r>
              <a:rPr lang="en-US" dirty="0" smtClean="0"/>
              <a:t> </a:t>
            </a:r>
            <a:r>
              <a:rPr lang="en-US" dirty="0" err="1" smtClean="0"/>
              <a:t>kartu</a:t>
            </a:r>
            <a:r>
              <a:rPr lang="en-US" dirty="0" smtClean="0"/>
              <a:t> </a:t>
            </a:r>
            <a:r>
              <a:rPr lang="en-US" dirty="0" err="1" smtClean="0"/>
              <a:t>kredit</a:t>
            </a:r>
            <a:r>
              <a:rPr lang="en-US" dirty="0" smtClean="0"/>
              <a:t> </a:t>
            </a:r>
            <a:r>
              <a:rPr lang="en-US" dirty="0" err="1" smtClean="0"/>
              <a:t>kepada</a:t>
            </a:r>
            <a:r>
              <a:rPr lang="en-US" dirty="0" smtClean="0"/>
              <a:t> </a:t>
            </a:r>
            <a:r>
              <a:rPr lang="en-US" dirty="0" err="1" smtClean="0"/>
              <a:t>pihak</a:t>
            </a:r>
            <a:r>
              <a:rPr lang="en-US" dirty="0" smtClean="0"/>
              <a:t> </a:t>
            </a:r>
            <a:r>
              <a:rPr lang="en-US" dirty="0" err="1" smtClean="0"/>
              <a:t>ketiga</a:t>
            </a:r>
            <a:r>
              <a:rPr lang="en-US" dirty="0" smtClean="0"/>
              <a:t> </a:t>
            </a:r>
            <a:r>
              <a:rPr lang="en-US" dirty="0" err="1" smtClean="0"/>
              <a:t>untuk</a:t>
            </a:r>
            <a:r>
              <a:rPr lang="en-US" dirty="0" smtClean="0"/>
              <a:t> </a:t>
            </a:r>
            <a:r>
              <a:rPr lang="en-US" dirty="0" err="1" smtClean="0"/>
              <a:t>ditindak-lanjuti</a:t>
            </a:r>
            <a:r>
              <a:rPr lang="en-US" dirty="0" smtClean="0"/>
              <a:t>. </a:t>
            </a:r>
            <a:r>
              <a:rPr lang="en-US" dirty="0" err="1" smtClean="0"/>
              <a:t>Meskipun</a:t>
            </a:r>
            <a:r>
              <a:rPr lang="en-US" dirty="0" smtClean="0"/>
              <a:t> </a:t>
            </a:r>
            <a:r>
              <a:rPr lang="en-US" dirty="0" err="1" smtClean="0"/>
              <a:t>penyerahan</a:t>
            </a:r>
            <a:r>
              <a:rPr lang="en-US" dirty="0" smtClean="0"/>
              <a:t> </a:t>
            </a:r>
            <a:r>
              <a:rPr lang="en-US" dirty="0" err="1" smtClean="0"/>
              <a:t>hak</a:t>
            </a:r>
            <a:r>
              <a:rPr lang="en-US" dirty="0" smtClean="0"/>
              <a:t> </a:t>
            </a:r>
            <a:r>
              <a:rPr lang="en-US" dirty="0" err="1" smtClean="0"/>
              <a:t>untuk</a:t>
            </a:r>
            <a:r>
              <a:rPr lang="en-US" dirty="0" smtClean="0"/>
              <a:t> </a:t>
            </a:r>
            <a:r>
              <a:rPr lang="en-US" dirty="0" err="1" smtClean="0"/>
              <a:t>menagih</a:t>
            </a:r>
            <a:r>
              <a:rPr lang="en-US" dirty="0" smtClean="0"/>
              <a:t> </a:t>
            </a:r>
            <a:r>
              <a:rPr lang="en-US" dirty="0" err="1" smtClean="0"/>
              <a:t>saldo</a:t>
            </a:r>
            <a:r>
              <a:rPr lang="en-US" dirty="0" smtClean="0"/>
              <a:t> </a:t>
            </a:r>
            <a:r>
              <a:rPr lang="en-US" dirty="0" err="1" smtClean="0"/>
              <a:t>kartu</a:t>
            </a:r>
            <a:r>
              <a:rPr lang="en-US" dirty="0" smtClean="0"/>
              <a:t> </a:t>
            </a:r>
            <a:r>
              <a:rPr lang="en-US" dirty="0" err="1" smtClean="0"/>
              <a:t>kredit</a:t>
            </a:r>
            <a:r>
              <a:rPr lang="en-US" dirty="0" smtClean="0"/>
              <a:t> </a:t>
            </a:r>
            <a:r>
              <a:rPr lang="en-US" dirty="0" err="1" smtClean="0"/>
              <a:t>kepada</a:t>
            </a:r>
            <a:r>
              <a:rPr lang="en-US" dirty="0" smtClean="0"/>
              <a:t> </a:t>
            </a:r>
            <a:r>
              <a:rPr lang="en-US" dirty="0" err="1" smtClean="0"/>
              <a:t>pihak</a:t>
            </a:r>
            <a:r>
              <a:rPr lang="en-US" dirty="0" smtClean="0"/>
              <a:t> </a:t>
            </a:r>
            <a:r>
              <a:rPr lang="en-US" dirty="0" err="1" smtClean="0"/>
              <a:t>ketiga</a:t>
            </a:r>
            <a:r>
              <a:rPr lang="en-US" dirty="0" smtClean="0"/>
              <a:t> (</a:t>
            </a:r>
            <a:r>
              <a:rPr lang="en-US" i="1" dirty="0" smtClean="0"/>
              <a:t>debt collector) </a:t>
            </a:r>
            <a:r>
              <a:rPr lang="en-US" i="1" dirty="0" err="1" smtClean="0"/>
              <a:t>diperkenankan</a:t>
            </a:r>
            <a:r>
              <a:rPr lang="en-US" i="1" dirty="0" smtClean="0"/>
              <a:t>, </a:t>
            </a:r>
            <a:r>
              <a:rPr lang="en-US" i="1" dirty="0" err="1" smtClean="0"/>
              <a:t>namun</a:t>
            </a:r>
            <a:r>
              <a:rPr lang="en-US" i="1" dirty="0" smtClean="0"/>
              <a:t> </a:t>
            </a:r>
            <a:r>
              <a:rPr lang="en-US" i="1" dirty="0" err="1" smtClean="0"/>
              <a:t>harus</a:t>
            </a:r>
            <a:r>
              <a:rPr lang="en-US" i="1" dirty="0" smtClean="0"/>
              <a:t> </a:t>
            </a:r>
            <a:r>
              <a:rPr lang="en-US" i="1" dirty="0" err="1" smtClean="0"/>
              <a:t>diingat</a:t>
            </a:r>
            <a:r>
              <a:rPr lang="en-US" i="1" dirty="0" smtClean="0"/>
              <a:t> </a:t>
            </a:r>
            <a:r>
              <a:rPr lang="en-US" dirty="0" err="1" smtClean="0"/>
              <a:t>bahwa</a:t>
            </a:r>
            <a:r>
              <a:rPr lang="en-US" dirty="0" smtClean="0"/>
              <a:t> </a:t>
            </a:r>
            <a:r>
              <a:rPr lang="en-US" dirty="0" err="1" smtClean="0"/>
              <a:t>terdapat</a:t>
            </a:r>
            <a:r>
              <a:rPr lang="en-US" dirty="0" smtClean="0"/>
              <a:t> </a:t>
            </a:r>
            <a:r>
              <a:rPr lang="en-US" dirty="0" err="1" smtClean="0"/>
              <a:t>batasan</a:t>
            </a:r>
            <a:r>
              <a:rPr lang="en-US" dirty="0" smtClean="0"/>
              <a:t> </a:t>
            </a:r>
            <a:r>
              <a:rPr lang="en-US" dirty="0" err="1" smtClean="0"/>
              <a:t>langkah-langkah</a:t>
            </a:r>
            <a:r>
              <a:rPr lang="en-US" dirty="0" smtClean="0"/>
              <a:t> yang </a:t>
            </a:r>
            <a:r>
              <a:rPr lang="en-US" dirty="0" err="1" smtClean="0"/>
              <a:t>dapat</a:t>
            </a:r>
            <a:r>
              <a:rPr lang="en-US" dirty="0" smtClean="0"/>
              <a:t> </a:t>
            </a:r>
            <a:r>
              <a:rPr lang="en-US" dirty="0" err="1" smtClean="0"/>
              <a:t>ditempuh</a:t>
            </a:r>
            <a:r>
              <a:rPr lang="en-US" dirty="0" smtClean="0"/>
              <a:t> </a:t>
            </a:r>
            <a:r>
              <a:rPr lang="en-US" dirty="0" err="1" smtClean="0"/>
              <a:t>pihak</a:t>
            </a:r>
            <a:r>
              <a:rPr lang="en-US" dirty="0" smtClean="0"/>
              <a:t> </a:t>
            </a:r>
            <a:r>
              <a:rPr lang="en-US" dirty="0" err="1" smtClean="0"/>
              <a:t>ketiga</a:t>
            </a:r>
            <a:r>
              <a:rPr lang="en-US" dirty="0" smtClean="0"/>
              <a:t> </a:t>
            </a:r>
            <a:r>
              <a:rPr lang="en-US" dirty="0" err="1" smtClean="0"/>
              <a:t>tersebut</a:t>
            </a:r>
            <a:r>
              <a:rPr lang="en-US" dirty="0" smtClean="0"/>
              <a:t>. </a:t>
            </a:r>
            <a:r>
              <a:rPr lang="en-US" dirty="0" err="1" smtClean="0"/>
              <a:t>Pada</a:t>
            </a:r>
            <a:r>
              <a:rPr lang="en-US" dirty="0" smtClean="0"/>
              <a:t> </a:t>
            </a:r>
            <a:r>
              <a:rPr lang="en-US" dirty="0" err="1" smtClean="0"/>
              <a:t>dasarnya</a:t>
            </a:r>
            <a:r>
              <a:rPr lang="en-US" dirty="0" smtClean="0"/>
              <a:t> </a:t>
            </a:r>
            <a:r>
              <a:rPr lang="en-US" dirty="0" err="1" smtClean="0"/>
              <a:t>timbulnya</a:t>
            </a:r>
            <a:r>
              <a:rPr lang="en-US" dirty="0" smtClean="0"/>
              <a:t> </a:t>
            </a:r>
            <a:r>
              <a:rPr lang="en-US" dirty="0" err="1" smtClean="0"/>
              <a:t>hak</a:t>
            </a:r>
            <a:r>
              <a:rPr lang="en-US" dirty="0" smtClean="0"/>
              <a:t> </a:t>
            </a:r>
            <a:r>
              <a:rPr lang="en-US" dirty="0" err="1" smtClean="0"/>
              <a:t>pihak</a:t>
            </a:r>
            <a:r>
              <a:rPr lang="en-US" dirty="0" smtClean="0"/>
              <a:t> </a:t>
            </a:r>
            <a:r>
              <a:rPr lang="en-US" dirty="0" err="1" smtClean="0"/>
              <a:t>ketiga</a:t>
            </a:r>
            <a:r>
              <a:rPr lang="en-US" dirty="0" smtClean="0"/>
              <a:t> </a:t>
            </a:r>
            <a:r>
              <a:rPr lang="en-US" dirty="0" err="1" smtClean="0"/>
              <a:t>untuk</a:t>
            </a:r>
            <a:r>
              <a:rPr lang="en-US" dirty="0" smtClean="0"/>
              <a:t> </a:t>
            </a:r>
            <a:r>
              <a:rPr lang="en-US" dirty="0" err="1" smtClean="0"/>
              <a:t>menagih</a:t>
            </a:r>
            <a:r>
              <a:rPr lang="en-US" dirty="0" smtClean="0"/>
              <a:t> </a:t>
            </a:r>
            <a:r>
              <a:rPr lang="en-US" dirty="0" err="1" smtClean="0"/>
              <a:t>saldo</a:t>
            </a:r>
            <a:r>
              <a:rPr lang="en-US" dirty="0" smtClean="0"/>
              <a:t> </a:t>
            </a:r>
            <a:r>
              <a:rPr lang="en-US" dirty="0" err="1" smtClean="0"/>
              <a:t>kartu</a:t>
            </a:r>
            <a:r>
              <a:rPr lang="en-US" dirty="0" smtClean="0"/>
              <a:t> </a:t>
            </a:r>
            <a:r>
              <a:rPr lang="sv-SE" dirty="0" smtClean="0"/>
              <a:t>kredit didasarkan pada pemberian kuasa dari penerbit kartu kredit.</a:t>
            </a:r>
            <a:endParaRPr 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457200"/>
            <a:ext cx="8839200" cy="6400800"/>
          </a:xfrm>
        </p:spPr>
        <p:txBody>
          <a:bodyPr>
            <a:normAutofit fontScale="92500"/>
          </a:bodyPr>
          <a:lstStyle/>
          <a:p>
            <a:r>
              <a:rPr lang="en-US" dirty="0" err="1" smtClean="0"/>
              <a:t>Mengenai</a:t>
            </a:r>
            <a:r>
              <a:rPr lang="en-US" dirty="0" smtClean="0"/>
              <a:t>  </a:t>
            </a:r>
            <a:r>
              <a:rPr lang="en-US" dirty="0" err="1" smtClean="0"/>
              <a:t>pemberian</a:t>
            </a:r>
            <a:r>
              <a:rPr lang="en-US" dirty="0" smtClean="0"/>
              <a:t> </a:t>
            </a:r>
            <a:r>
              <a:rPr lang="en-US" dirty="0" err="1" smtClean="0"/>
              <a:t>kuasa</a:t>
            </a:r>
            <a:r>
              <a:rPr lang="en-US" dirty="0" smtClean="0"/>
              <a:t> </a:t>
            </a:r>
            <a:r>
              <a:rPr lang="en-US" dirty="0" err="1" smtClean="0"/>
              <a:t>ini</a:t>
            </a:r>
            <a:r>
              <a:rPr lang="en-US" dirty="0" smtClean="0"/>
              <a:t>, </a:t>
            </a:r>
            <a:r>
              <a:rPr lang="en-US" dirty="0" err="1" smtClean="0"/>
              <a:t>Pasal</a:t>
            </a:r>
            <a:r>
              <a:rPr lang="en-US" dirty="0" smtClean="0"/>
              <a:t> 1792 </a:t>
            </a:r>
            <a:r>
              <a:rPr lang="en-US" dirty="0" err="1" smtClean="0"/>
              <a:t>KUHPerdata</a:t>
            </a:r>
            <a:r>
              <a:rPr lang="en-US" dirty="0" smtClean="0"/>
              <a:t> </a:t>
            </a:r>
            <a:r>
              <a:rPr lang="en-US" dirty="0" err="1" smtClean="0"/>
              <a:t>menyebutkan</a:t>
            </a:r>
            <a:r>
              <a:rPr lang="en-US" dirty="0" smtClean="0"/>
              <a:t> </a:t>
            </a:r>
            <a:r>
              <a:rPr lang="en-US" dirty="0" err="1" smtClean="0"/>
              <a:t>bahwa</a:t>
            </a:r>
            <a:r>
              <a:rPr lang="en-US" dirty="0" smtClean="0"/>
              <a:t>:</a:t>
            </a:r>
          </a:p>
          <a:p>
            <a:r>
              <a:rPr lang="en-US" dirty="0" smtClean="0"/>
              <a:t>“</a:t>
            </a:r>
            <a:r>
              <a:rPr lang="en-US" dirty="0" err="1" smtClean="0"/>
              <a:t>Pemberian</a:t>
            </a:r>
            <a:r>
              <a:rPr lang="en-US" dirty="0" smtClean="0"/>
              <a:t> </a:t>
            </a:r>
            <a:r>
              <a:rPr lang="en-US" dirty="0" err="1" smtClean="0"/>
              <a:t>kuasa</a:t>
            </a:r>
            <a:r>
              <a:rPr lang="en-US" dirty="0" smtClean="0"/>
              <a:t> </a:t>
            </a:r>
            <a:r>
              <a:rPr lang="en-US" dirty="0" err="1" smtClean="0"/>
              <a:t>adalah</a:t>
            </a:r>
            <a:r>
              <a:rPr lang="en-US" dirty="0" smtClean="0"/>
              <a:t> </a:t>
            </a:r>
            <a:r>
              <a:rPr lang="en-US" dirty="0" err="1" smtClean="0"/>
              <a:t>suatu</a:t>
            </a:r>
            <a:r>
              <a:rPr lang="en-US" dirty="0" smtClean="0"/>
              <a:t> </a:t>
            </a:r>
            <a:r>
              <a:rPr lang="en-US" dirty="0" err="1" smtClean="0"/>
              <a:t>perjanjian</a:t>
            </a:r>
            <a:r>
              <a:rPr lang="en-US" dirty="0" smtClean="0"/>
              <a:t> </a:t>
            </a:r>
            <a:r>
              <a:rPr lang="en-US" dirty="0" err="1" smtClean="0"/>
              <a:t>dengan</a:t>
            </a:r>
            <a:r>
              <a:rPr lang="en-US" dirty="0" smtClean="0"/>
              <a:t> </a:t>
            </a:r>
            <a:r>
              <a:rPr lang="en-US" dirty="0" err="1" smtClean="0"/>
              <a:t>mana</a:t>
            </a:r>
            <a:r>
              <a:rPr lang="en-US" dirty="0" smtClean="0"/>
              <a:t> </a:t>
            </a:r>
            <a:r>
              <a:rPr lang="en-US" dirty="0" err="1" smtClean="0"/>
              <a:t>seorang</a:t>
            </a:r>
            <a:r>
              <a:rPr lang="en-US" dirty="0" smtClean="0"/>
              <a:t> </a:t>
            </a:r>
            <a:r>
              <a:rPr lang="en-US" dirty="0" err="1" smtClean="0"/>
              <a:t>memberikan</a:t>
            </a:r>
            <a:r>
              <a:rPr lang="en-US" dirty="0" smtClean="0"/>
              <a:t> </a:t>
            </a:r>
            <a:r>
              <a:rPr lang="en-US" dirty="0" err="1" smtClean="0"/>
              <a:t>kekuasaan</a:t>
            </a:r>
            <a:r>
              <a:rPr lang="en-US" dirty="0" smtClean="0"/>
              <a:t> </a:t>
            </a:r>
            <a:r>
              <a:rPr lang="en-US" dirty="0" err="1" smtClean="0"/>
              <a:t>kepada</a:t>
            </a:r>
            <a:r>
              <a:rPr lang="en-US" dirty="0" smtClean="0"/>
              <a:t> </a:t>
            </a:r>
            <a:r>
              <a:rPr lang="en-US" dirty="0" err="1" smtClean="0"/>
              <a:t>seorang</a:t>
            </a:r>
            <a:r>
              <a:rPr lang="en-US" dirty="0" smtClean="0"/>
              <a:t> yang lain, yang </a:t>
            </a:r>
            <a:r>
              <a:rPr lang="en-US" dirty="0" err="1" smtClean="0"/>
              <a:t>menerimanya</a:t>
            </a:r>
            <a:r>
              <a:rPr lang="en-US" dirty="0" smtClean="0"/>
              <a:t>, </a:t>
            </a:r>
            <a:r>
              <a:rPr lang="en-US" dirty="0" err="1" smtClean="0"/>
              <a:t>untuk</a:t>
            </a:r>
            <a:r>
              <a:rPr lang="en-US" dirty="0" smtClean="0"/>
              <a:t> </a:t>
            </a:r>
            <a:r>
              <a:rPr lang="en-US" dirty="0" err="1" smtClean="0"/>
              <a:t>atas</a:t>
            </a:r>
            <a:r>
              <a:rPr lang="en-US" dirty="0" smtClean="0"/>
              <a:t> </a:t>
            </a:r>
            <a:r>
              <a:rPr lang="en-US" dirty="0" err="1" smtClean="0"/>
              <a:t>namanya</a:t>
            </a:r>
            <a:r>
              <a:rPr lang="en-US" dirty="0" smtClean="0"/>
              <a:t> </a:t>
            </a:r>
            <a:r>
              <a:rPr lang="en-US" dirty="0" err="1" smtClean="0"/>
              <a:t>menyelenggarakan</a:t>
            </a:r>
            <a:r>
              <a:rPr lang="en-US" dirty="0" smtClean="0"/>
              <a:t> </a:t>
            </a:r>
            <a:r>
              <a:rPr lang="en-US" dirty="0" err="1" smtClean="0"/>
              <a:t>suatu</a:t>
            </a:r>
            <a:r>
              <a:rPr lang="en-US" dirty="0" smtClean="0"/>
              <a:t> </a:t>
            </a:r>
            <a:r>
              <a:rPr lang="en-US" dirty="0" err="1" smtClean="0"/>
              <a:t>urusan</a:t>
            </a:r>
            <a:r>
              <a:rPr lang="en-US" dirty="0" smtClean="0"/>
              <a:t>”.</a:t>
            </a:r>
          </a:p>
          <a:p>
            <a:pPr algn="just"/>
            <a:r>
              <a:rPr lang="en-US" dirty="0" err="1" smtClean="0"/>
              <a:t>Adanya</a:t>
            </a:r>
            <a:r>
              <a:rPr lang="en-US" dirty="0" smtClean="0"/>
              <a:t> </a:t>
            </a:r>
            <a:r>
              <a:rPr lang="en-US" dirty="0" err="1" smtClean="0"/>
              <a:t>pemberian</a:t>
            </a:r>
            <a:r>
              <a:rPr lang="en-US" dirty="0" smtClean="0"/>
              <a:t> </a:t>
            </a:r>
            <a:r>
              <a:rPr lang="en-US" dirty="0" err="1" smtClean="0"/>
              <a:t>kuasa</a:t>
            </a:r>
            <a:r>
              <a:rPr lang="en-US" dirty="0" smtClean="0"/>
              <a:t> </a:t>
            </a:r>
            <a:r>
              <a:rPr lang="en-US" dirty="0" err="1" smtClean="0"/>
              <a:t>untuk</a:t>
            </a:r>
            <a:r>
              <a:rPr lang="en-US" dirty="0" smtClean="0"/>
              <a:t> </a:t>
            </a:r>
            <a:r>
              <a:rPr lang="en-US" dirty="0" err="1" smtClean="0"/>
              <a:t>bertindak</a:t>
            </a:r>
            <a:r>
              <a:rPr lang="en-US" dirty="0" smtClean="0"/>
              <a:t> </a:t>
            </a:r>
            <a:r>
              <a:rPr lang="en-US" dirty="0" err="1" smtClean="0"/>
              <a:t>demi</a:t>
            </a:r>
            <a:r>
              <a:rPr lang="en-US" dirty="0" smtClean="0"/>
              <a:t> </a:t>
            </a:r>
            <a:r>
              <a:rPr lang="en-US" dirty="0" err="1" smtClean="0"/>
              <a:t>dan</a:t>
            </a:r>
            <a:r>
              <a:rPr lang="en-US" dirty="0" smtClean="0"/>
              <a:t> </a:t>
            </a:r>
            <a:r>
              <a:rPr lang="en-US" dirty="0" err="1" smtClean="0"/>
              <a:t>atas</a:t>
            </a:r>
            <a:r>
              <a:rPr lang="en-US" dirty="0" smtClean="0"/>
              <a:t> </a:t>
            </a:r>
            <a:r>
              <a:rPr lang="en-US" dirty="0" err="1" smtClean="0"/>
              <a:t>nama</a:t>
            </a:r>
            <a:r>
              <a:rPr lang="en-US" dirty="0" smtClean="0"/>
              <a:t> </a:t>
            </a:r>
            <a:r>
              <a:rPr lang="en-US" dirty="0" err="1" smtClean="0"/>
              <a:t>pemberi</a:t>
            </a:r>
            <a:r>
              <a:rPr lang="en-US" dirty="0" smtClean="0"/>
              <a:t> </a:t>
            </a:r>
            <a:r>
              <a:rPr lang="en-US" dirty="0" err="1" smtClean="0"/>
              <a:t>kuasa</a:t>
            </a:r>
            <a:r>
              <a:rPr lang="en-US" dirty="0" smtClean="0"/>
              <a:t> </a:t>
            </a:r>
            <a:r>
              <a:rPr lang="en-US" dirty="0" err="1" smtClean="0"/>
              <a:t>merupakan</a:t>
            </a:r>
            <a:r>
              <a:rPr lang="en-US" dirty="0" smtClean="0"/>
              <a:t> </a:t>
            </a:r>
            <a:r>
              <a:rPr lang="en-US" dirty="0" err="1" smtClean="0"/>
              <a:t>hal</a:t>
            </a:r>
            <a:r>
              <a:rPr lang="en-US" dirty="0" smtClean="0"/>
              <a:t> yang </a:t>
            </a:r>
            <a:r>
              <a:rPr lang="en-US" dirty="0" err="1" smtClean="0"/>
              <a:t>lazim</a:t>
            </a:r>
            <a:r>
              <a:rPr lang="en-US" dirty="0" smtClean="0"/>
              <a:t> </a:t>
            </a:r>
            <a:r>
              <a:rPr lang="en-US" dirty="0" err="1" smtClean="0"/>
              <a:t>dalam</a:t>
            </a:r>
            <a:r>
              <a:rPr lang="en-US" dirty="0" smtClean="0"/>
              <a:t> </a:t>
            </a:r>
            <a:r>
              <a:rPr lang="en-US" dirty="0" err="1" smtClean="0"/>
              <a:t>transaksi</a:t>
            </a:r>
            <a:r>
              <a:rPr lang="en-US" dirty="0" smtClean="0"/>
              <a:t> </a:t>
            </a:r>
            <a:r>
              <a:rPr lang="en-US" dirty="0" err="1" smtClean="0"/>
              <a:t>perdata</a:t>
            </a:r>
            <a:r>
              <a:rPr lang="en-US" dirty="0" smtClean="0"/>
              <a:t>. </a:t>
            </a:r>
            <a:r>
              <a:rPr lang="en-US" dirty="0" err="1" smtClean="0"/>
              <a:t>Tentunya</a:t>
            </a:r>
            <a:r>
              <a:rPr lang="en-US" dirty="0" smtClean="0"/>
              <a:t> </a:t>
            </a:r>
            <a:r>
              <a:rPr lang="en-US" dirty="0" err="1" smtClean="0"/>
              <a:t>pemberian</a:t>
            </a:r>
            <a:r>
              <a:rPr lang="en-US" dirty="0" smtClean="0"/>
              <a:t> </a:t>
            </a:r>
            <a:r>
              <a:rPr lang="en-US" dirty="0" err="1" smtClean="0"/>
              <a:t>kuasa</a:t>
            </a:r>
            <a:r>
              <a:rPr lang="en-US" dirty="0" smtClean="0"/>
              <a:t> </a:t>
            </a:r>
            <a:r>
              <a:rPr lang="en-US" dirty="0" err="1" smtClean="0"/>
              <a:t>disertai</a:t>
            </a:r>
            <a:r>
              <a:rPr lang="en-US" dirty="0" smtClean="0"/>
              <a:t> </a:t>
            </a:r>
            <a:r>
              <a:rPr lang="en-US" dirty="0" err="1" smtClean="0"/>
              <a:t>dengan</a:t>
            </a:r>
            <a:r>
              <a:rPr lang="en-US" dirty="0" smtClean="0"/>
              <a:t> </a:t>
            </a:r>
            <a:r>
              <a:rPr lang="en-US" dirty="0" err="1" smtClean="0"/>
              <a:t>klausula</a:t>
            </a:r>
            <a:r>
              <a:rPr lang="en-US" dirty="0" smtClean="0"/>
              <a:t> </a:t>
            </a:r>
            <a:r>
              <a:rPr lang="en-US" dirty="0" err="1" smtClean="0"/>
              <a:t>tindakan-tindakan</a:t>
            </a:r>
            <a:r>
              <a:rPr lang="en-US" dirty="0" smtClean="0"/>
              <a:t> </a:t>
            </a:r>
            <a:r>
              <a:rPr lang="en-US" dirty="0" err="1" smtClean="0"/>
              <a:t>apa</a:t>
            </a:r>
            <a:r>
              <a:rPr lang="en-US" dirty="0" smtClean="0"/>
              <a:t> yang </a:t>
            </a:r>
            <a:r>
              <a:rPr lang="en-US" dirty="0" err="1" smtClean="0"/>
              <a:t>dapat</a:t>
            </a:r>
            <a:r>
              <a:rPr lang="en-US" dirty="0" smtClean="0"/>
              <a:t> </a:t>
            </a:r>
            <a:r>
              <a:rPr lang="en-US" dirty="0" err="1" smtClean="0"/>
              <a:t>diperkenankan</a:t>
            </a:r>
            <a:r>
              <a:rPr lang="en-US" dirty="0" smtClean="0"/>
              <a:t> (</a:t>
            </a:r>
            <a:r>
              <a:rPr lang="en-US" i="1" dirty="0" smtClean="0"/>
              <a:t>positive covenants) </a:t>
            </a:r>
            <a:r>
              <a:rPr lang="en-US" i="1" dirty="0" err="1" smtClean="0"/>
              <a:t>dan</a:t>
            </a:r>
            <a:r>
              <a:rPr lang="en-US" i="1" dirty="0" smtClean="0"/>
              <a:t> </a:t>
            </a:r>
            <a:r>
              <a:rPr lang="en-US" i="1" dirty="0" err="1" smtClean="0"/>
              <a:t>tindakan-tindakan</a:t>
            </a:r>
            <a:r>
              <a:rPr lang="en-US" i="1" dirty="0" smtClean="0"/>
              <a:t> </a:t>
            </a:r>
            <a:r>
              <a:rPr lang="en-US" i="1" dirty="0" err="1" smtClean="0"/>
              <a:t>apa</a:t>
            </a:r>
            <a:r>
              <a:rPr lang="en-US" i="1" dirty="0" smtClean="0"/>
              <a:t> yang </a:t>
            </a:r>
            <a:r>
              <a:rPr lang="en-US" i="1" dirty="0" err="1" smtClean="0"/>
              <a:t>tidak</a:t>
            </a:r>
            <a:r>
              <a:rPr lang="en-US" i="1" dirty="0" smtClean="0"/>
              <a:t> </a:t>
            </a:r>
            <a:r>
              <a:rPr lang="en-US" dirty="0" err="1" smtClean="0"/>
              <a:t>dapat</a:t>
            </a:r>
            <a:r>
              <a:rPr lang="en-US" dirty="0" smtClean="0"/>
              <a:t> </a:t>
            </a:r>
            <a:r>
              <a:rPr lang="en-US" dirty="0" err="1" smtClean="0"/>
              <a:t>dilakukan</a:t>
            </a:r>
            <a:r>
              <a:rPr lang="en-US" dirty="0" smtClean="0"/>
              <a:t> </a:t>
            </a:r>
            <a:r>
              <a:rPr lang="en-US" dirty="0" err="1" smtClean="0"/>
              <a:t>pemegang</a:t>
            </a:r>
            <a:r>
              <a:rPr lang="en-US" dirty="0" smtClean="0"/>
              <a:t> </a:t>
            </a:r>
            <a:r>
              <a:rPr lang="en-US" dirty="0" err="1" smtClean="0"/>
              <a:t>kuasa</a:t>
            </a:r>
            <a:r>
              <a:rPr lang="en-US" dirty="0" smtClean="0"/>
              <a:t> (</a:t>
            </a:r>
            <a:r>
              <a:rPr lang="en-US" i="1" dirty="0" smtClean="0"/>
              <a:t>negative covenants).</a:t>
            </a:r>
            <a:endParaRPr lang="en-US"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20000"/>
          </a:bodyPr>
          <a:lstStyle/>
          <a:p>
            <a:r>
              <a:rPr lang="en-US" dirty="0" err="1" smtClean="0"/>
              <a:t>Pengawasan</a:t>
            </a:r>
            <a:r>
              <a:rPr lang="en-US" dirty="0" smtClean="0"/>
              <a:t> </a:t>
            </a:r>
            <a:r>
              <a:rPr lang="en-US" dirty="0" err="1" smtClean="0"/>
              <a:t>penyelenggaraan</a:t>
            </a:r>
            <a:r>
              <a:rPr lang="en-US" dirty="0" smtClean="0"/>
              <a:t> </a:t>
            </a:r>
            <a:r>
              <a:rPr lang="en-US" dirty="0" err="1" smtClean="0"/>
              <a:t>kegiatan</a:t>
            </a:r>
            <a:r>
              <a:rPr lang="en-US" dirty="0" smtClean="0"/>
              <a:t> </a:t>
            </a:r>
            <a:r>
              <a:rPr lang="en-US" dirty="0" err="1" smtClean="0"/>
              <a:t>kartu</a:t>
            </a:r>
            <a:r>
              <a:rPr lang="en-US" dirty="0" smtClean="0"/>
              <a:t> </a:t>
            </a:r>
            <a:r>
              <a:rPr lang="en-US" dirty="0" err="1" smtClean="0"/>
              <a:t>kredit</a:t>
            </a:r>
            <a:r>
              <a:rPr lang="en-US" dirty="0" smtClean="0"/>
              <a:t> </a:t>
            </a:r>
            <a:r>
              <a:rPr lang="en-US" dirty="0" err="1" smtClean="0"/>
              <a:t>dilakukan</a:t>
            </a:r>
            <a:r>
              <a:rPr lang="en-US" dirty="0" smtClean="0"/>
              <a:t> </a:t>
            </a:r>
            <a:r>
              <a:rPr lang="en-US" dirty="0" err="1" smtClean="0"/>
              <a:t>oleh</a:t>
            </a:r>
            <a:r>
              <a:rPr lang="en-US" dirty="0" smtClean="0"/>
              <a:t> Bank Indonesia </a:t>
            </a:r>
            <a:r>
              <a:rPr lang="en-US" dirty="0" err="1" smtClean="0"/>
              <a:t>dengan</a:t>
            </a:r>
            <a:r>
              <a:rPr lang="en-US" dirty="0" smtClean="0"/>
              <a:t> </a:t>
            </a:r>
            <a:r>
              <a:rPr lang="en-US" dirty="0" err="1" smtClean="0"/>
              <a:t>tujuan</a:t>
            </a:r>
            <a:r>
              <a:rPr lang="en-US" dirty="0" smtClean="0"/>
              <a:t> </a:t>
            </a:r>
            <a:r>
              <a:rPr lang="en-US" dirty="0" err="1" smtClean="0"/>
              <a:t>untuk</a:t>
            </a:r>
            <a:r>
              <a:rPr lang="en-US" dirty="0" smtClean="0"/>
              <a:t> </a:t>
            </a:r>
            <a:r>
              <a:rPr lang="en-US" dirty="0" err="1" smtClean="0"/>
              <a:t>memastikan</a:t>
            </a:r>
            <a:r>
              <a:rPr lang="en-US" dirty="0" smtClean="0"/>
              <a:t> </a:t>
            </a:r>
            <a:r>
              <a:rPr lang="en-US" dirty="0" err="1" smtClean="0"/>
              <a:t>bahwa</a:t>
            </a:r>
            <a:r>
              <a:rPr lang="en-US" dirty="0" smtClean="0"/>
              <a:t> </a:t>
            </a:r>
            <a:r>
              <a:rPr lang="en-US" dirty="0" err="1" smtClean="0"/>
              <a:t>penyelenggaraan</a:t>
            </a:r>
            <a:r>
              <a:rPr lang="en-US" dirty="0" smtClean="0"/>
              <a:t> </a:t>
            </a:r>
            <a:r>
              <a:rPr lang="en-US" dirty="0" err="1" smtClean="0"/>
              <a:t>kegiatan</a:t>
            </a:r>
            <a:r>
              <a:rPr lang="en-US" dirty="0" smtClean="0"/>
              <a:t> </a:t>
            </a:r>
            <a:r>
              <a:rPr lang="en-US" dirty="0" err="1" smtClean="0"/>
              <a:t>kartu</a:t>
            </a:r>
            <a:r>
              <a:rPr lang="en-US" dirty="0" smtClean="0"/>
              <a:t> </a:t>
            </a:r>
            <a:r>
              <a:rPr lang="en-US" dirty="0" err="1" smtClean="0"/>
              <a:t>kredit</a:t>
            </a:r>
            <a:r>
              <a:rPr lang="en-US" dirty="0" smtClean="0"/>
              <a:t> </a:t>
            </a:r>
            <a:r>
              <a:rPr lang="en-US" dirty="0" err="1" smtClean="0"/>
              <a:t>tersebut</a:t>
            </a:r>
            <a:r>
              <a:rPr lang="en-US" dirty="0" smtClean="0"/>
              <a:t> </a:t>
            </a:r>
            <a:r>
              <a:rPr lang="en-US" dirty="0" err="1" smtClean="0"/>
              <a:t>dilakukan</a:t>
            </a:r>
            <a:r>
              <a:rPr lang="en-US" dirty="0" smtClean="0"/>
              <a:t> </a:t>
            </a:r>
            <a:r>
              <a:rPr lang="en-US" dirty="0" err="1" smtClean="0"/>
              <a:t>secara</a:t>
            </a:r>
            <a:r>
              <a:rPr lang="en-US" dirty="0" smtClean="0"/>
              <a:t> </a:t>
            </a:r>
            <a:r>
              <a:rPr lang="en-US" dirty="0" err="1" smtClean="0"/>
              <a:t>efisien</a:t>
            </a:r>
            <a:r>
              <a:rPr lang="en-US" dirty="0" smtClean="0"/>
              <a:t>, </a:t>
            </a:r>
            <a:r>
              <a:rPr lang="en-US" dirty="0" err="1" smtClean="0"/>
              <a:t>cepat</a:t>
            </a:r>
            <a:r>
              <a:rPr lang="en-US" dirty="0" smtClean="0"/>
              <a:t>, </a:t>
            </a:r>
            <a:r>
              <a:rPr lang="en-US" dirty="0" err="1" smtClean="0"/>
              <a:t>aman</a:t>
            </a:r>
            <a:r>
              <a:rPr lang="en-US" dirty="0" smtClean="0"/>
              <a:t> </a:t>
            </a:r>
            <a:r>
              <a:rPr lang="en-US" dirty="0" err="1" smtClean="0"/>
              <a:t>dan</a:t>
            </a:r>
            <a:r>
              <a:rPr lang="en-US" dirty="0" smtClean="0"/>
              <a:t> </a:t>
            </a:r>
            <a:r>
              <a:rPr lang="en-US" dirty="0" err="1" smtClean="0"/>
              <a:t>andal</a:t>
            </a:r>
            <a:r>
              <a:rPr lang="en-US" dirty="0" smtClean="0"/>
              <a:t>, </a:t>
            </a:r>
            <a:r>
              <a:rPr lang="en-US" dirty="0" err="1" smtClean="0"/>
              <a:t>dengan</a:t>
            </a:r>
            <a:r>
              <a:rPr lang="en-US" dirty="0" smtClean="0"/>
              <a:t> </a:t>
            </a:r>
            <a:r>
              <a:rPr lang="en-US" dirty="0" err="1" smtClean="0"/>
              <a:t>memperhatikan</a:t>
            </a:r>
            <a:r>
              <a:rPr lang="en-US" dirty="0" smtClean="0"/>
              <a:t> </a:t>
            </a:r>
            <a:r>
              <a:rPr lang="en-US" dirty="0" err="1" smtClean="0"/>
              <a:t>prinsip</a:t>
            </a:r>
            <a:r>
              <a:rPr lang="en-US" dirty="0" smtClean="0"/>
              <a:t> </a:t>
            </a:r>
            <a:r>
              <a:rPr lang="en-US" dirty="0" err="1" smtClean="0"/>
              <a:t>perlindungan</a:t>
            </a:r>
            <a:r>
              <a:rPr lang="en-US" dirty="0" smtClean="0"/>
              <a:t> </a:t>
            </a:r>
            <a:r>
              <a:rPr lang="en-US" dirty="0" err="1" smtClean="0"/>
              <a:t>kepada</a:t>
            </a:r>
            <a:r>
              <a:rPr lang="en-US" dirty="0" smtClean="0"/>
              <a:t> </a:t>
            </a:r>
            <a:r>
              <a:rPr lang="en-US" dirty="0" err="1" smtClean="0"/>
              <a:t>nasabah</a:t>
            </a:r>
            <a:r>
              <a:rPr lang="en-US" dirty="0" smtClean="0"/>
              <a:t>. </a:t>
            </a:r>
            <a:r>
              <a:rPr lang="en-US" dirty="0" err="1" smtClean="0"/>
              <a:t>Obyek</a:t>
            </a:r>
            <a:r>
              <a:rPr lang="en-US" dirty="0" smtClean="0"/>
              <a:t> </a:t>
            </a:r>
            <a:r>
              <a:rPr lang="en-US" dirty="0" err="1" smtClean="0"/>
              <a:t>dari</a:t>
            </a:r>
            <a:r>
              <a:rPr lang="en-US" dirty="0" smtClean="0"/>
              <a:t> </a:t>
            </a:r>
            <a:r>
              <a:rPr lang="en-US" dirty="0" err="1" smtClean="0"/>
              <a:t>pengawasan</a:t>
            </a:r>
            <a:r>
              <a:rPr lang="en-US" dirty="0" smtClean="0"/>
              <a:t> yang </a:t>
            </a:r>
            <a:r>
              <a:rPr lang="en-US" dirty="0" err="1" smtClean="0"/>
              <a:t>dilakukan</a:t>
            </a:r>
            <a:r>
              <a:rPr lang="en-US" dirty="0" smtClean="0"/>
              <a:t> </a:t>
            </a:r>
            <a:r>
              <a:rPr lang="en-US" dirty="0" err="1" smtClean="0"/>
              <a:t>mencakup</a:t>
            </a:r>
            <a:r>
              <a:rPr lang="en-US" dirty="0" smtClean="0"/>
              <a:t> </a:t>
            </a:r>
            <a:r>
              <a:rPr lang="en-US" dirty="0" err="1" smtClean="0"/>
              <a:t>kegiatan</a:t>
            </a:r>
            <a:r>
              <a:rPr lang="en-US" dirty="0" smtClean="0"/>
              <a:t> </a:t>
            </a:r>
            <a:r>
              <a:rPr lang="en-US" dirty="0" err="1" smtClean="0"/>
              <a:t>prinsipal</a:t>
            </a:r>
            <a:r>
              <a:rPr lang="en-US" dirty="0" smtClean="0"/>
              <a:t>, </a:t>
            </a:r>
            <a:r>
              <a:rPr lang="en-US" dirty="0" err="1" smtClean="0"/>
              <a:t>penerbit</a:t>
            </a:r>
            <a:r>
              <a:rPr lang="en-US" dirty="0" smtClean="0"/>
              <a:t>, </a:t>
            </a:r>
            <a:r>
              <a:rPr lang="en-US" i="1" dirty="0" smtClean="0"/>
              <a:t>acquirer, </a:t>
            </a:r>
            <a:r>
              <a:rPr lang="en-US" dirty="0" err="1" smtClean="0"/>
              <a:t>penyelenggara</a:t>
            </a:r>
            <a:r>
              <a:rPr lang="en-US" dirty="0" smtClean="0"/>
              <a:t> </a:t>
            </a:r>
            <a:r>
              <a:rPr lang="en-US" dirty="0" err="1" smtClean="0"/>
              <a:t>kegiatan</a:t>
            </a:r>
            <a:r>
              <a:rPr lang="en-US" dirty="0" smtClean="0"/>
              <a:t> </a:t>
            </a:r>
            <a:r>
              <a:rPr lang="en-US" dirty="0" err="1" smtClean="0"/>
              <a:t>kliring</a:t>
            </a:r>
            <a:r>
              <a:rPr lang="en-US" dirty="0" smtClean="0"/>
              <a:t> </a:t>
            </a:r>
            <a:r>
              <a:rPr lang="en-US" dirty="0" err="1" smtClean="0"/>
              <a:t>kartu</a:t>
            </a:r>
            <a:r>
              <a:rPr lang="en-US" dirty="0" smtClean="0"/>
              <a:t> </a:t>
            </a:r>
            <a:r>
              <a:rPr lang="en-US" dirty="0" err="1" smtClean="0"/>
              <a:t>kredit</a:t>
            </a:r>
            <a:r>
              <a:rPr lang="en-US" dirty="0" smtClean="0"/>
              <a:t>, </a:t>
            </a:r>
            <a:r>
              <a:rPr lang="en-US" dirty="0" err="1" smtClean="0"/>
              <a:t>dan</a:t>
            </a:r>
            <a:r>
              <a:rPr lang="en-US" dirty="0" smtClean="0"/>
              <a:t> </a:t>
            </a:r>
            <a:r>
              <a:rPr lang="en-US" dirty="0" err="1" smtClean="0"/>
              <a:t>penyelenggara</a:t>
            </a:r>
            <a:r>
              <a:rPr lang="en-US" dirty="0" smtClean="0"/>
              <a:t> </a:t>
            </a:r>
            <a:r>
              <a:rPr lang="en-US" dirty="0" err="1" smtClean="0"/>
              <a:t>kegiatan</a:t>
            </a:r>
            <a:r>
              <a:rPr lang="en-US" dirty="0" smtClean="0"/>
              <a:t> </a:t>
            </a:r>
            <a:r>
              <a:rPr lang="en-US" dirty="0" err="1" smtClean="0"/>
              <a:t>penyelesaian</a:t>
            </a:r>
            <a:r>
              <a:rPr lang="en-US" dirty="0" smtClean="0"/>
              <a:t> </a:t>
            </a:r>
            <a:r>
              <a:rPr lang="en-US" dirty="0" err="1" smtClean="0"/>
              <a:t>akhir</a:t>
            </a:r>
            <a:r>
              <a:rPr lang="en-US" dirty="0" smtClean="0"/>
              <a:t> </a:t>
            </a:r>
            <a:r>
              <a:rPr lang="en-US" dirty="0" err="1" smtClean="0"/>
              <a:t>kartu</a:t>
            </a:r>
            <a:r>
              <a:rPr lang="en-US" dirty="0" smtClean="0"/>
              <a:t> </a:t>
            </a:r>
            <a:r>
              <a:rPr lang="en-US" dirty="0" err="1" smtClean="0"/>
              <a:t>kredit</a:t>
            </a:r>
            <a:r>
              <a:rPr lang="en-US" dirty="0" smtClean="0"/>
              <a:t>.</a:t>
            </a:r>
            <a:endParaRPr lang="en-US"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err="1" smtClean="0"/>
              <a:t>Pengawasan</a:t>
            </a:r>
            <a:r>
              <a:rPr lang="en-US" dirty="0" smtClean="0"/>
              <a:t> yang </a:t>
            </a:r>
            <a:r>
              <a:rPr lang="en-US" dirty="0" err="1" smtClean="0"/>
              <a:t>dilakukan</a:t>
            </a:r>
            <a:r>
              <a:rPr lang="en-US" dirty="0" smtClean="0"/>
              <a:t> Bank Indonesia</a:t>
            </a:r>
          </a:p>
          <a:p>
            <a:r>
              <a:rPr lang="en-US" dirty="0" err="1" smtClean="0"/>
              <a:t>difokuskan</a:t>
            </a:r>
            <a:r>
              <a:rPr lang="en-US" dirty="0" smtClean="0"/>
              <a:t> </a:t>
            </a:r>
            <a:r>
              <a:rPr lang="en-US" dirty="0" err="1" smtClean="0"/>
              <a:t>pada</a:t>
            </a:r>
            <a:r>
              <a:rPr lang="en-US" dirty="0" smtClean="0"/>
              <a:t> :</a:t>
            </a:r>
          </a:p>
          <a:p>
            <a:pPr>
              <a:buNone/>
            </a:pPr>
            <a:r>
              <a:rPr lang="nb-NO" dirty="0" smtClean="0"/>
              <a:t>1. penerapan aspek manajemen risiko.</a:t>
            </a:r>
          </a:p>
          <a:p>
            <a:pPr>
              <a:buNone/>
            </a:pPr>
            <a:r>
              <a:rPr lang="en-US" dirty="0" smtClean="0"/>
              <a:t>2. </a:t>
            </a:r>
            <a:r>
              <a:rPr lang="en-US" dirty="0" err="1" smtClean="0"/>
              <a:t>kepatuhan</a:t>
            </a:r>
            <a:r>
              <a:rPr lang="en-US" dirty="0" smtClean="0"/>
              <a:t> </a:t>
            </a:r>
            <a:r>
              <a:rPr lang="en-US" dirty="0" err="1" smtClean="0"/>
              <a:t>terhadap</a:t>
            </a:r>
            <a:r>
              <a:rPr lang="en-US" dirty="0" smtClean="0"/>
              <a:t> </a:t>
            </a:r>
            <a:r>
              <a:rPr lang="en-US" dirty="0" err="1" smtClean="0"/>
              <a:t>ketentuan</a:t>
            </a:r>
            <a:r>
              <a:rPr lang="en-US" dirty="0" smtClean="0"/>
              <a:t> yang </a:t>
            </a:r>
            <a:r>
              <a:rPr lang="en-US" dirty="0" err="1" smtClean="0"/>
              <a:t>berlaku</a:t>
            </a:r>
            <a:r>
              <a:rPr lang="en-US" dirty="0" smtClean="0"/>
              <a:t>, </a:t>
            </a:r>
            <a:r>
              <a:rPr lang="en-US" dirty="0" err="1" smtClean="0"/>
              <a:t>termasuk</a:t>
            </a:r>
            <a:r>
              <a:rPr lang="en-US" dirty="0" smtClean="0"/>
              <a:t> </a:t>
            </a:r>
            <a:r>
              <a:rPr lang="en-US" dirty="0" err="1" smtClean="0"/>
              <a:t>kebenaran</a:t>
            </a:r>
            <a:r>
              <a:rPr lang="en-US" dirty="0" smtClean="0"/>
              <a:t> </a:t>
            </a:r>
            <a:r>
              <a:rPr lang="en-US" dirty="0" err="1" smtClean="0"/>
              <a:t>dan</a:t>
            </a:r>
            <a:r>
              <a:rPr lang="en-US" dirty="0" smtClean="0"/>
              <a:t> </a:t>
            </a:r>
            <a:r>
              <a:rPr lang="en-US" dirty="0" err="1" smtClean="0"/>
              <a:t>ketepatan</a:t>
            </a:r>
            <a:r>
              <a:rPr lang="en-US" dirty="0" smtClean="0"/>
              <a:t> </a:t>
            </a:r>
            <a:r>
              <a:rPr lang="en-US" dirty="0" err="1" smtClean="0"/>
              <a:t>penyampaian</a:t>
            </a:r>
            <a:r>
              <a:rPr lang="en-US" dirty="0" smtClean="0"/>
              <a:t> </a:t>
            </a:r>
            <a:r>
              <a:rPr lang="en-US" dirty="0" err="1" smtClean="0"/>
              <a:t>informasi</a:t>
            </a:r>
            <a:r>
              <a:rPr lang="en-US" dirty="0" smtClean="0"/>
              <a:t> </a:t>
            </a:r>
            <a:r>
              <a:rPr lang="en-US" dirty="0" err="1" smtClean="0"/>
              <a:t>berikut</a:t>
            </a:r>
            <a:r>
              <a:rPr lang="en-US" dirty="0" smtClean="0"/>
              <a:t> </a:t>
            </a:r>
            <a:r>
              <a:rPr lang="en-US" dirty="0" err="1" smtClean="0"/>
              <a:t>laporan</a:t>
            </a:r>
            <a:r>
              <a:rPr lang="en-US" dirty="0" smtClean="0"/>
              <a:t>, </a:t>
            </a:r>
            <a:r>
              <a:rPr lang="en-US" dirty="0" err="1" smtClean="0"/>
              <a:t>dan</a:t>
            </a:r>
            <a:endParaRPr lang="en-US" dirty="0" smtClean="0"/>
          </a:p>
          <a:p>
            <a:pPr>
              <a:buNone/>
            </a:pPr>
            <a:r>
              <a:rPr lang="en-US" dirty="0" smtClean="0"/>
              <a:t>3. </a:t>
            </a:r>
            <a:r>
              <a:rPr lang="en-US" dirty="0" err="1" smtClean="0"/>
              <a:t>penerapan</a:t>
            </a:r>
            <a:r>
              <a:rPr lang="en-US" dirty="0" smtClean="0"/>
              <a:t> </a:t>
            </a:r>
            <a:r>
              <a:rPr lang="en-US" dirty="0" err="1" smtClean="0"/>
              <a:t>aspek</a:t>
            </a:r>
            <a:r>
              <a:rPr lang="en-US" dirty="0" smtClean="0"/>
              <a:t> </a:t>
            </a:r>
            <a:r>
              <a:rPr lang="en-US" dirty="0" err="1" smtClean="0"/>
              <a:t>perlindungan</a:t>
            </a:r>
            <a:r>
              <a:rPr lang="en-US" dirty="0" smtClean="0"/>
              <a:t> </a:t>
            </a:r>
            <a:r>
              <a:rPr lang="en-US" dirty="0" err="1" smtClean="0"/>
              <a:t>nasabah</a:t>
            </a:r>
            <a:r>
              <a:rPr lang="en-US" dirty="0" smtClean="0"/>
              <a:t>.</a:t>
            </a:r>
            <a:endParaRPr lang="en-US"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0"/>
            <a:ext cx="8534400" cy="6477000"/>
          </a:xfrm>
        </p:spPr>
        <p:txBody>
          <a:bodyPr>
            <a:normAutofit fontScale="85000" lnSpcReduction="10000"/>
          </a:bodyPr>
          <a:lstStyle/>
          <a:p>
            <a:pPr>
              <a:buNone/>
            </a:pPr>
            <a:r>
              <a:rPr lang="en-US" dirty="0" err="1" smtClean="0"/>
              <a:t>Adapun</a:t>
            </a:r>
            <a:r>
              <a:rPr lang="en-US" dirty="0" smtClean="0"/>
              <a:t> </a:t>
            </a:r>
            <a:r>
              <a:rPr lang="en-US" dirty="0" err="1" smtClean="0"/>
              <a:t>metode</a:t>
            </a:r>
            <a:r>
              <a:rPr lang="en-US" dirty="0" smtClean="0"/>
              <a:t> </a:t>
            </a:r>
            <a:r>
              <a:rPr lang="en-US" dirty="0" err="1" smtClean="0"/>
              <a:t>pengawasan</a:t>
            </a:r>
            <a:r>
              <a:rPr lang="en-US" dirty="0" smtClean="0"/>
              <a:t> Bank Indonesia </a:t>
            </a:r>
            <a:r>
              <a:rPr lang="en-US" dirty="0" err="1" smtClean="0"/>
              <a:t>atas</a:t>
            </a:r>
            <a:r>
              <a:rPr lang="en-US" dirty="0" smtClean="0"/>
              <a:t> </a:t>
            </a:r>
            <a:r>
              <a:rPr lang="en-US" dirty="0" err="1" smtClean="0"/>
              <a:t>penyelenggaraan</a:t>
            </a:r>
            <a:r>
              <a:rPr lang="en-US" dirty="0" smtClean="0"/>
              <a:t> </a:t>
            </a:r>
            <a:r>
              <a:rPr lang="fi-FI" dirty="0" smtClean="0"/>
              <a:t>kegiatan kartu kredit dilakukan melalui : </a:t>
            </a:r>
          </a:p>
          <a:p>
            <a:pPr>
              <a:buNone/>
            </a:pPr>
            <a:r>
              <a:rPr lang="fi-FI" dirty="0" smtClean="0"/>
              <a:t>a. Penelitian, analisis dan evaluasi, antara lain yang didasarkan pada </a:t>
            </a:r>
            <a:r>
              <a:rPr lang="en-US" dirty="0" err="1" smtClean="0"/>
              <a:t>laporan</a:t>
            </a:r>
            <a:r>
              <a:rPr lang="en-US" dirty="0" smtClean="0"/>
              <a:t> </a:t>
            </a:r>
            <a:r>
              <a:rPr lang="en-US" dirty="0" err="1" smtClean="0"/>
              <a:t>berkala</a:t>
            </a:r>
            <a:r>
              <a:rPr lang="en-US" dirty="0" smtClean="0"/>
              <a:t>, </a:t>
            </a:r>
            <a:r>
              <a:rPr lang="en-US" dirty="0" err="1" smtClean="0"/>
              <a:t>laporan</a:t>
            </a:r>
            <a:r>
              <a:rPr lang="en-US" dirty="0" smtClean="0"/>
              <a:t> </a:t>
            </a:r>
            <a:r>
              <a:rPr lang="en-US" dirty="0" err="1" smtClean="0"/>
              <a:t>insidentil</a:t>
            </a:r>
            <a:r>
              <a:rPr lang="en-US" dirty="0" smtClean="0"/>
              <a:t>, data </a:t>
            </a:r>
            <a:r>
              <a:rPr lang="en-US" dirty="0" err="1" smtClean="0"/>
              <a:t>dan</a:t>
            </a:r>
            <a:r>
              <a:rPr lang="en-US" dirty="0" smtClean="0"/>
              <a:t>/ </a:t>
            </a:r>
            <a:r>
              <a:rPr lang="en-US" dirty="0" err="1" smtClean="0"/>
              <a:t>atau</a:t>
            </a:r>
            <a:r>
              <a:rPr lang="en-US" dirty="0" smtClean="0"/>
              <a:t> </a:t>
            </a:r>
            <a:r>
              <a:rPr lang="en-US" dirty="0" err="1" smtClean="0"/>
              <a:t>informasi</a:t>
            </a:r>
            <a:r>
              <a:rPr lang="en-US" dirty="0" smtClean="0"/>
              <a:t> </a:t>
            </a:r>
            <a:r>
              <a:rPr lang="en-US" dirty="0" err="1" smtClean="0"/>
              <a:t>lainnya</a:t>
            </a:r>
            <a:r>
              <a:rPr lang="en-US" dirty="0" smtClean="0"/>
              <a:t> yang </a:t>
            </a:r>
            <a:r>
              <a:rPr lang="it-IT" dirty="0" smtClean="0"/>
              <a:t>diperoleh Bank Indonesia dari pihak lain, serta diskusi dengan pihak-pihak </a:t>
            </a:r>
            <a:r>
              <a:rPr lang="en-US" dirty="0" err="1" smtClean="0"/>
              <a:t>prinsipal</a:t>
            </a:r>
            <a:r>
              <a:rPr lang="en-US" dirty="0" smtClean="0"/>
              <a:t>, </a:t>
            </a:r>
            <a:r>
              <a:rPr lang="en-US" dirty="0" err="1" smtClean="0"/>
              <a:t>penerbit</a:t>
            </a:r>
            <a:r>
              <a:rPr lang="en-US" dirty="0" smtClean="0"/>
              <a:t>, </a:t>
            </a:r>
            <a:r>
              <a:rPr lang="en-US" i="1" dirty="0" smtClean="0"/>
              <a:t>acquirer, </a:t>
            </a:r>
            <a:r>
              <a:rPr lang="en-US" i="1" dirty="0" err="1" smtClean="0"/>
              <a:t>penyelenggara</a:t>
            </a:r>
            <a:r>
              <a:rPr lang="en-US" i="1" dirty="0" smtClean="0"/>
              <a:t> </a:t>
            </a:r>
            <a:r>
              <a:rPr lang="en-US" i="1" dirty="0" err="1" smtClean="0"/>
              <a:t>kegiatan</a:t>
            </a:r>
            <a:r>
              <a:rPr lang="en-US" i="1" dirty="0" smtClean="0"/>
              <a:t> </a:t>
            </a:r>
            <a:r>
              <a:rPr lang="en-US" i="1" dirty="0" err="1" smtClean="0"/>
              <a:t>kliring</a:t>
            </a:r>
            <a:r>
              <a:rPr lang="en-US" i="1" dirty="0" smtClean="0"/>
              <a:t> </a:t>
            </a:r>
            <a:r>
              <a:rPr lang="en-US" i="1" dirty="0" err="1" smtClean="0"/>
              <a:t>kartu</a:t>
            </a:r>
            <a:r>
              <a:rPr lang="en-US" i="1" dirty="0" smtClean="0"/>
              <a:t> </a:t>
            </a:r>
            <a:r>
              <a:rPr lang="en-US" dirty="0" err="1" smtClean="0"/>
              <a:t>kredit</a:t>
            </a:r>
            <a:r>
              <a:rPr lang="en-US" dirty="0" smtClean="0"/>
              <a:t>, </a:t>
            </a:r>
            <a:r>
              <a:rPr lang="en-US" dirty="0" err="1" smtClean="0"/>
              <a:t>dan</a:t>
            </a:r>
            <a:r>
              <a:rPr lang="en-US" dirty="0" smtClean="0"/>
              <a:t> </a:t>
            </a:r>
            <a:r>
              <a:rPr lang="en-US" dirty="0" err="1" smtClean="0"/>
              <a:t>penyelenggara</a:t>
            </a:r>
            <a:r>
              <a:rPr lang="en-US" dirty="0" smtClean="0"/>
              <a:t> </a:t>
            </a:r>
            <a:r>
              <a:rPr lang="en-US" dirty="0" err="1" smtClean="0"/>
              <a:t>kegiatan</a:t>
            </a:r>
            <a:r>
              <a:rPr lang="en-US" dirty="0" smtClean="0"/>
              <a:t> </a:t>
            </a:r>
            <a:r>
              <a:rPr lang="en-US" dirty="0" err="1" smtClean="0"/>
              <a:t>penyelesaian</a:t>
            </a:r>
            <a:r>
              <a:rPr lang="en-US" dirty="0" smtClean="0"/>
              <a:t> </a:t>
            </a:r>
            <a:r>
              <a:rPr lang="en-US" dirty="0" err="1" smtClean="0"/>
              <a:t>akhir</a:t>
            </a:r>
            <a:r>
              <a:rPr lang="en-US" dirty="0" smtClean="0"/>
              <a:t> </a:t>
            </a:r>
            <a:r>
              <a:rPr lang="en-US" dirty="0" err="1" smtClean="0"/>
              <a:t>kartu</a:t>
            </a:r>
            <a:r>
              <a:rPr lang="en-US" dirty="0" smtClean="0"/>
              <a:t> </a:t>
            </a:r>
            <a:r>
              <a:rPr lang="en-US" dirty="0" err="1" smtClean="0"/>
              <a:t>kredit</a:t>
            </a:r>
            <a:r>
              <a:rPr lang="en-US" dirty="0" smtClean="0"/>
              <a:t>.</a:t>
            </a:r>
          </a:p>
          <a:p>
            <a:pPr>
              <a:buNone/>
            </a:pPr>
            <a:r>
              <a:rPr lang="en-US" dirty="0" smtClean="0"/>
              <a:t>b. </a:t>
            </a:r>
            <a:r>
              <a:rPr lang="en-US" dirty="0" err="1" smtClean="0"/>
              <a:t>Pemeriksaan</a:t>
            </a:r>
            <a:r>
              <a:rPr lang="en-US" dirty="0" smtClean="0"/>
              <a:t> ( </a:t>
            </a:r>
            <a:r>
              <a:rPr lang="en-US" i="1" dirty="0" smtClean="0"/>
              <a:t>on site visit ) </a:t>
            </a:r>
            <a:r>
              <a:rPr lang="en-US" i="1" dirty="0" err="1" smtClean="0"/>
              <a:t>terhadap</a:t>
            </a:r>
            <a:r>
              <a:rPr lang="en-US" i="1" dirty="0" smtClean="0"/>
              <a:t> </a:t>
            </a:r>
            <a:r>
              <a:rPr lang="en-US" i="1" dirty="0" err="1" smtClean="0"/>
              <a:t>pihak-pihak</a:t>
            </a:r>
            <a:r>
              <a:rPr lang="en-US" i="1" dirty="0" smtClean="0"/>
              <a:t> yang </a:t>
            </a:r>
            <a:r>
              <a:rPr lang="en-US" i="1" dirty="0" err="1" smtClean="0"/>
              <a:t>menjadi</a:t>
            </a:r>
            <a:r>
              <a:rPr lang="en-US" i="1" dirty="0" smtClean="0"/>
              <a:t> </a:t>
            </a:r>
            <a:r>
              <a:rPr lang="en-US" i="1" dirty="0" err="1" smtClean="0"/>
              <a:t>obyek</a:t>
            </a:r>
            <a:r>
              <a:rPr lang="en-US" i="1" dirty="0" smtClean="0"/>
              <a:t> </a:t>
            </a:r>
            <a:r>
              <a:rPr lang="en-US" dirty="0" err="1" smtClean="0"/>
              <a:t>pengawasan</a:t>
            </a:r>
            <a:r>
              <a:rPr lang="en-US" dirty="0" smtClean="0"/>
              <a:t> </a:t>
            </a:r>
            <a:r>
              <a:rPr lang="en-US" dirty="0" err="1" smtClean="0"/>
              <a:t>untuk</a:t>
            </a:r>
            <a:r>
              <a:rPr lang="en-US" dirty="0" smtClean="0"/>
              <a:t> </a:t>
            </a:r>
            <a:r>
              <a:rPr lang="en-US" dirty="0" err="1" smtClean="0"/>
              <a:t>mencocokkan</a:t>
            </a:r>
            <a:r>
              <a:rPr lang="en-US" dirty="0" smtClean="0"/>
              <a:t> </a:t>
            </a:r>
            <a:r>
              <a:rPr lang="en-US" dirty="0" err="1" smtClean="0"/>
              <a:t>kebenaran</a:t>
            </a:r>
            <a:r>
              <a:rPr lang="en-US" dirty="0" smtClean="0"/>
              <a:t> data </a:t>
            </a:r>
            <a:r>
              <a:rPr lang="en-US" dirty="0" err="1" smtClean="0"/>
              <a:t>dengan</a:t>
            </a:r>
            <a:r>
              <a:rPr lang="en-US" dirty="0" smtClean="0"/>
              <a:t> </a:t>
            </a:r>
            <a:r>
              <a:rPr lang="en-US" dirty="0" err="1" smtClean="0"/>
              <a:t>fakta</a:t>
            </a:r>
            <a:r>
              <a:rPr lang="en-US" dirty="0" smtClean="0"/>
              <a:t> </a:t>
            </a:r>
            <a:r>
              <a:rPr lang="en-US" dirty="0" err="1" smtClean="0"/>
              <a:t>di</a:t>
            </a:r>
            <a:r>
              <a:rPr lang="en-US" dirty="0" smtClean="0"/>
              <a:t> </a:t>
            </a:r>
            <a:r>
              <a:rPr lang="en-US" dirty="0" err="1" smtClean="0"/>
              <a:t>lapangan</a:t>
            </a:r>
            <a:r>
              <a:rPr lang="en-US" dirty="0" smtClean="0"/>
              <a:t>, </a:t>
            </a:r>
            <a:r>
              <a:rPr lang="en-US" dirty="0" err="1" smtClean="0"/>
              <a:t>serta</a:t>
            </a:r>
            <a:r>
              <a:rPr lang="en-US" dirty="0" smtClean="0"/>
              <a:t> </a:t>
            </a:r>
            <a:r>
              <a:rPr lang="en-US" dirty="0" err="1" smtClean="0"/>
              <a:t>melihat</a:t>
            </a:r>
            <a:r>
              <a:rPr lang="en-US" dirty="0" smtClean="0"/>
              <a:t> </a:t>
            </a:r>
            <a:r>
              <a:rPr lang="en-US" dirty="0" err="1" smtClean="0"/>
              <a:t>sarana</a:t>
            </a:r>
            <a:r>
              <a:rPr lang="en-US" dirty="0" smtClean="0"/>
              <a:t> </a:t>
            </a:r>
            <a:r>
              <a:rPr lang="en-US" dirty="0" err="1" smtClean="0"/>
              <a:t>fisik</a:t>
            </a:r>
            <a:r>
              <a:rPr lang="en-US" dirty="0" smtClean="0"/>
              <a:t>, </a:t>
            </a:r>
            <a:r>
              <a:rPr lang="en-US" dirty="0" err="1" smtClean="0"/>
              <a:t>sistem</a:t>
            </a:r>
            <a:r>
              <a:rPr lang="en-US" dirty="0" smtClean="0"/>
              <a:t>, </a:t>
            </a:r>
            <a:r>
              <a:rPr lang="en-US" dirty="0" err="1" smtClean="0"/>
              <a:t>aplikasi</a:t>
            </a:r>
            <a:r>
              <a:rPr lang="en-US" dirty="0" smtClean="0"/>
              <a:t> </a:t>
            </a:r>
            <a:r>
              <a:rPr lang="en-US" dirty="0" err="1" smtClean="0"/>
              <a:t>pendukung</a:t>
            </a:r>
            <a:r>
              <a:rPr lang="en-US" dirty="0" smtClean="0"/>
              <a:t> </a:t>
            </a:r>
            <a:r>
              <a:rPr lang="en-US" dirty="0" err="1" smtClean="0"/>
              <a:t>dan</a:t>
            </a:r>
            <a:r>
              <a:rPr lang="en-US" dirty="0" smtClean="0"/>
              <a:t> </a:t>
            </a:r>
            <a:r>
              <a:rPr lang="en-US" i="1" dirty="0" smtClean="0"/>
              <a:t>database. </a:t>
            </a:r>
          </a:p>
          <a:p>
            <a:pPr>
              <a:buNone/>
            </a:pPr>
            <a:r>
              <a:rPr lang="en-US" i="1" dirty="0" smtClean="0"/>
              <a:t>	</a:t>
            </a:r>
            <a:r>
              <a:rPr lang="en-US" i="1" dirty="0" err="1" smtClean="0"/>
              <a:t>Dalam</a:t>
            </a:r>
            <a:r>
              <a:rPr lang="en-US" i="1" dirty="0" smtClean="0"/>
              <a:t> </a:t>
            </a:r>
            <a:r>
              <a:rPr lang="fi-FI" dirty="0" smtClean="0"/>
              <a:t>hal diperlukan, pemeriksaan ( </a:t>
            </a:r>
            <a:r>
              <a:rPr lang="fi-FI" i="1" dirty="0" smtClean="0"/>
              <a:t>on site visit ) dapat juga dilakukan terhadap </a:t>
            </a:r>
            <a:r>
              <a:rPr lang="en-US" dirty="0" err="1" smtClean="0"/>
              <a:t>pihak-pihak</a:t>
            </a:r>
            <a:r>
              <a:rPr lang="en-US" dirty="0" smtClean="0"/>
              <a:t> yang </a:t>
            </a:r>
            <a:r>
              <a:rPr lang="en-US" dirty="0" err="1" smtClean="0"/>
              <a:t>melakukan</a:t>
            </a:r>
            <a:r>
              <a:rPr lang="en-US" dirty="0" smtClean="0"/>
              <a:t> </a:t>
            </a:r>
            <a:r>
              <a:rPr lang="en-US" dirty="0" err="1" smtClean="0"/>
              <a:t>kerjasama</a:t>
            </a:r>
            <a:r>
              <a:rPr lang="en-US" dirty="0" smtClean="0"/>
              <a:t> </a:t>
            </a:r>
            <a:r>
              <a:rPr lang="en-US" dirty="0" err="1" smtClean="0"/>
              <a:t>dengan</a:t>
            </a:r>
            <a:r>
              <a:rPr lang="en-US" dirty="0" smtClean="0"/>
              <a:t> </a:t>
            </a:r>
            <a:r>
              <a:rPr lang="en-US" dirty="0" err="1" smtClean="0"/>
              <a:t>obyek</a:t>
            </a:r>
            <a:r>
              <a:rPr lang="en-US" dirty="0" smtClean="0"/>
              <a:t> </a:t>
            </a:r>
            <a:r>
              <a:rPr lang="en-US" dirty="0" err="1" smtClean="0"/>
              <a:t>pengawasan</a:t>
            </a:r>
            <a:r>
              <a:rPr lang="en-US" dirty="0" smtClean="0"/>
              <a:t>.</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a:bodyPr>
          <a:lstStyle/>
          <a:p>
            <a:pPr>
              <a:buNone/>
            </a:pPr>
            <a:r>
              <a:rPr lang="en-US" dirty="0" smtClean="0"/>
              <a:t>c. </a:t>
            </a:r>
            <a:r>
              <a:rPr lang="en-US" dirty="0" err="1" smtClean="0"/>
              <a:t>Pertemuan</a:t>
            </a:r>
            <a:r>
              <a:rPr lang="en-US" dirty="0" smtClean="0"/>
              <a:t> </a:t>
            </a:r>
            <a:r>
              <a:rPr lang="en-US" dirty="0" err="1" smtClean="0"/>
              <a:t>konsultasi</a:t>
            </a:r>
            <a:r>
              <a:rPr lang="en-US" dirty="0" smtClean="0"/>
              <a:t> ( </a:t>
            </a:r>
            <a:r>
              <a:rPr lang="en-US" i="1" dirty="0" smtClean="0"/>
              <a:t>consultative meeting ) </a:t>
            </a:r>
            <a:r>
              <a:rPr lang="en-US" i="1" dirty="0" err="1" smtClean="0"/>
              <a:t>dengan</a:t>
            </a:r>
            <a:r>
              <a:rPr lang="en-US" i="1" dirty="0" smtClean="0"/>
              <a:t> </a:t>
            </a:r>
            <a:r>
              <a:rPr lang="en-US" i="1" dirty="0" err="1" smtClean="0"/>
              <a:t>pihak-pihak</a:t>
            </a:r>
            <a:r>
              <a:rPr lang="en-US" i="1" dirty="0" smtClean="0"/>
              <a:t> yang </a:t>
            </a:r>
            <a:r>
              <a:rPr lang="en-US" dirty="0" err="1" smtClean="0"/>
              <a:t>menjadi</a:t>
            </a:r>
            <a:r>
              <a:rPr lang="en-US" dirty="0" smtClean="0"/>
              <a:t> </a:t>
            </a:r>
            <a:r>
              <a:rPr lang="en-US" dirty="0" err="1" smtClean="0"/>
              <a:t>obyek</a:t>
            </a:r>
            <a:r>
              <a:rPr lang="en-US" dirty="0" smtClean="0"/>
              <a:t> </a:t>
            </a:r>
            <a:r>
              <a:rPr lang="en-US" dirty="0" err="1" smtClean="0"/>
              <a:t>pengawasan</a:t>
            </a:r>
            <a:r>
              <a:rPr lang="en-US" dirty="0" smtClean="0"/>
              <a:t> </a:t>
            </a:r>
            <a:r>
              <a:rPr lang="en-US" dirty="0" err="1" smtClean="0"/>
              <a:t>dalam</a:t>
            </a:r>
            <a:r>
              <a:rPr lang="en-US" dirty="0" smtClean="0"/>
              <a:t> </a:t>
            </a:r>
            <a:r>
              <a:rPr lang="en-US" dirty="0" err="1" smtClean="0"/>
              <a:t>rangka</a:t>
            </a:r>
            <a:r>
              <a:rPr lang="en-US" dirty="0" smtClean="0"/>
              <a:t> </a:t>
            </a:r>
            <a:r>
              <a:rPr lang="en-US" dirty="0" err="1" smtClean="0"/>
              <a:t>untuk</a:t>
            </a:r>
            <a:r>
              <a:rPr lang="en-US" dirty="0" smtClean="0"/>
              <a:t> </a:t>
            </a:r>
            <a:r>
              <a:rPr lang="en-US" dirty="0" err="1" smtClean="0"/>
              <a:t>mendapatkan</a:t>
            </a:r>
            <a:r>
              <a:rPr lang="en-US" dirty="0" smtClean="0"/>
              <a:t> </a:t>
            </a:r>
            <a:r>
              <a:rPr lang="en-US" dirty="0" err="1" smtClean="0"/>
              <a:t>informasi</a:t>
            </a:r>
            <a:r>
              <a:rPr lang="en-US" dirty="0" smtClean="0"/>
              <a:t> </a:t>
            </a:r>
            <a:r>
              <a:rPr lang="en-US" dirty="0" err="1" smtClean="0"/>
              <a:t>mengenai</a:t>
            </a:r>
            <a:r>
              <a:rPr lang="en-US" dirty="0" smtClean="0"/>
              <a:t> </a:t>
            </a:r>
            <a:r>
              <a:rPr lang="en-US" dirty="0" err="1" smtClean="0"/>
              <a:t>penyelenggaraannya</a:t>
            </a:r>
            <a:r>
              <a:rPr lang="en-US" dirty="0" smtClean="0"/>
              <a:t> </a:t>
            </a:r>
            <a:r>
              <a:rPr lang="en-US" dirty="0" err="1" smtClean="0"/>
              <a:t>dan</a:t>
            </a:r>
            <a:r>
              <a:rPr lang="en-US" dirty="0" smtClean="0"/>
              <a:t> </a:t>
            </a:r>
            <a:r>
              <a:rPr lang="en-US" dirty="0" err="1" smtClean="0"/>
              <a:t>menyampaikan</a:t>
            </a:r>
            <a:r>
              <a:rPr lang="en-US" dirty="0" smtClean="0"/>
              <a:t> saran-saran yang </a:t>
            </a:r>
            <a:r>
              <a:rPr lang="en-US" dirty="0" err="1" smtClean="0"/>
              <a:t>dianggap</a:t>
            </a:r>
            <a:r>
              <a:rPr lang="en-US" dirty="0" smtClean="0"/>
              <a:t> </a:t>
            </a:r>
            <a:r>
              <a:rPr lang="en-US" dirty="0" err="1" smtClean="0"/>
              <a:t>perlu</a:t>
            </a:r>
            <a:r>
              <a:rPr lang="en-US" dirty="0" smtClean="0"/>
              <a:t>.</a:t>
            </a:r>
          </a:p>
          <a:p>
            <a:pPr>
              <a:buNone/>
            </a:pPr>
            <a:r>
              <a:rPr lang="en-US" dirty="0" smtClean="0"/>
              <a:t>d. </a:t>
            </a:r>
            <a:r>
              <a:rPr lang="en-US" dirty="0" err="1" smtClean="0"/>
              <a:t>Pembinaan</a:t>
            </a:r>
            <a:r>
              <a:rPr lang="en-US" dirty="0" smtClean="0"/>
              <a:t> </a:t>
            </a:r>
            <a:r>
              <a:rPr lang="en-US" dirty="0" err="1" smtClean="0"/>
              <a:t>terhadap</a:t>
            </a:r>
            <a:r>
              <a:rPr lang="en-US" dirty="0" smtClean="0"/>
              <a:t> </a:t>
            </a:r>
            <a:r>
              <a:rPr lang="en-US" dirty="0" err="1" smtClean="0"/>
              <a:t>pihak</a:t>
            </a:r>
            <a:r>
              <a:rPr lang="en-US" dirty="0" smtClean="0"/>
              <a:t> - </a:t>
            </a:r>
            <a:r>
              <a:rPr lang="en-US" dirty="0" err="1" smtClean="0"/>
              <a:t>pihak</a:t>
            </a:r>
            <a:r>
              <a:rPr lang="en-US" dirty="0" smtClean="0"/>
              <a:t> </a:t>
            </a:r>
            <a:r>
              <a:rPr lang="en-US" dirty="0" err="1" smtClean="0"/>
              <a:t>prinsipal</a:t>
            </a:r>
            <a:r>
              <a:rPr lang="en-US" dirty="0" smtClean="0"/>
              <a:t>, </a:t>
            </a:r>
            <a:r>
              <a:rPr lang="en-US" dirty="0" err="1" smtClean="0"/>
              <a:t>penerbit</a:t>
            </a:r>
            <a:r>
              <a:rPr lang="en-US" dirty="0" smtClean="0"/>
              <a:t>, </a:t>
            </a:r>
            <a:r>
              <a:rPr lang="en-US" i="1" dirty="0" smtClean="0"/>
              <a:t>acquirer, </a:t>
            </a:r>
            <a:r>
              <a:rPr lang="en-US" dirty="0" err="1" smtClean="0"/>
              <a:t>penyelenggara</a:t>
            </a:r>
            <a:r>
              <a:rPr lang="en-US" dirty="0" smtClean="0"/>
              <a:t> </a:t>
            </a:r>
            <a:r>
              <a:rPr lang="en-US" dirty="0" err="1" smtClean="0"/>
              <a:t>kegiatan</a:t>
            </a:r>
            <a:r>
              <a:rPr lang="en-US" dirty="0" smtClean="0"/>
              <a:t> </a:t>
            </a:r>
            <a:r>
              <a:rPr lang="en-US" dirty="0" err="1" smtClean="0"/>
              <a:t>kliring</a:t>
            </a:r>
            <a:r>
              <a:rPr lang="en-US" dirty="0" smtClean="0"/>
              <a:t> </a:t>
            </a:r>
            <a:r>
              <a:rPr lang="en-US" dirty="0" err="1" smtClean="0"/>
              <a:t>kartu</a:t>
            </a:r>
            <a:r>
              <a:rPr lang="en-US" dirty="0" smtClean="0"/>
              <a:t> </a:t>
            </a:r>
            <a:r>
              <a:rPr lang="en-US" dirty="0" err="1" smtClean="0"/>
              <a:t>kredit</a:t>
            </a:r>
            <a:r>
              <a:rPr lang="en-US" dirty="0" smtClean="0"/>
              <a:t>, </a:t>
            </a:r>
            <a:r>
              <a:rPr lang="en-US" dirty="0" err="1" smtClean="0"/>
              <a:t>dan</a:t>
            </a:r>
            <a:r>
              <a:rPr lang="en-US" dirty="0" smtClean="0"/>
              <a:t> </a:t>
            </a:r>
            <a:r>
              <a:rPr lang="en-US" dirty="0" err="1" smtClean="0"/>
              <a:t>penyelenggara</a:t>
            </a:r>
            <a:r>
              <a:rPr lang="en-US" dirty="0" smtClean="0"/>
              <a:t> </a:t>
            </a:r>
            <a:r>
              <a:rPr lang="en-US" dirty="0" err="1" smtClean="0"/>
              <a:t>kegiatan</a:t>
            </a:r>
            <a:r>
              <a:rPr lang="en-US" dirty="0" smtClean="0"/>
              <a:t> </a:t>
            </a:r>
            <a:r>
              <a:rPr lang="en-US" dirty="0" err="1" smtClean="0"/>
              <a:t>penyelesaian</a:t>
            </a:r>
            <a:r>
              <a:rPr lang="en-US" dirty="0" smtClean="0"/>
              <a:t> </a:t>
            </a:r>
            <a:r>
              <a:rPr lang="en-US" dirty="0" err="1" smtClean="0"/>
              <a:t>akhir</a:t>
            </a:r>
            <a:r>
              <a:rPr lang="en-US" dirty="0" smtClean="0"/>
              <a:t> </a:t>
            </a:r>
            <a:r>
              <a:rPr lang="en-US" dirty="0" err="1" smtClean="0"/>
              <a:t>kartu</a:t>
            </a:r>
            <a:r>
              <a:rPr lang="en-US" dirty="0" smtClean="0"/>
              <a:t> </a:t>
            </a:r>
            <a:r>
              <a:rPr lang="en-US" dirty="0" err="1" smtClean="0"/>
              <a:t>kredit</a:t>
            </a:r>
            <a:r>
              <a:rPr lang="en-US" dirty="0" smtClean="0"/>
              <a:t>.</a:t>
            </a:r>
            <a:endParaRPr lang="en-US"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0" y="381000"/>
            <a:ext cx="8382000" cy="6019800"/>
          </a:xfrm>
        </p:spPr>
        <p:txBody>
          <a:bodyPr>
            <a:normAutofit/>
          </a:bodyPr>
          <a:lstStyle/>
          <a:p>
            <a:r>
              <a:rPr lang="sv-SE" dirty="0" smtClean="0"/>
              <a:t>Kartu kredit merupakan alat pembayaran, yang diberikan penerbit </a:t>
            </a:r>
            <a:r>
              <a:rPr lang="en-US" dirty="0" err="1" smtClean="0"/>
              <a:t>kepada</a:t>
            </a:r>
            <a:r>
              <a:rPr lang="en-US" dirty="0" smtClean="0"/>
              <a:t> </a:t>
            </a:r>
            <a:r>
              <a:rPr lang="en-US" dirty="0" err="1" smtClean="0"/>
              <a:t>pemegang</a:t>
            </a:r>
            <a:r>
              <a:rPr lang="en-US" dirty="0" smtClean="0"/>
              <a:t> </a:t>
            </a:r>
            <a:r>
              <a:rPr lang="en-US" dirty="0" err="1" smtClean="0"/>
              <a:t>kartu</a:t>
            </a:r>
            <a:r>
              <a:rPr lang="en-US" dirty="0" smtClean="0"/>
              <a:t> </a:t>
            </a:r>
            <a:r>
              <a:rPr lang="en-US" dirty="0" err="1" smtClean="0"/>
              <a:t>kredit</a:t>
            </a:r>
            <a:r>
              <a:rPr lang="en-US" dirty="0" smtClean="0"/>
              <a:t>, </a:t>
            </a:r>
            <a:r>
              <a:rPr lang="en-US" dirty="0" err="1" smtClean="0"/>
              <a:t>dan</a:t>
            </a:r>
            <a:r>
              <a:rPr lang="en-US" dirty="0" smtClean="0"/>
              <a:t> </a:t>
            </a:r>
            <a:r>
              <a:rPr lang="en-US" dirty="0" err="1" smtClean="0"/>
              <a:t>hubungan</a:t>
            </a:r>
            <a:r>
              <a:rPr lang="en-US" dirty="0" smtClean="0"/>
              <a:t> </a:t>
            </a:r>
            <a:r>
              <a:rPr lang="en-US" dirty="0" err="1" smtClean="0"/>
              <a:t>hukum</a:t>
            </a:r>
            <a:r>
              <a:rPr lang="en-US" dirty="0" smtClean="0"/>
              <a:t> </a:t>
            </a:r>
            <a:r>
              <a:rPr lang="en-US" dirty="0" err="1" smtClean="0"/>
              <a:t>di</a:t>
            </a:r>
            <a:r>
              <a:rPr lang="en-US" dirty="0" smtClean="0"/>
              <a:t> </a:t>
            </a:r>
            <a:r>
              <a:rPr lang="en-US" dirty="0" err="1" smtClean="0"/>
              <a:t>antara</a:t>
            </a:r>
            <a:r>
              <a:rPr lang="en-US" dirty="0" smtClean="0"/>
              <a:t> </a:t>
            </a:r>
            <a:r>
              <a:rPr lang="en-US" dirty="0" err="1" smtClean="0"/>
              <a:t>kedua</a:t>
            </a:r>
            <a:r>
              <a:rPr lang="en-US" dirty="0" smtClean="0"/>
              <a:t> </a:t>
            </a:r>
            <a:r>
              <a:rPr lang="en-US" dirty="0" err="1" smtClean="0"/>
              <a:t>belah</a:t>
            </a:r>
            <a:r>
              <a:rPr lang="en-US" dirty="0" smtClean="0"/>
              <a:t> </a:t>
            </a:r>
            <a:r>
              <a:rPr lang="en-US" dirty="0" err="1" smtClean="0"/>
              <a:t>pihak</a:t>
            </a:r>
            <a:r>
              <a:rPr lang="en-US" dirty="0" smtClean="0"/>
              <a:t> </a:t>
            </a:r>
            <a:r>
              <a:rPr lang="en-US" dirty="0" err="1" smtClean="0"/>
              <a:t>didasarkan</a:t>
            </a:r>
            <a:r>
              <a:rPr lang="en-US" dirty="0" smtClean="0"/>
              <a:t> </a:t>
            </a:r>
            <a:r>
              <a:rPr lang="en-US" dirty="0" err="1" smtClean="0"/>
              <a:t>atas</a:t>
            </a:r>
            <a:r>
              <a:rPr lang="en-US" dirty="0" smtClean="0"/>
              <a:t> </a:t>
            </a:r>
            <a:r>
              <a:rPr lang="en-US" dirty="0" err="1" smtClean="0"/>
              <a:t>perjanjian</a:t>
            </a:r>
            <a:r>
              <a:rPr lang="en-US" dirty="0" smtClean="0"/>
              <a:t>. </a:t>
            </a:r>
            <a:r>
              <a:rPr lang="en-US" dirty="0" err="1" smtClean="0"/>
              <a:t>Baik</a:t>
            </a:r>
            <a:r>
              <a:rPr lang="en-US" dirty="0" smtClean="0"/>
              <a:t> </a:t>
            </a:r>
            <a:r>
              <a:rPr lang="en-US" dirty="0" err="1" smtClean="0"/>
              <a:t>pihak</a:t>
            </a:r>
            <a:r>
              <a:rPr lang="en-US" dirty="0" smtClean="0"/>
              <a:t> </a:t>
            </a:r>
            <a:r>
              <a:rPr lang="en-US" dirty="0" err="1" smtClean="0"/>
              <a:t>penerbit</a:t>
            </a:r>
            <a:r>
              <a:rPr lang="en-US" dirty="0" smtClean="0"/>
              <a:t> </a:t>
            </a:r>
            <a:r>
              <a:rPr lang="en-US" dirty="0" err="1" smtClean="0"/>
              <a:t>maupun</a:t>
            </a:r>
            <a:r>
              <a:rPr lang="en-US" dirty="0" smtClean="0"/>
              <a:t> </a:t>
            </a:r>
            <a:r>
              <a:rPr lang="en-US" dirty="0" err="1" smtClean="0"/>
              <a:t>pemegang</a:t>
            </a:r>
            <a:r>
              <a:rPr lang="en-US" dirty="0" smtClean="0"/>
              <a:t> </a:t>
            </a:r>
            <a:r>
              <a:rPr lang="en-US" dirty="0" err="1" smtClean="0"/>
              <a:t>kartu</a:t>
            </a:r>
            <a:r>
              <a:rPr lang="en-US" dirty="0" smtClean="0"/>
              <a:t> </a:t>
            </a:r>
            <a:r>
              <a:rPr lang="en-US" dirty="0" err="1" smtClean="0"/>
              <a:t>kredit</a:t>
            </a:r>
            <a:r>
              <a:rPr lang="en-US" dirty="0" smtClean="0"/>
              <a:t> </a:t>
            </a:r>
            <a:r>
              <a:rPr lang="en-US" dirty="0" err="1" smtClean="0"/>
              <a:t>sama-sama</a:t>
            </a:r>
            <a:r>
              <a:rPr lang="en-US" dirty="0" smtClean="0"/>
              <a:t> </a:t>
            </a:r>
            <a:r>
              <a:rPr lang="en-US" dirty="0" err="1" smtClean="0"/>
              <a:t>mempunyai</a:t>
            </a:r>
            <a:r>
              <a:rPr lang="en-US" dirty="0" smtClean="0"/>
              <a:t> </a:t>
            </a:r>
            <a:r>
              <a:rPr lang="en-US" dirty="0" err="1" smtClean="0"/>
              <a:t>hak</a:t>
            </a:r>
            <a:r>
              <a:rPr lang="en-US" dirty="0" smtClean="0"/>
              <a:t> </a:t>
            </a:r>
            <a:r>
              <a:rPr lang="en-US" dirty="0" err="1" smtClean="0"/>
              <a:t>dan</a:t>
            </a:r>
            <a:r>
              <a:rPr lang="en-US" dirty="0" smtClean="0"/>
              <a:t> </a:t>
            </a:r>
            <a:r>
              <a:rPr lang="en-US" dirty="0" err="1" smtClean="0"/>
              <a:t>kewajibannya</a:t>
            </a:r>
            <a:r>
              <a:rPr lang="en-US" dirty="0" smtClean="0"/>
              <a:t> </a:t>
            </a:r>
            <a:r>
              <a:rPr lang="en-US" dirty="0" err="1" smtClean="0"/>
              <a:t>masing-masing</a:t>
            </a:r>
            <a:r>
              <a:rPr lang="en-US" dirty="0" smtClean="0"/>
              <a:t>.</a:t>
            </a:r>
          </a:p>
          <a:p>
            <a:r>
              <a:rPr lang="en-US" dirty="0" err="1" smtClean="0"/>
              <a:t>Apabila</a:t>
            </a:r>
            <a:r>
              <a:rPr lang="en-US" dirty="0" smtClean="0"/>
              <a:t> </a:t>
            </a:r>
            <a:r>
              <a:rPr lang="en-US" dirty="0" err="1" smtClean="0"/>
              <a:t>di</a:t>
            </a:r>
            <a:r>
              <a:rPr lang="en-US" dirty="0" smtClean="0"/>
              <a:t> </a:t>
            </a:r>
            <a:r>
              <a:rPr lang="en-US" dirty="0" err="1" smtClean="0"/>
              <a:t>antara</a:t>
            </a:r>
            <a:r>
              <a:rPr lang="en-US" dirty="0" smtClean="0"/>
              <a:t> </a:t>
            </a:r>
            <a:r>
              <a:rPr lang="en-US" dirty="0" err="1" smtClean="0"/>
              <a:t>kedua</a:t>
            </a:r>
            <a:r>
              <a:rPr lang="en-US" dirty="0" smtClean="0"/>
              <a:t> </a:t>
            </a:r>
            <a:r>
              <a:rPr lang="en-US" dirty="0" err="1" smtClean="0"/>
              <a:t>belah</a:t>
            </a:r>
            <a:r>
              <a:rPr lang="en-US" dirty="0" smtClean="0"/>
              <a:t> </a:t>
            </a:r>
            <a:r>
              <a:rPr lang="en-US" dirty="0" err="1" smtClean="0"/>
              <a:t>pihak</a:t>
            </a:r>
            <a:r>
              <a:rPr lang="en-US" dirty="0" smtClean="0"/>
              <a:t> </a:t>
            </a:r>
            <a:r>
              <a:rPr lang="en-US" dirty="0" err="1" smtClean="0"/>
              <a:t>tidak</a:t>
            </a:r>
            <a:r>
              <a:rPr lang="en-US" dirty="0" smtClean="0"/>
              <a:t> </a:t>
            </a:r>
            <a:r>
              <a:rPr lang="en-US" dirty="0" err="1" smtClean="0"/>
              <a:t>menunaikan</a:t>
            </a:r>
            <a:r>
              <a:rPr lang="en-US" dirty="0" smtClean="0"/>
              <a:t> </a:t>
            </a:r>
            <a:r>
              <a:rPr lang="en-US" dirty="0" err="1" smtClean="0"/>
              <a:t>kewajibannya</a:t>
            </a:r>
            <a:r>
              <a:rPr lang="en-US" dirty="0" smtClean="0"/>
              <a:t> </a:t>
            </a:r>
            <a:r>
              <a:rPr lang="en-US" dirty="0" err="1" smtClean="0"/>
              <a:t>dengan</a:t>
            </a:r>
            <a:r>
              <a:rPr lang="en-US" dirty="0" smtClean="0"/>
              <a:t> </a:t>
            </a:r>
            <a:r>
              <a:rPr lang="en-US" dirty="0" err="1" smtClean="0"/>
              <a:t>baik</a:t>
            </a:r>
            <a:r>
              <a:rPr lang="en-US" dirty="0" smtClean="0"/>
              <a:t>, </a:t>
            </a:r>
            <a:r>
              <a:rPr lang="en-US" dirty="0" err="1" smtClean="0"/>
              <a:t>maka</a:t>
            </a:r>
            <a:r>
              <a:rPr lang="en-US" dirty="0" smtClean="0"/>
              <a:t> </a:t>
            </a:r>
            <a:r>
              <a:rPr lang="en-US" dirty="0" err="1" smtClean="0"/>
              <a:t>hal</a:t>
            </a:r>
            <a:r>
              <a:rPr lang="en-US" dirty="0" smtClean="0"/>
              <a:t> </a:t>
            </a:r>
            <a:r>
              <a:rPr lang="en-US" dirty="0" err="1" smtClean="0"/>
              <a:t>itu</a:t>
            </a:r>
            <a:r>
              <a:rPr lang="en-US" dirty="0" smtClean="0"/>
              <a:t> </a:t>
            </a:r>
            <a:r>
              <a:rPr lang="en-US" dirty="0" err="1" smtClean="0"/>
              <a:t>harus</a:t>
            </a:r>
            <a:r>
              <a:rPr lang="en-US" dirty="0" smtClean="0"/>
              <a:t> </a:t>
            </a:r>
            <a:r>
              <a:rPr lang="en-US" dirty="0" err="1" smtClean="0"/>
              <a:t>dianggap</a:t>
            </a:r>
            <a:r>
              <a:rPr lang="en-US" dirty="0" smtClean="0"/>
              <a:t> </a:t>
            </a:r>
            <a:r>
              <a:rPr lang="en-US" dirty="0" err="1" smtClean="0"/>
              <a:t>sebagai</a:t>
            </a:r>
            <a:r>
              <a:rPr lang="en-US" dirty="0" smtClean="0"/>
              <a:t> </a:t>
            </a:r>
            <a:r>
              <a:rPr lang="en-US" dirty="0" err="1" smtClean="0"/>
              <a:t>suatu</a:t>
            </a:r>
            <a:r>
              <a:rPr lang="en-US" dirty="0" smtClean="0"/>
              <a:t> </a:t>
            </a:r>
            <a:r>
              <a:rPr lang="en-US" dirty="0" err="1" smtClean="0"/>
              <a:t>perbuatan</a:t>
            </a:r>
            <a:r>
              <a:rPr lang="en-US" dirty="0" smtClean="0"/>
              <a:t> </a:t>
            </a:r>
            <a:r>
              <a:rPr lang="en-US" dirty="0" err="1" smtClean="0"/>
              <a:t>ingkar</a:t>
            </a:r>
            <a:r>
              <a:rPr lang="en-US" dirty="0" smtClean="0"/>
              <a:t> </a:t>
            </a:r>
            <a:r>
              <a:rPr lang="en-US" dirty="0" err="1" smtClean="0"/>
              <a:t>janji</a:t>
            </a:r>
            <a:r>
              <a:rPr lang="en-US" dirty="0" smtClean="0"/>
              <a:t> ( </a:t>
            </a:r>
            <a:r>
              <a:rPr lang="en-US" dirty="0" err="1" smtClean="0"/>
              <a:t>wanprestasi</a:t>
            </a:r>
            <a:r>
              <a:rPr lang="en-US" dirty="0" smtClean="0"/>
              <a:t> ).</a:t>
            </a:r>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533400"/>
          </a:xfrm>
        </p:spPr>
        <p:txBody>
          <a:bodyPr>
            <a:normAutofit/>
          </a:bodyPr>
          <a:lstStyle/>
          <a:p>
            <a:pPr algn="l"/>
            <a:r>
              <a:rPr lang="en-US" sz="2800" dirty="0" smtClean="0"/>
              <a:t>1. </a:t>
            </a:r>
            <a:r>
              <a:rPr lang="en-US" sz="2800" dirty="0" err="1" smtClean="0"/>
              <a:t>Asas</a:t>
            </a:r>
            <a:r>
              <a:rPr lang="en-US" sz="2800" dirty="0" smtClean="0"/>
              <a:t> </a:t>
            </a:r>
            <a:r>
              <a:rPr lang="en-US" sz="2800" dirty="0" err="1" smtClean="0"/>
              <a:t>Kebebasan</a:t>
            </a:r>
            <a:r>
              <a:rPr lang="en-US" sz="2800" dirty="0" smtClean="0"/>
              <a:t> </a:t>
            </a:r>
            <a:r>
              <a:rPr lang="en-US" sz="2800" dirty="0" err="1" smtClean="0"/>
              <a:t>Berkontrak</a:t>
            </a:r>
            <a:endParaRPr lang="en-US" sz="2800" dirty="0"/>
          </a:p>
        </p:txBody>
      </p:sp>
      <p:sp>
        <p:nvSpPr>
          <p:cNvPr id="3" name="Content Placeholder 2"/>
          <p:cNvSpPr>
            <a:spLocks noGrp="1"/>
          </p:cNvSpPr>
          <p:nvPr>
            <p:ph idx="1"/>
          </p:nvPr>
        </p:nvSpPr>
        <p:spPr>
          <a:xfrm>
            <a:off x="0" y="457200"/>
            <a:ext cx="9144000" cy="6400800"/>
          </a:xfrm>
        </p:spPr>
        <p:txBody>
          <a:bodyPr>
            <a:normAutofit/>
          </a:bodyPr>
          <a:lstStyle/>
          <a:p>
            <a:pPr marL="0" indent="288925" algn="just">
              <a:buNone/>
            </a:pPr>
            <a:r>
              <a:rPr lang="en-US" sz="2800" dirty="0" err="1" smtClean="0"/>
              <a:t>Asas</a:t>
            </a:r>
            <a:r>
              <a:rPr lang="en-US" sz="2800" dirty="0" smtClean="0"/>
              <a:t> </a:t>
            </a:r>
            <a:r>
              <a:rPr lang="en-US" sz="2800" dirty="0" err="1" smtClean="0"/>
              <a:t>kebebasan</a:t>
            </a:r>
            <a:r>
              <a:rPr lang="en-US" sz="2800" dirty="0" smtClean="0"/>
              <a:t> </a:t>
            </a:r>
            <a:r>
              <a:rPr lang="en-US" sz="2800" dirty="0" err="1" smtClean="0"/>
              <a:t>hukum</a:t>
            </a:r>
            <a:r>
              <a:rPr lang="en-US" sz="2800" dirty="0" smtClean="0"/>
              <a:t> </a:t>
            </a:r>
            <a:r>
              <a:rPr lang="en-US" sz="2800" dirty="0" err="1" smtClean="0"/>
              <a:t>perjanjian</a:t>
            </a:r>
            <a:r>
              <a:rPr lang="en-US" sz="2800" dirty="0" smtClean="0"/>
              <a:t> </a:t>
            </a:r>
            <a:r>
              <a:rPr lang="en-US" sz="2800" dirty="0" err="1" smtClean="0"/>
              <a:t>dapat</a:t>
            </a:r>
            <a:r>
              <a:rPr lang="en-US" sz="2800" dirty="0" smtClean="0"/>
              <a:t> </a:t>
            </a:r>
            <a:r>
              <a:rPr lang="en-US" sz="2800" dirty="0" err="1" smtClean="0"/>
              <a:t>diklasifikasikan</a:t>
            </a:r>
            <a:r>
              <a:rPr lang="en-US" sz="2800" dirty="0" smtClean="0"/>
              <a:t> </a:t>
            </a:r>
            <a:r>
              <a:rPr lang="en-US" sz="2800" dirty="0" err="1" smtClean="0"/>
              <a:t>menjadi</a:t>
            </a:r>
            <a:r>
              <a:rPr lang="en-US" sz="2800" dirty="0" smtClean="0"/>
              <a:t> (</a:t>
            </a:r>
            <a:r>
              <a:rPr lang="en-US" sz="2800" dirty="0" err="1" smtClean="0"/>
              <a:t>dua</a:t>
            </a:r>
            <a:r>
              <a:rPr lang="en-US" sz="2800" dirty="0" smtClean="0"/>
              <a:t>) </a:t>
            </a:r>
            <a:r>
              <a:rPr lang="en-US" sz="2800" dirty="0" err="1" smtClean="0"/>
              <a:t>jenis</a:t>
            </a:r>
            <a:r>
              <a:rPr lang="en-US" sz="2800" dirty="0" smtClean="0"/>
              <a:t>, </a:t>
            </a:r>
            <a:r>
              <a:rPr lang="en-US" sz="2800" dirty="0" err="1" smtClean="0"/>
              <a:t>yaitu</a:t>
            </a:r>
            <a:r>
              <a:rPr lang="en-US" sz="2800" dirty="0" smtClean="0"/>
              <a:t> </a:t>
            </a:r>
            <a:r>
              <a:rPr lang="en-US" sz="2800" dirty="0" err="1" smtClean="0"/>
              <a:t>asas</a:t>
            </a:r>
            <a:r>
              <a:rPr lang="en-US" sz="2800" dirty="0" smtClean="0"/>
              <a:t> </a:t>
            </a:r>
            <a:r>
              <a:rPr lang="en-US" sz="2800" dirty="0" err="1" smtClean="0"/>
              <a:t>kebebasan</a:t>
            </a:r>
            <a:r>
              <a:rPr lang="en-US" sz="2800" dirty="0" smtClean="0"/>
              <a:t> </a:t>
            </a:r>
            <a:r>
              <a:rPr lang="en-US" sz="2800" dirty="0" err="1" smtClean="0"/>
              <a:t>berjanji</a:t>
            </a:r>
            <a:r>
              <a:rPr lang="en-US" sz="2800" dirty="0" smtClean="0"/>
              <a:t> </a:t>
            </a:r>
            <a:r>
              <a:rPr lang="en-US" sz="2800" dirty="0" err="1" smtClean="0"/>
              <a:t>dalam</a:t>
            </a:r>
            <a:r>
              <a:rPr lang="en-US" sz="2800" dirty="0" smtClean="0"/>
              <a:t> </a:t>
            </a:r>
            <a:r>
              <a:rPr lang="en-US" sz="2800" dirty="0" err="1" smtClean="0"/>
              <a:t>arti</a:t>
            </a:r>
            <a:r>
              <a:rPr lang="en-US" sz="2800" dirty="0" smtClean="0"/>
              <a:t> yang </a:t>
            </a:r>
            <a:r>
              <a:rPr lang="en-US" sz="2800" dirty="0" err="1" smtClean="0"/>
              <a:t>luas</a:t>
            </a:r>
            <a:r>
              <a:rPr lang="en-US" sz="2800" dirty="0" smtClean="0"/>
              <a:t> (</a:t>
            </a:r>
            <a:r>
              <a:rPr lang="en-US" sz="2800" dirty="0" err="1" smtClean="0"/>
              <a:t>secara</a:t>
            </a:r>
            <a:r>
              <a:rPr lang="en-US" sz="2800" dirty="0" smtClean="0"/>
              <a:t> </a:t>
            </a:r>
            <a:r>
              <a:rPr lang="en-US" sz="2800" dirty="0" err="1" smtClean="0"/>
              <a:t>lisan</a:t>
            </a:r>
            <a:r>
              <a:rPr lang="en-US" sz="2800" dirty="0" smtClean="0"/>
              <a:t> </a:t>
            </a:r>
            <a:r>
              <a:rPr lang="en-US" sz="2800" dirty="0" err="1" smtClean="0"/>
              <a:t>dan</a:t>
            </a:r>
            <a:r>
              <a:rPr lang="en-US" sz="2800" dirty="0" smtClean="0"/>
              <a:t> </a:t>
            </a:r>
            <a:r>
              <a:rPr lang="en-US" sz="2800" dirty="0" err="1" smtClean="0"/>
              <a:t>tertulis</a:t>
            </a:r>
            <a:r>
              <a:rPr lang="en-US" sz="2800" dirty="0" smtClean="0"/>
              <a:t>). </a:t>
            </a:r>
            <a:r>
              <a:rPr lang="en-US" sz="2800" dirty="0" err="1" smtClean="0"/>
              <a:t>Hubungan</a:t>
            </a:r>
            <a:r>
              <a:rPr lang="en-US" sz="2800" dirty="0" smtClean="0"/>
              <a:t> </a:t>
            </a:r>
            <a:r>
              <a:rPr lang="en-US" sz="2800" dirty="0" err="1" smtClean="0"/>
              <a:t>hukum</a:t>
            </a:r>
            <a:r>
              <a:rPr lang="en-US" sz="2800" dirty="0" smtClean="0"/>
              <a:t> </a:t>
            </a:r>
            <a:r>
              <a:rPr lang="en-US" sz="2800" dirty="0" err="1" smtClean="0"/>
              <a:t>kartu</a:t>
            </a:r>
            <a:r>
              <a:rPr lang="en-US" sz="2800" dirty="0" smtClean="0"/>
              <a:t> </a:t>
            </a:r>
            <a:r>
              <a:rPr lang="en-US" sz="2800" dirty="0" err="1" smtClean="0"/>
              <a:t>kredit</a:t>
            </a:r>
            <a:r>
              <a:rPr lang="en-US" sz="2800" dirty="0" smtClean="0"/>
              <a:t> </a:t>
            </a:r>
            <a:r>
              <a:rPr lang="en-US" sz="2800" dirty="0" err="1" smtClean="0"/>
              <a:t>selalu</a:t>
            </a:r>
            <a:r>
              <a:rPr lang="en-US" sz="2800" dirty="0" smtClean="0"/>
              <a:t> </a:t>
            </a:r>
            <a:r>
              <a:rPr lang="en-US" sz="2800" dirty="0" err="1" smtClean="0"/>
              <a:t>dibuat</a:t>
            </a:r>
            <a:r>
              <a:rPr lang="en-US" sz="2800" dirty="0" smtClean="0"/>
              <a:t> </a:t>
            </a:r>
            <a:r>
              <a:rPr lang="en-US" sz="2800" dirty="0" err="1" smtClean="0"/>
              <a:t>tertulis</a:t>
            </a:r>
            <a:r>
              <a:rPr lang="en-US" sz="2800" dirty="0" smtClean="0"/>
              <a:t> </a:t>
            </a:r>
            <a:r>
              <a:rPr lang="en-US" sz="2800" dirty="0" err="1" smtClean="0"/>
              <a:t>sebagai</a:t>
            </a:r>
            <a:r>
              <a:rPr lang="en-US" sz="2800" dirty="0" smtClean="0"/>
              <a:t> </a:t>
            </a:r>
            <a:r>
              <a:rPr lang="en-US" sz="2800" dirty="0" err="1" smtClean="0"/>
              <a:t>dokumen</a:t>
            </a:r>
            <a:r>
              <a:rPr lang="en-US" sz="2800" dirty="0" smtClean="0"/>
              <a:t> </a:t>
            </a:r>
            <a:r>
              <a:rPr lang="en-US" sz="2800" dirty="0" err="1" smtClean="0"/>
              <a:t>hukum</a:t>
            </a:r>
            <a:r>
              <a:rPr lang="en-US" sz="2800" dirty="0" smtClean="0"/>
              <a:t> yang </a:t>
            </a:r>
            <a:r>
              <a:rPr lang="en-US" sz="2800" dirty="0" err="1" smtClean="0"/>
              <a:t>menjadi</a:t>
            </a:r>
            <a:r>
              <a:rPr lang="en-US" sz="2800" dirty="0" smtClean="0"/>
              <a:t> </a:t>
            </a:r>
            <a:r>
              <a:rPr lang="en-US" sz="2800" dirty="0" err="1" smtClean="0"/>
              <a:t>dasar</a:t>
            </a:r>
            <a:r>
              <a:rPr lang="en-US" sz="2800" dirty="0" smtClean="0"/>
              <a:t> </a:t>
            </a:r>
            <a:r>
              <a:rPr lang="en-US" sz="2800" dirty="0" err="1" smtClean="0"/>
              <a:t>kepastian</a:t>
            </a:r>
            <a:r>
              <a:rPr lang="en-US" sz="2800" dirty="0" smtClean="0"/>
              <a:t> </a:t>
            </a:r>
            <a:r>
              <a:rPr lang="en-US" sz="2800" dirty="0" err="1" smtClean="0"/>
              <a:t>hukum</a:t>
            </a:r>
            <a:r>
              <a:rPr lang="en-US" sz="2800" dirty="0" smtClean="0"/>
              <a:t> (</a:t>
            </a:r>
            <a:r>
              <a:rPr lang="en-US" sz="2800" i="1" dirty="0" smtClean="0"/>
              <a:t>legal certainty</a:t>
            </a:r>
            <a:r>
              <a:rPr lang="en-US" sz="2800" dirty="0" smtClean="0"/>
              <a:t>). </a:t>
            </a:r>
            <a:r>
              <a:rPr lang="en-US" sz="2800" dirty="0" err="1" smtClean="0"/>
              <a:t>Dalam</a:t>
            </a:r>
            <a:r>
              <a:rPr lang="en-US" sz="2800" dirty="0" smtClean="0"/>
              <a:t> </a:t>
            </a:r>
            <a:r>
              <a:rPr lang="en-US" sz="2800" dirty="0" err="1" smtClean="0"/>
              <a:t>hubungan</a:t>
            </a:r>
            <a:r>
              <a:rPr lang="en-US" sz="2800" dirty="0" smtClean="0"/>
              <a:t> </a:t>
            </a:r>
            <a:r>
              <a:rPr lang="en-US" sz="2800" dirty="0" err="1" smtClean="0"/>
              <a:t>hukum</a:t>
            </a:r>
            <a:r>
              <a:rPr lang="en-US" sz="2800" dirty="0" smtClean="0"/>
              <a:t> </a:t>
            </a:r>
            <a:r>
              <a:rPr lang="en-US" sz="2800" dirty="0" err="1" smtClean="0"/>
              <a:t>kartu</a:t>
            </a:r>
            <a:r>
              <a:rPr lang="en-US" sz="2800" dirty="0" smtClean="0"/>
              <a:t> </a:t>
            </a:r>
            <a:r>
              <a:rPr lang="en-US" sz="2800" dirty="0" err="1" smtClean="0"/>
              <a:t>kredit</a:t>
            </a:r>
            <a:r>
              <a:rPr lang="en-US" sz="2800" dirty="0" smtClean="0"/>
              <a:t> </a:t>
            </a:r>
            <a:r>
              <a:rPr lang="en-US" sz="2800" dirty="0" err="1" smtClean="0"/>
              <a:t>selalu</a:t>
            </a:r>
            <a:r>
              <a:rPr lang="en-US" sz="2800" dirty="0" smtClean="0"/>
              <a:t> </a:t>
            </a:r>
            <a:r>
              <a:rPr lang="en-US" sz="2800" dirty="0" err="1" smtClean="0"/>
              <a:t>terdapat</a:t>
            </a:r>
            <a:r>
              <a:rPr lang="en-US" sz="2800" dirty="0" smtClean="0"/>
              <a:t> 2 (</a:t>
            </a:r>
            <a:r>
              <a:rPr lang="en-US" sz="2800" dirty="0" err="1" smtClean="0"/>
              <a:t>dua</a:t>
            </a:r>
            <a:r>
              <a:rPr lang="en-US" sz="2800" dirty="0" smtClean="0"/>
              <a:t>) </a:t>
            </a:r>
            <a:r>
              <a:rPr lang="en-US" sz="2800" dirty="0" err="1" smtClean="0"/>
              <a:t>perjanjian</a:t>
            </a:r>
            <a:r>
              <a:rPr lang="en-US" sz="2800" dirty="0" smtClean="0"/>
              <a:t>, </a:t>
            </a:r>
            <a:r>
              <a:rPr lang="en-US" sz="2800" dirty="0" err="1" smtClean="0"/>
              <a:t>yaitu</a:t>
            </a:r>
            <a:r>
              <a:rPr lang="en-US" sz="2800" dirty="0" smtClean="0"/>
              <a:t> </a:t>
            </a:r>
            <a:r>
              <a:rPr lang="en-US" sz="2800" dirty="0" err="1" smtClean="0"/>
              <a:t>perjanjian</a:t>
            </a:r>
            <a:r>
              <a:rPr lang="en-US" sz="2800" dirty="0" smtClean="0"/>
              <a:t> </a:t>
            </a:r>
            <a:r>
              <a:rPr lang="en-US" sz="2800" dirty="0" err="1" smtClean="0"/>
              <a:t>penerbitan</a:t>
            </a:r>
            <a:r>
              <a:rPr lang="en-US" sz="2800" dirty="0" smtClean="0"/>
              <a:t> </a:t>
            </a:r>
            <a:r>
              <a:rPr lang="en-US" sz="2800" dirty="0" err="1" smtClean="0"/>
              <a:t>kartu</a:t>
            </a:r>
            <a:r>
              <a:rPr lang="en-US" sz="2800" dirty="0" smtClean="0"/>
              <a:t> </a:t>
            </a:r>
            <a:r>
              <a:rPr lang="en-US" sz="2800" dirty="0" err="1" smtClean="0"/>
              <a:t>kredit</a:t>
            </a:r>
            <a:r>
              <a:rPr lang="en-US" sz="2800" dirty="0" smtClean="0"/>
              <a:t> </a:t>
            </a:r>
            <a:r>
              <a:rPr lang="en-US" sz="2800" dirty="0" err="1" smtClean="0"/>
              <a:t>dan</a:t>
            </a:r>
            <a:r>
              <a:rPr lang="en-US" sz="2800" dirty="0" smtClean="0"/>
              <a:t> </a:t>
            </a:r>
            <a:r>
              <a:rPr lang="en-US" sz="2800" dirty="0" err="1" smtClean="0"/>
              <a:t>perjanjian</a:t>
            </a:r>
            <a:r>
              <a:rPr lang="en-US" sz="2800" dirty="0" smtClean="0"/>
              <a:t> </a:t>
            </a:r>
            <a:r>
              <a:rPr lang="en-US" sz="2800" dirty="0" err="1" smtClean="0"/>
              <a:t>penggunaan</a:t>
            </a:r>
            <a:r>
              <a:rPr lang="en-US" sz="2800" dirty="0" smtClean="0"/>
              <a:t> </a:t>
            </a:r>
            <a:r>
              <a:rPr lang="en-US" sz="2800" dirty="0" err="1" smtClean="0"/>
              <a:t>kartu</a:t>
            </a:r>
            <a:r>
              <a:rPr lang="en-US" sz="2800" dirty="0" smtClean="0"/>
              <a:t> </a:t>
            </a:r>
            <a:r>
              <a:rPr lang="en-US" sz="2800" dirty="0" err="1" smtClean="0"/>
              <a:t>kredit</a:t>
            </a:r>
            <a:r>
              <a:rPr lang="en-US" sz="2800" dirty="0" smtClean="0"/>
              <a:t>. </a:t>
            </a:r>
            <a:r>
              <a:rPr lang="en-US" sz="2800" dirty="0" err="1" smtClean="0"/>
              <a:t>Kedua</a:t>
            </a:r>
            <a:r>
              <a:rPr lang="en-US" sz="2800" dirty="0" smtClean="0"/>
              <a:t> </a:t>
            </a:r>
            <a:r>
              <a:rPr lang="en-US" sz="2800" dirty="0" err="1" smtClean="0"/>
              <a:t>perjanjian</a:t>
            </a:r>
            <a:r>
              <a:rPr lang="en-US" sz="2800" dirty="0" smtClean="0"/>
              <a:t> </a:t>
            </a:r>
            <a:r>
              <a:rPr lang="en-US" sz="2800" dirty="0" err="1" smtClean="0"/>
              <a:t>tersebut</a:t>
            </a:r>
            <a:r>
              <a:rPr lang="en-US" sz="2800" dirty="0" smtClean="0"/>
              <a:t> </a:t>
            </a:r>
            <a:r>
              <a:rPr lang="en-US" sz="2800" dirty="0" err="1" smtClean="0"/>
              <a:t>dibuat</a:t>
            </a:r>
            <a:r>
              <a:rPr lang="en-US" sz="2800" dirty="0" smtClean="0"/>
              <a:t> </a:t>
            </a:r>
            <a:r>
              <a:rPr lang="en-US" sz="2800" dirty="0" err="1" smtClean="0"/>
              <a:t>berdasarkan</a:t>
            </a:r>
            <a:r>
              <a:rPr lang="en-US" sz="2800" dirty="0" smtClean="0"/>
              <a:t> </a:t>
            </a:r>
            <a:r>
              <a:rPr lang="en-US" sz="2800" dirty="0" err="1" smtClean="0"/>
              <a:t>asas</a:t>
            </a:r>
            <a:r>
              <a:rPr lang="en-US" sz="2800" dirty="0" smtClean="0"/>
              <a:t> </a:t>
            </a:r>
            <a:r>
              <a:rPr lang="en-US" sz="2800" dirty="0" err="1" smtClean="0"/>
              <a:t>kebebasan</a:t>
            </a:r>
            <a:r>
              <a:rPr lang="en-US" sz="2800" dirty="0" smtClean="0"/>
              <a:t> </a:t>
            </a:r>
            <a:r>
              <a:rPr lang="en-US" sz="2800" dirty="0" err="1" smtClean="0"/>
              <a:t>berkontrak</a:t>
            </a:r>
            <a:r>
              <a:rPr lang="en-US" sz="2800" dirty="0" smtClean="0"/>
              <a:t>. </a:t>
            </a:r>
            <a:r>
              <a:rPr lang="en-US" sz="2800" dirty="0" err="1" smtClean="0"/>
              <a:t>Perjanjian</a:t>
            </a:r>
            <a:r>
              <a:rPr lang="en-US" sz="2800" dirty="0" smtClean="0"/>
              <a:t> </a:t>
            </a:r>
            <a:r>
              <a:rPr lang="en-US" sz="2800" dirty="0" err="1" smtClean="0"/>
              <a:t>penerbitan</a:t>
            </a:r>
            <a:r>
              <a:rPr lang="en-US" sz="2800" dirty="0" smtClean="0"/>
              <a:t> </a:t>
            </a:r>
            <a:r>
              <a:rPr lang="en-US" sz="2800" dirty="0" err="1" smtClean="0"/>
              <a:t>kartu</a:t>
            </a:r>
            <a:r>
              <a:rPr lang="en-US" sz="2800" dirty="0" smtClean="0"/>
              <a:t> </a:t>
            </a:r>
            <a:r>
              <a:rPr lang="en-US" sz="2800" dirty="0" err="1" smtClean="0"/>
              <a:t>kredit</a:t>
            </a:r>
            <a:r>
              <a:rPr lang="en-US" sz="2800" dirty="0" smtClean="0"/>
              <a:t> </a:t>
            </a:r>
            <a:r>
              <a:rPr lang="en-US" sz="2800" dirty="0" err="1" smtClean="0"/>
              <a:t>adalah</a:t>
            </a:r>
            <a:r>
              <a:rPr lang="en-US" sz="2800" dirty="0" smtClean="0"/>
              <a:t> </a:t>
            </a:r>
            <a:r>
              <a:rPr lang="en-US" sz="2800" dirty="0" err="1" smtClean="0"/>
              <a:t>persetujuan</a:t>
            </a:r>
            <a:r>
              <a:rPr lang="en-US" sz="2800" dirty="0" smtClean="0"/>
              <a:t> bilateral </a:t>
            </a:r>
            <a:r>
              <a:rPr lang="en-US" sz="2800" dirty="0" err="1" smtClean="0"/>
              <a:t>antara</a:t>
            </a:r>
            <a:r>
              <a:rPr lang="en-US" sz="2800" dirty="0" smtClean="0"/>
              <a:t> Bank/Perusahaan </a:t>
            </a:r>
            <a:r>
              <a:rPr lang="en-US" sz="2800" dirty="0" err="1"/>
              <a:t>P</a:t>
            </a:r>
            <a:r>
              <a:rPr lang="en-US" sz="2800" dirty="0" err="1" smtClean="0"/>
              <a:t>embiayaan</a:t>
            </a:r>
            <a:r>
              <a:rPr lang="en-US" sz="2800" dirty="0" smtClean="0"/>
              <a:t> </a:t>
            </a:r>
            <a:r>
              <a:rPr lang="en-US" sz="2800" dirty="0" err="1" smtClean="0"/>
              <a:t>sbg</a:t>
            </a:r>
            <a:r>
              <a:rPr lang="en-US" sz="2800" dirty="0" smtClean="0"/>
              <a:t> </a:t>
            </a:r>
            <a:r>
              <a:rPr lang="en-US" sz="2800" dirty="0" err="1" smtClean="0"/>
              <a:t>Penerbit</a:t>
            </a:r>
            <a:r>
              <a:rPr lang="en-US" sz="2800" dirty="0" smtClean="0"/>
              <a:t> </a:t>
            </a:r>
            <a:r>
              <a:rPr lang="en-US" sz="2800" dirty="0" err="1" smtClean="0"/>
              <a:t>dan</a:t>
            </a:r>
            <a:r>
              <a:rPr lang="en-US" sz="2800" dirty="0" smtClean="0"/>
              <a:t> </a:t>
            </a:r>
            <a:r>
              <a:rPr lang="en-US" sz="2800" dirty="0" err="1" smtClean="0"/>
              <a:t>Pemegang</a:t>
            </a:r>
            <a:r>
              <a:rPr lang="en-US" sz="2800" dirty="0" smtClean="0"/>
              <a:t> </a:t>
            </a:r>
            <a:r>
              <a:rPr lang="en-US" sz="2800" dirty="0" err="1" smtClean="0"/>
              <a:t>Kartu</a:t>
            </a:r>
            <a:r>
              <a:rPr lang="en-US" sz="2800" dirty="0" smtClean="0"/>
              <a:t> </a:t>
            </a:r>
            <a:r>
              <a:rPr lang="en-US" sz="2800" dirty="0" err="1" smtClean="0"/>
              <a:t>sbg</a:t>
            </a:r>
            <a:r>
              <a:rPr lang="en-US" sz="2800" dirty="0" smtClean="0"/>
              <a:t> </a:t>
            </a:r>
            <a:r>
              <a:rPr lang="en-US" sz="2800" dirty="0" err="1" smtClean="0"/>
              <a:t>pihak</a:t>
            </a:r>
            <a:r>
              <a:rPr lang="en-US" sz="2800" dirty="0" smtClean="0"/>
              <a:t> </a:t>
            </a:r>
            <a:r>
              <a:rPr lang="en-US" sz="2800" dirty="0" err="1" smtClean="0"/>
              <a:t>peminjam</a:t>
            </a:r>
            <a:r>
              <a:rPr lang="en-US" sz="2800" dirty="0" smtClean="0"/>
              <a:t> </a:t>
            </a:r>
            <a:r>
              <a:rPr lang="en-US" sz="2800" dirty="0" err="1" smtClean="0"/>
              <a:t>uang</a:t>
            </a:r>
            <a:r>
              <a:rPr lang="en-US" sz="2800" dirty="0" smtClean="0"/>
              <a:t>. </a:t>
            </a:r>
            <a:r>
              <a:rPr lang="en-US" sz="2800" dirty="0" err="1" smtClean="0"/>
              <a:t>Sebelum</a:t>
            </a:r>
            <a:r>
              <a:rPr lang="en-US" sz="2800" dirty="0" smtClean="0"/>
              <a:t> </a:t>
            </a:r>
            <a:r>
              <a:rPr lang="en-US" sz="2800" dirty="0" err="1" smtClean="0"/>
              <a:t>terjadi</a:t>
            </a:r>
            <a:r>
              <a:rPr lang="en-US" sz="2800" dirty="0" smtClean="0"/>
              <a:t> </a:t>
            </a:r>
            <a:r>
              <a:rPr lang="en-US" sz="2800" dirty="0" err="1" smtClean="0"/>
              <a:t>persetujuan</a:t>
            </a:r>
            <a:r>
              <a:rPr lang="en-US" sz="2800" dirty="0" smtClean="0"/>
              <a:t>, </a:t>
            </a:r>
            <a:r>
              <a:rPr lang="en-US" sz="2800" dirty="0" err="1" smtClean="0"/>
              <a:t>calon</a:t>
            </a:r>
            <a:r>
              <a:rPr lang="en-US" sz="2800" dirty="0" smtClean="0"/>
              <a:t> </a:t>
            </a:r>
            <a:r>
              <a:rPr lang="en-US" sz="2800" dirty="0" err="1" smtClean="0"/>
              <a:t>pemegang</a:t>
            </a:r>
            <a:r>
              <a:rPr lang="en-US" sz="2800" dirty="0" smtClean="0"/>
              <a:t> </a:t>
            </a:r>
            <a:r>
              <a:rPr lang="en-US" sz="2800" dirty="0" err="1" smtClean="0"/>
              <a:t>kartu</a:t>
            </a:r>
            <a:r>
              <a:rPr lang="en-US" sz="2800" dirty="0" smtClean="0"/>
              <a:t> </a:t>
            </a:r>
            <a:r>
              <a:rPr lang="en-US" sz="2800" dirty="0" err="1" smtClean="0"/>
              <a:t>mempelajari</a:t>
            </a:r>
            <a:r>
              <a:rPr lang="en-US" sz="2800" dirty="0" smtClean="0"/>
              <a:t> </a:t>
            </a:r>
            <a:r>
              <a:rPr lang="en-US" sz="2800" dirty="0" err="1" smtClean="0"/>
              <a:t>lebih</a:t>
            </a:r>
            <a:r>
              <a:rPr lang="en-US" sz="2800" dirty="0" smtClean="0"/>
              <a:t> </a:t>
            </a:r>
            <a:r>
              <a:rPr lang="en-US" sz="2800" dirty="0" err="1" smtClean="0"/>
              <a:t>dahulu</a:t>
            </a:r>
            <a:r>
              <a:rPr lang="en-US" sz="2800" dirty="0" smtClean="0"/>
              <a:t> </a:t>
            </a:r>
            <a:r>
              <a:rPr lang="en-US" sz="2800" dirty="0" err="1" smtClean="0"/>
              <a:t>syarat-syarat</a:t>
            </a:r>
            <a:r>
              <a:rPr lang="en-US" sz="2800" dirty="0" smtClean="0"/>
              <a:t> yang </a:t>
            </a:r>
            <a:r>
              <a:rPr lang="en-US" sz="2800" dirty="0" err="1" smtClean="0"/>
              <a:t>berlaku</a:t>
            </a:r>
            <a:r>
              <a:rPr lang="en-US" sz="2800" dirty="0" smtClean="0"/>
              <a:t> </a:t>
            </a:r>
            <a:r>
              <a:rPr lang="en-US" sz="2800" dirty="0" err="1" smtClean="0"/>
              <a:t>thd</a:t>
            </a:r>
            <a:r>
              <a:rPr lang="en-US" sz="2800" dirty="0" smtClean="0"/>
              <a:t> </a:t>
            </a:r>
            <a:r>
              <a:rPr lang="en-US" sz="2800" dirty="0" err="1" smtClean="0"/>
              <a:t>kartu</a:t>
            </a:r>
            <a:r>
              <a:rPr lang="en-US" sz="2800" dirty="0" smtClean="0"/>
              <a:t> </a:t>
            </a:r>
            <a:r>
              <a:rPr lang="en-US" sz="2800" dirty="0" err="1" smtClean="0"/>
              <a:t>kredit</a:t>
            </a:r>
            <a:r>
              <a:rPr lang="en-US" sz="2800" dirty="0" smtClean="0"/>
              <a:t>.</a:t>
            </a:r>
            <a:endParaRPr lang="en-US" sz="2800" dirty="0"/>
          </a:p>
        </p:txBody>
      </p:sp>
    </p:spTree>
  </p:cSld>
  <p:clrMapOvr>
    <a:masterClrMapping/>
  </p:clrMapOvr>
  <p:transition spd="slow">
    <p:random/>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609600"/>
          </a:xfrm>
        </p:spPr>
        <p:txBody>
          <a:bodyPr>
            <a:normAutofit/>
          </a:bodyPr>
          <a:lstStyle/>
          <a:p>
            <a:pPr algn="l"/>
            <a:r>
              <a:rPr lang="en-US" sz="2800" dirty="0" smtClean="0"/>
              <a:t>2. </a:t>
            </a:r>
            <a:r>
              <a:rPr lang="en-US" sz="2800" dirty="0" err="1" smtClean="0"/>
              <a:t>Undang-undang</a:t>
            </a:r>
            <a:r>
              <a:rPr lang="en-US" sz="2800" dirty="0" smtClean="0"/>
              <a:t> </a:t>
            </a:r>
            <a:r>
              <a:rPr lang="en-US" sz="2800" dirty="0" err="1" smtClean="0"/>
              <a:t>Bidang</a:t>
            </a:r>
            <a:r>
              <a:rPr lang="en-US" sz="2800" dirty="0" smtClean="0"/>
              <a:t> </a:t>
            </a:r>
            <a:r>
              <a:rPr lang="en-US" sz="2800" dirty="0" err="1" smtClean="0"/>
              <a:t>Hukum</a:t>
            </a:r>
            <a:r>
              <a:rPr lang="en-US" sz="2800" dirty="0" smtClean="0"/>
              <a:t> </a:t>
            </a:r>
            <a:r>
              <a:rPr lang="en-US" sz="2800" dirty="0" err="1" smtClean="0"/>
              <a:t>Perdata</a:t>
            </a:r>
            <a:endParaRPr lang="en-US" sz="2800" dirty="0"/>
          </a:p>
        </p:txBody>
      </p:sp>
      <p:sp>
        <p:nvSpPr>
          <p:cNvPr id="3" name="Content Placeholder 2"/>
          <p:cNvSpPr>
            <a:spLocks noGrp="1"/>
          </p:cNvSpPr>
          <p:nvPr>
            <p:ph idx="1"/>
          </p:nvPr>
        </p:nvSpPr>
        <p:spPr>
          <a:xfrm>
            <a:off x="0" y="609600"/>
            <a:ext cx="9144000" cy="6248400"/>
          </a:xfrm>
        </p:spPr>
        <p:txBody>
          <a:bodyPr>
            <a:normAutofit fontScale="92500" lnSpcReduction="20000"/>
          </a:bodyPr>
          <a:lstStyle/>
          <a:p>
            <a:pPr marL="0" indent="350838" algn="just">
              <a:buNone/>
            </a:pPr>
            <a:r>
              <a:rPr lang="en-US" sz="3000" dirty="0" err="1" smtClean="0"/>
              <a:t>Perjanjian</a:t>
            </a:r>
            <a:r>
              <a:rPr lang="en-US" sz="3000" dirty="0" smtClean="0"/>
              <a:t> </a:t>
            </a:r>
            <a:r>
              <a:rPr lang="en-US" sz="3000" dirty="0" err="1" smtClean="0"/>
              <a:t>kartu</a:t>
            </a:r>
            <a:r>
              <a:rPr lang="en-US" sz="3000" dirty="0" smtClean="0"/>
              <a:t> </a:t>
            </a:r>
            <a:r>
              <a:rPr lang="en-US" sz="3000" dirty="0" err="1" smtClean="0"/>
              <a:t>kredit</a:t>
            </a:r>
            <a:r>
              <a:rPr lang="en-US" sz="3000" dirty="0" smtClean="0"/>
              <a:t> </a:t>
            </a:r>
            <a:r>
              <a:rPr lang="en-US" sz="3000" dirty="0" err="1" smtClean="0"/>
              <a:t>adalah</a:t>
            </a:r>
            <a:r>
              <a:rPr lang="en-US" sz="3000" dirty="0" smtClean="0"/>
              <a:t> </a:t>
            </a:r>
            <a:r>
              <a:rPr lang="en-US" sz="3000" dirty="0" err="1" smtClean="0"/>
              <a:t>salah</a:t>
            </a:r>
            <a:r>
              <a:rPr lang="en-US" sz="3000" dirty="0" smtClean="0"/>
              <a:t> </a:t>
            </a:r>
            <a:r>
              <a:rPr lang="en-US" sz="3000" dirty="0" err="1" smtClean="0"/>
              <a:t>satu</a:t>
            </a:r>
            <a:r>
              <a:rPr lang="en-US" sz="3000" dirty="0" smtClean="0"/>
              <a:t> </a:t>
            </a:r>
            <a:r>
              <a:rPr lang="en-US" sz="3000" dirty="0" err="1" smtClean="0"/>
              <a:t>bentuk</a:t>
            </a:r>
            <a:r>
              <a:rPr lang="en-US" sz="3000" dirty="0" smtClean="0"/>
              <a:t> </a:t>
            </a:r>
            <a:r>
              <a:rPr lang="en-US" sz="3000" dirty="0" err="1" smtClean="0"/>
              <a:t>perjanjian</a:t>
            </a:r>
            <a:r>
              <a:rPr lang="en-US" sz="3000" dirty="0" smtClean="0"/>
              <a:t> </a:t>
            </a:r>
            <a:r>
              <a:rPr lang="en-US" sz="3000" dirty="0" err="1" smtClean="0"/>
              <a:t>khusus</a:t>
            </a:r>
            <a:r>
              <a:rPr lang="en-US" sz="3000" dirty="0" smtClean="0"/>
              <a:t> yang </a:t>
            </a:r>
            <a:r>
              <a:rPr lang="en-US" sz="3000" dirty="0" err="1" smtClean="0"/>
              <a:t>tunduk</a:t>
            </a:r>
            <a:r>
              <a:rPr lang="en-US" sz="3000" dirty="0" smtClean="0"/>
              <a:t> </a:t>
            </a:r>
            <a:r>
              <a:rPr lang="en-US" sz="3000" dirty="0" err="1" smtClean="0"/>
              <a:t>pada</a:t>
            </a:r>
            <a:r>
              <a:rPr lang="en-US" sz="3000" dirty="0" smtClean="0"/>
              <a:t> </a:t>
            </a:r>
            <a:r>
              <a:rPr lang="en-US" sz="3000" dirty="0" err="1" smtClean="0"/>
              <a:t>ketentuan</a:t>
            </a:r>
            <a:r>
              <a:rPr lang="en-US" sz="3000" dirty="0" smtClean="0"/>
              <a:t> </a:t>
            </a:r>
            <a:r>
              <a:rPr lang="en-US" sz="3000" dirty="0" err="1" smtClean="0"/>
              <a:t>Buku</a:t>
            </a:r>
            <a:r>
              <a:rPr lang="en-US" sz="3000" dirty="0" smtClean="0"/>
              <a:t> III </a:t>
            </a:r>
            <a:r>
              <a:rPr lang="en-US" sz="3000" dirty="0" err="1" smtClean="0"/>
              <a:t>KUHPdt</a:t>
            </a:r>
            <a:r>
              <a:rPr lang="en-US" sz="3000" dirty="0" smtClean="0"/>
              <a:t>. </a:t>
            </a:r>
            <a:r>
              <a:rPr lang="en-US" sz="3000" dirty="0" err="1" smtClean="0"/>
              <a:t>Sumber</a:t>
            </a:r>
            <a:r>
              <a:rPr lang="en-US" sz="3000" dirty="0" smtClean="0"/>
              <a:t> </a:t>
            </a:r>
            <a:r>
              <a:rPr lang="en-US" sz="3000" dirty="0" err="1" smtClean="0"/>
              <a:t>hukum</a:t>
            </a:r>
            <a:r>
              <a:rPr lang="en-US" sz="3000" dirty="0" smtClean="0"/>
              <a:t> </a:t>
            </a:r>
            <a:r>
              <a:rPr lang="en-US" sz="3000" dirty="0" err="1" smtClean="0"/>
              <a:t>utama</a:t>
            </a:r>
            <a:r>
              <a:rPr lang="en-US" sz="3000" dirty="0" smtClean="0"/>
              <a:t> </a:t>
            </a:r>
            <a:r>
              <a:rPr lang="en-US" sz="3000" dirty="0" err="1" smtClean="0"/>
              <a:t>kartu</a:t>
            </a:r>
            <a:r>
              <a:rPr lang="en-US" sz="3000" dirty="0" smtClean="0"/>
              <a:t> </a:t>
            </a:r>
            <a:r>
              <a:rPr lang="en-US" sz="3000" dirty="0" err="1" smtClean="0"/>
              <a:t>kredit</a:t>
            </a:r>
            <a:r>
              <a:rPr lang="en-US" sz="3000" dirty="0" smtClean="0"/>
              <a:t> </a:t>
            </a:r>
            <a:r>
              <a:rPr lang="en-US" sz="3000" dirty="0" err="1" smtClean="0"/>
              <a:t>adalah</a:t>
            </a:r>
            <a:r>
              <a:rPr lang="en-US" sz="3000" dirty="0" smtClean="0"/>
              <a:t> </a:t>
            </a:r>
            <a:r>
              <a:rPr lang="en-US" sz="3000" dirty="0" err="1" smtClean="0"/>
              <a:t>perjanjian</a:t>
            </a:r>
            <a:r>
              <a:rPr lang="en-US" sz="3000" dirty="0" smtClean="0"/>
              <a:t> </a:t>
            </a:r>
            <a:r>
              <a:rPr lang="en-US" sz="3000" dirty="0" err="1" smtClean="0"/>
              <a:t>pinjam</a:t>
            </a:r>
            <a:r>
              <a:rPr lang="en-US" sz="3000" dirty="0" smtClean="0"/>
              <a:t> </a:t>
            </a:r>
            <a:r>
              <a:rPr lang="en-US" sz="3000" dirty="0" err="1" smtClean="0"/>
              <a:t>pakai</a:t>
            </a:r>
            <a:r>
              <a:rPr lang="en-US" sz="3000" dirty="0" smtClean="0"/>
              <a:t> </a:t>
            </a:r>
            <a:r>
              <a:rPr lang="en-US" sz="3000" dirty="0" err="1" smtClean="0"/>
              <a:t>habis</a:t>
            </a:r>
            <a:r>
              <a:rPr lang="en-US" sz="3000" dirty="0" smtClean="0"/>
              <a:t> </a:t>
            </a:r>
            <a:r>
              <a:rPr lang="en-US" sz="3000" dirty="0" err="1" smtClean="0"/>
              <a:t>dan</a:t>
            </a:r>
            <a:r>
              <a:rPr lang="en-US" sz="3000" dirty="0" smtClean="0"/>
              <a:t> </a:t>
            </a:r>
            <a:r>
              <a:rPr lang="en-US" sz="3000" dirty="0" err="1" smtClean="0"/>
              <a:t>perjanjian</a:t>
            </a:r>
            <a:r>
              <a:rPr lang="en-US" sz="3000" dirty="0" smtClean="0"/>
              <a:t> </a:t>
            </a:r>
            <a:r>
              <a:rPr lang="en-US" sz="3000" dirty="0" err="1" smtClean="0"/>
              <a:t>jual</a:t>
            </a:r>
            <a:r>
              <a:rPr lang="en-US" sz="3000" dirty="0" smtClean="0"/>
              <a:t> </a:t>
            </a:r>
            <a:r>
              <a:rPr lang="en-US" sz="3000" dirty="0" err="1" smtClean="0"/>
              <a:t>beli</a:t>
            </a:r>
            <a:r>
              <a:rPr lang="en-US" sz="3000" dirty="0" smtClean="0"/>
              <a:t> </a:t>
            </a:r>
            <a:r>
              <a:rPr lang="en-US" sz="3000" dirty="0" err="1" smtClean="0"/>
              <a:t>bersyarat</a:t>
            </a:r>
            <a:r>
              <a:rPr lang="en-US" sz="3000" dirty="0" smtClean="0"/>
              <a:t> yang </a:t>
            </a:r>
            <a:r>
              <a:rPr lang="en-US" sz="3000" dirty="0" err="1" smtClean="0"/>
              <a:t>diatur</a:t>
            </a:r>
            <a:r>
              <a:rPr lang="en-US" sz="3000" dirty="0" smtClean="0"/>
              <a:t> </a:t>
            </a:r>
            <a:r>
              <a:rPr lang="en-US" sz="3000" dirty="0" err="1" smtClean="0"/>
              <a:t>dalam</a:t>
            </a:r>
            <a:r>
              <a:rPr lang="en-US" sz="3000" dirty="0" smtClean="0"/>
              <a:t> </a:t>
            </a:r>
            <a:r>
              <a:rPr lang="en-US" sz="3000" dirty="0" err="1" smtClean="0"/>
              <a:t>Buku</a:t>
            </a:r>
            <a:r>
              <a:rPr lang="en-US" sz="3000" dirty="0" smtClean="0"/>
              <a:t> III </a:t>
            </a:r>
            <a:r>
              <a:rPr lang="en-US" sz="3000" dirty="0" err="1" smtClean="0"/>
              <a:t>KUHPdt</a:t>
            </a:r>
            <a:r>
              <a:rPr lang="en-US" sz="3000" dirty="0" smtClean="0"/>
              <a:t>. </a:t>
            </a:r>
            <a:r>
              <a:rPr lang="en-US" sz="3000" dirty="0" err="1" smtClean="0"/>
              <a:t>Kedua</a:t>
            </a:r>
            <a:r>
              <a:rPr lang="en-US" sz="3000" dirty="0" smtClean="0"/>
              <a:t> </a:t>
            </a:r>
            <a:r>
              <a:rPr lang="en-US" sz="3000" dirty="0" err="1" smtClean="0"/>
              <a:t>sumber</a:t>
            </a:r>
            <a:r>
              <a:rPr lang="en-US" sz="3000" dirty="0" smtClean="0"/>
              <a:t> </a:t>
            </a:r>
            <a:r>
              <a:rPr lang="en-US" sz="3000" dirty="0" err="1" smtClean="0"/>
              <a:t>hukum</a:t>
            </a:r>
            <a:r>
              <a:rPr lang="en-US" sz="3000" dirty="0" smtClean="0"/>
              <a:t> </a:t>
            </a:r>
            <a:r>
              <a:rPr lang="en-US" sz="3000" dirty="0" err="1" smtClean="0"/>
              <a:t>utama</a:t>
            </a:r>
            <a:r>
              <a:rPr lang="en-US" sz="3000" dirty="0" smtClean="0"/>
              <a:t> </a:t>
            </a:r>
            <a:r>
              <a:rPr lang="en-US" sz="3000" dirty="0" err="1" smtClean="0"/>
              <a:t>tersebut</a:t>
            </a:r>
            <a:r>
              <a:rPr lang="en-US" sz="3000" dirty="0" smtClean="0"/>
              <a:t> </a:t>
            </a:r>
            <a:r>
              <a:rPr lang="en-US" sz="3000" dirty="0" err="1" smtClean="0"/>
              <a:t>akan</a:t>
            </a:r>
            <a:r>
              <a:rPr lang="en-US" sz="3000" dirty="0" smtClean="0"/>
              <a:t> </a:t>
            </a:r>
            <a:r>
              <a:rPr lang="en-US" sz="3000" dirty="0" err="1" smtClean="0"/>
              <a:t>dibahas</a:t>
            </a:r>
            <a:r>
              <a:rPr lang="en-US" sz="3000" dirty="0" smtClean="0"/>
              <a:t> </a:t>
            </a:r>
            <a:r>
              <a:rPr lang="en-US" sz="3000" dirty="0" err="1" smtClean="0"/>
              <a:t>dalam</a:t>
            </a:r>
            <a:r>
              <a:rPr lang="en-US" sz="3000" dirty="0" smtClean="0"/>
              <a:t> </a:t>
            </a:r>
            <a:r>
              <a:rPr lang="en-US" sz="3000" dirty="0" err="1" smtClean="0"/>
              <a:t>konteksnya</a:t>
            </a:r>
            <a:r>
              <a:rPr lang="en-US" sz="3000" dirty="0" smtClean="0"/>
              <a:t> </a:t>
            </a:r>
            <a:r>
              <a:rPr lang="en-US" sz="3000" dirty="0" err="1" smtClean="0"/>
              <a:t>dengan</a:t>
            </a:r>
            <a:r>
              <a:rPr lang="en-US" sz="3000" dirty="0" smtClean="0"/>
              <a:t> </a:t>
            </a:r>
            <a:r>
              <a:rPr lang="en-US" sz="3000" dirty="0" err="1" smtClean="0"/>
              <a:t>kartu</a:t>
            </a:r>
            <a:r>
              <a:rPr lang="en-US" sz="3000" dirty="0" smtClean="0"/>
              <a:t> </a:t>
            </a:r>
            <a:r>
              <a:rPr lang="en-US" sz="3000" dirty="0" err="1" smtClean="0"/>
              <a:t>kredit</a:t>
            </a:r>
            <a:r>
              <a:rPr lang="en-US" sz="3000" dirty="0" smtClean="0"/>
              <a:t>.</a:t>
            </a:r>
          </a:p>
          <a:p>
            <a:pPr marL="514350" indent="-514350" algn="just">
              <a:buNone/>
            </a:pPr>
            <a:r>
              <a:rPr lang="en-US" sz="3000" dirty="0" smtClean="0"/>
              <a:t>a. </a:t>
            </a:r>
            <a:r>
              <a:rPr lang="en-US" sz="3000" dirty="0" err="1" smtClean="0"/>
              <a:t>Perjanjian</a:t>
            </a:r>
            <a:r>
              <a:rPr lang="en-US" sz="3000" dirty="0" smtClean="0"/>
              <a:t> </a:t>
            </a:r>
            <a:r>
              <a:rPr lang="en-US" sz="3000" dirty="0" err="1" smtClean="0"/>
              <a:t>Pinjam</a:t>
            </a:r>
            <a:r>
              <a:rPr lang="en-US" sz="3000" dirty="0" smtClean="0"/>
              <a:t> </a:t>
            </a:r>
            <a:r>
              <a:rPr lang="en-US" sz="3000" dirty="0" err="1" smtClean="0"/>
              <a:t>Pakai</a:t>
            </a:r>
            <a:r>
              <a:rPr lang="en-US" sz="3000" dirty="0" smtClean="0"/>
              <a:t> </a:t>
            </a:r>
            <a:r>
              <a:rPr lang="en-US" sz="3000" dirty="0" err="1" smtClean="0"/>
              <a:t>Habis</a:t>
            </a:r>
            <a:endParaRPr lang="en-US" sz="3000" dirty="0" smtClean="0"/>
          </a:p>
          <a:p>
            <a:pPr marL="350838" indent="0" algn="just">
              <a:buNone/>
            </a:pPr>
            <a:r>
              <a:rPr lang="en-US" sz="3000" dirty="0" err="1" smtClean="0"/>
              <a:t>Perjanjian</a:t>
            </a:r>
            <a:r>
              <a:rPr lang="en-US" sz="3000" dirty="0" smtClean="0"/>
              <a:t> </a:t>
            </a:r>
            <a:r>
              <a:rPr lang="en-US" sz="3000" dirty="0" err="1" smtClean="0"/>
              <a:t>penerbitan</a:t>
            </a:r>
            <a:r>
              <a:rPr lang="en-US" sz="3000" dirty="0" smtClean="0"/>
              <a:t> </a:t>
            </a:r>
            <a:r>
              <a:rPr lang="en-US" sz="3000" dirty="0" err="1" smtClean="0"/>
              <a:t>kartu</a:t>
            </a:r>
            <a:r>
              <a:rPr lang="en-US" sz="3000" dirty="0" smtClean="0"/>
              <a:t> </a:t>
            </a:r>
            <a:r>
              <a:rPr lang="en-US" sz="3000" dirty="0" err="1" smtClean="0"/>
              <a:t>kredit</a:t>
            </a:r>
            <a:r>
              <a:rPr lang="en-US" sz="3000" dirty="0" smtClean="0"/>
              <a:t> </a:t>
            </a:r>
            <a:r>
              <a:rPr lang="en-US" sz="3000" dirty="0" err="1" smtClean="0"/>
              <a:t>antara</a:t>
            </a:r>
            <a:r>
              <a:rPr lang="en-US" sz="3000" dirty="0" smtClean="0"/>
              <a:t> </a:t>
            </a:r>
            <a:r>
              <a:rPr lang="en-US" sz="3000" dirty="0" err="1" smtClean="0"/>
              <a:t>penerbit</a:t>
            </a:r>
            <a:r>
              <a:rPr lang="en-US" sz="3000" dirty="0" smtClean="0"/>
              <a:t> </a:t>
            </a:r>
            <a:r>
              <a:rPr lang="en-US" sz="3000" dirty="0" err="1" smtClean="0"/>
              <a:t>dan</a:t>
            </a:r>
            <a:r>
              <a:rPr lang="en-US" sz="3000" dirty="0" smtClean="0"/>
              <a:t> </a:t>
            </a:r>
            <a:r>
              <a:rPr lang="en-US" sz="3000" dirty="0" err="1" smtClean="0"/>
              <a:t>pemegang</a:t>
            </a:r>
            <a:r>
              <a:rPr lang="en-US" sz="3000" dirty="0" smtClean="0"/>
              <a:t> </a:t>
            </a:r>
            <a:r>
              <a:rPr lang="en-US" sz="3000" dirty="0" err="1" smtClean="0"/>
              <a:t>kartu</a:t>
            </a:r>
            <a:r>
              <a:rPr lang="en-US" sz="3000" dirty="0" smtClean="0"/>
              <a:t> </a:t>
            </a:r>
            <a:r>
              <a:rPr lang="en-US" sz="3000" dirty="0" err="1" smtClean="0"/>
              <a:t>dapat</a:t>
            </a:r>
            <a:r>
              <a:rPr lang="en-US" sz="3000" dirty="0" smtClean="0"/>
              <a:t> </a:t>
            </a:r>
            <a:r>
              <a:rPr lang="en-US" sz="3000" dirty="0" err="1" smtClean="0"/>
              <a:t>digolongkan</a:t>
            </a:r>
            <a:r>
              <a:rPr lang="en-US" sz="3000" dirty="0" smtClean="0"/>
              <a:t> </a:t>
            </a:r>
            <a:r>
              <a:rPr lang="en-US" sz="3000" dirty="0" err="1" smtClean="0"/>
              <a:t>kedalam</a:t>
            </a:r>
            <a:r>
              <a:rPr lang="en-US" sz="3000" dirty="0" smtClean="0"/>
              <a:t> “</a:t>
            </a:r>
            <a:r>
              <a:rPr lang="en-US" sz="3000" dirty="0" err="1" smtClean="0"/>
              <a:t>perjanjian</a:t>
            </a:r>
            <a:r>
              <a:rPr lang="en-US" sz="3000" dirty="0" smtClean="0"/>
              <a:t> </a:t>
            </a:r>
            <a:r>
              <a:rPr lang="en-US" sz="3000" dirty="0" err="1" smtClean="0"/>
              <a:t>pinjam</a:t>
            </a:r>
            <a:r>
              <a:rPr lang="en-US" sz="3000" dirty="0" smtClean="0"/>
              <a:t> </a:t>
            </a:r>
            <a:r>
              <a:rPr lang="en-US" sz="3000" dirty="0" err="1" smtClean="0"/>
              <a:t>pakai</a:t>
            </a:r>
            <a:r>
              <a:rPr lang="en-US" sz="3000" dirty="0" smtClean="0"/>
              <a:t> </a:t>
            </a:r>
            <a:r>
              <a:rPr lang="en-US" sz="3000" dirty="0" err="1" smtClean="0"/>
              <a:t>habis</a:t>
            </a:r>
            <a:r>
              <a:rPr lang="en-US" sz="3000" dirty="0" smtClean="0"/>
              <a:t>” yang </a:t>
            </a:r>
            <a:r>
              <a:rPr lang="en-US" sz="3000" dirty="0" err="1" smtClean="0"/>
              <a:t>diatur</a:t>
            </a:r>
            <a:r>
              <a:rPr lang="en-US" sz="3000" dirty="0" smtClean="0"/>
              <a:t> </a:t>
            </a:r>
            <a:r>
              <a:rPr lang="en-US" sz="3000" dirty="0" err="1" smtClean="0"/>
              <a:t>dalam</a:t>
            </a:r>
            <a:r>
              <a:rPr lang="en-US" sz="3000" dirty="0" smtClean="0"/>
              <a:t> </a:t>
            </a:r>
            <a:r>
              <a:rPr lang="en-US" sz="3000" dirty="0" err="1" smtClean="0"/>
              <a:t>Pasal</a:t>
            </a:r>
            <a:r>
              <a:rPr lang="en-US" sz="3000" dirty="0" smtClean="0"/>
              <a:t> 1754-1773KUHPdt.</a:t>
            </a:r>
          </a:p>
          <a:p>
            <a:pPr marL="236538" indent="-236538" algn="just">
              <a:buNone/>
            </a:pPr>
            <a:r>
              <a:rPr lang="en-US" sz="3000" dirty="0" smtClean="0"/>
              <a:t>“	</a:t>
            </a:r>
            <a:r>
              <a:rPr lang="en-US" sz="3000" dirty="0" err="1" smtClean="0"/>
              <a:t>Pinjam</a:t>
            </a:r>
            <a:r>
              <a:rPr lang="en-US" sz="3000" dirty="0" smtClean="0"/>
              <a:t> </a:t>
            </a:r>
            <a:r>
              <a:rPr lang="en-US" sz="3000" dirty="0" err="1" smtClean="0"/>
              <a:t>pakai</a:t>
            </a:r>
            <a:r>
              <a:rPr lang="en-US" sz="3000" dirty="0" smtClean="0"/>
              <a:t> </a:t>
            </a:r>
            <a:r>
              <a:rPr lang="en-US" sz="3000" dirty="0" err="1" smtClean="0"/>
              <a:t>habis</a:t>
            </a:r>
            <a:r>
              <a:rPr lang="en-US" sz="3000" dirty="0" smtClean="0"/>
              <a:t> </a:t>
            </a:r>
            <a:r>
              <a:rPr lang="en-US" sz="3000" dirty="0" err="1" smtClean="0"/>
              <a:t>adalah</a:t>
            </a:r>
            <a:r>
              <a:rPr lang="en-US" sz="3000" dirty="0" smtClean="0"/>
              <a:t> </a:t>
            </a:r>
            <a:r>
              <a:rPr lang="en-US" sz="3000" dirty="0" err="1" smtClean="0"/>
              <a:t>perjanjian</a:t>
            </a:r>
            <a:r>
              <a:rPr lang="en-US" sz="3000" dirty="0" smtClean="0"/>
              <a:t>, </a:t>
            </a:r>
            <a:r>
              <a:rPr lang="en-US" sz="3000" dirty="0" err="1" smtClean="0"/>
              <a:t>dengan</a:t>
            </a:r>
            <a:r>
              <a:rPr lang="en-US" sz="3000" dirty="0" smtClean="0"/>
              <a:t> </a:t>
            </a:r>
            <a:r>
              <a:rPr lang="en-US" sz="3000" dirty="0" err="1" smtClean="0"/>
              <a:t>mana</a:t>
            </a:r>
            <a:r>
              <a:rPr lang="en-US" sz="3000" dirty="0" smtClean="0"/>
              <a:t> </a:t>
            </a:r>
            <a:r>
              <a:rPr lang="en-US" sz="3000" dirty="0" err="1" smtClean="0"/>
              <a:t>pemberi</a:t>
            </a:r>
            <a:r>
              <a:rPr lang="en-US" sz="3000" dirty="0" smtClean="0"/>
              <a:t> </a:t>
            </a:r>
            <a:r>
              <a:rPr lang="en-US" sz="3000" dirty="0" err="1" smtClean="0"/>
              <a:t>pinjaman</a:t>
            </a:r>
            <a:r>
              <a:rPr lang="en-US" sz="3000" dirty="0" smtClean="0"/>
              <a:t> </a:t>
            </a:r>
            <a:r>
              <a:rPr lang="en-US" sz="3000" dirty="0" err="1" smtClean="0"/>
              <a:t>menyerahkan</a:t>
            </a:r>
            <a:r>
              <a:rPr lang="en-US" sz="3000" dirty="0" smtClean="0"/>
              <a:t> </a:t>
            </a:r>
            <a:r>
              <a:rPr lang="en-US" sz="3000" dirty="0" err="1" smtClean="0"/>
              <a:t>sejumlah</a:t>
            </a:r>
            <a:r>
              <a:rPr lang="en-US" sz="3000" dirty="0" smtClean="0"/>
              <a:t> </a:t>
            </a:r>
            <a:r>
              <a:rPr lang="en-US" sz="3000" dirty="0" err="1" smtClean="0"/>
              <a:t>barang</a:t>
            </a:r>
            <a:r>
              <a:rPr lang="en-US" sz="3000" dirty="0" smtClean="0"/>
              <a:t> </a:t>
            </a:r>
            <a:r>
              <a:rPr lang="en-US" sz="3000" dirty="0" err="1" smtClean="0"/>
              <a:t>pakai</a:t>
            </a:r>
            <a:r>
              <a:rPr lang="en-US" sz="3000" dirty="0" smtClean="0"/>
              <a:t> </a:t>
            </a:r>
            <a:r>
              <a:rPr lang="en-US" sz="3000" dirty="0" err="1" smtClean="0"/>
              <a:t>habis</a:t>
            </a:r>
            <a:r>
              <a:rPr lang="en-US" sz="3000" dirty="0" smtClean="0"/>
              <a:t> </a:t>
            </a:r>
            <a:r>
              <a:rPr lang="en-US" sz="3000" dirty="0" err="1" smtClean="0"/>
              <a:t>kepada</a:t>
            </a:r>
            <a:r>
              <a:rPr lang="en-US" sz="3000" dirty="0" smtClean="0"/>
              <a:t> </a:t>
            </a:r>
            <a:r>
              <a:rPr lang="en-US" sz="3000" dirty="0" err="1" smtClean="0"/>
              <a:t>peminjam</a:t>
            </a:r>
            <a:r>
              <a:rPr lang="en-US" sz="3000" dirty="0" smtClean="0"/>
              <a:t> </a:t>
            </a:r>
            <a:r>
              <a:rPr lang="en-US" sz="3000" dirty="0" err="1" smtClean="0"/>
              <a:t>dengan</a:t>
            </a:r>
            <a:r>
              <a:rPr lang="en-US" sz="3000" dirty="0" smtClean="0"/>
              <a:t> </a:t>
            </a:r>
            <a:r>
              <a:rPr lang="en-US" sz="3000" dirty="0" err="1" smtClean="0"/>
              <a:t>syarat</a:t>
            </a:r>
            <a:r>
              <a:rPr lang="en-US" sz="3000" dirty="0" smtClean="0"/>
              <a:t> </a:t>
            </a:r>
            <a:r>
              <a:rPr lang="en-US" sz="3000" dirty="0" err="1" smtClean="0"/>
              <a:t>bahwa</a:t>
            </a:r>
            <a:r>
              <a:rPr lang="en-US" sz="3000" dirty="0" smtClean="0"/>
              <a:t> </a:t>
            </a:r>
            <a:r>
              <a:rPr lang="en-US" sz="3000" dirty="0" err="1" smtClean="0"/>
              <a:t>peminjam</a:t>
            </a:r>
            <a:r>
              <a:rPr lang="en-US" sz="3000" dirty="0" smtClean="0"/>
              <a:t> </a:t>
            </a:r>
            <a:r>
              <a:rPr lang="en-US" sz="3000" dirty="0" err="1" smtClean="0"/>
              <a:t>akan</a:t>
            </a:r>
            <a:r>
              <a:rPr lang="en-US" sz="3000" dirty="0" smtClean="0"/>
              <a:t> </a:t>
            </a:r>
            <a:r>
              <a:rPr lang="en-US" sz="3000" dirty="0" err="1" smtClean="0"/>
              <a:t>mengembalikan</a:t>
            </a:r>
            <a:r>
              <a:rPr lang="en-US" sz="3000" dirty="0" smtClean="0"/>
              <a:t> </a:t>
            </a:r>
            <a:r>
              <a:rPr lang="en-US" sz="3000" dirty="0" err="1" smtClean="0"/>
              <a:t>barang</a:t>
            </a:r>
            <a:r>
              <a:rPr lang="en-US" sz="3000" dirty="0" smtClean="0"/>
              <a:t>  </a:t>
            </a:r>
            <a:r>
              <a:rPr lang="en-US" sz="3000" dirty="0" err="1" smtClean="0"/>
              <a:t>tersebut</a:t>
            </a:r>
            <a:r>
              <a:rPr lang="en-US" sz="3000" dirty="0" smtClean="0"/>
              <a:t> </a:t>
            </a:r>
            <a:r>
              <a:rPr lang="en-US" sz="3000" dirty="0" err="1" smtClean="0"/>
              <a:t>kepada</a:t>
            </a:r>
            <a:r>
              <a:rPr lang="en-US" sz="3000" dirty="0" smtClean="0"/>
              <a:t> </a:t>
            </a:r>
            <a:r>
              <a:rPr lang="en-US" sz="3000" dirty="0" err="1" smtClean="0"/>
              <a:t>pemberi</a:t>
            </a:r>
            <a:r>
              <a:rPr lang="en-US" sz="3000" dirty="0" smtClean="0"/>
              <a:t> </a:t>
            </a:r>
            <a:r>
              <a:rPr lang="en-US" sz="3000" dirty="0" err="1" smtClean="0"/>
              <a:t>pinjaman</a:t>
            </a:r>
            <a:r>
              <a:rPr lang="en-US" sz="3000" dirty="0" smtClean="0"/>
              <a:t> </a:t>
            </a:r>
            <a:r>
              <a:rPr lang="en-US" sz="3000" dirty="0" err="1" smtClean="0"/>
              <a:t>dalam</a:t>
            </a:r>
            <a:r>
              <a:rPr lang="en-US" sz="3000" dirty="0" smtClean="0"/>
              <a:t> </a:t>
            </a:r>
            <a:r>
              <a:rPr lang="en-US" sz="3000" dirty="0" err="1" smtClean="0"/>
              <a:t>jumlah</a:t>
            </a:r>
            <a:r>
              <a:rPr lang="en-US" sz="3000" dirty="0" smtClean="0"/>
              <a:t> </a:t>
            </a:r>
            <a:r>
              <a:rPr lang="en-US" sz="3000" dirty="0" err="1" smtClean="0"/>
              <a:t>dan</a:t>
            </a:r>
            <a:r>
              <a:rPr lang="en-US" sz="3000" dirty="0" smtClean="0"/>
              <a:t> </a:t>
            </a:r>
            <a:r>
              <a:rPr lang="en-US" sz="3000" dirty="0" err="1" smtClean="0"/>
              <a:t>keadaan</a:t>
            </a:r>
            <a:r>
              <a:rPr lang="en-US" sz="3000" dirty="0" smtClean="0"/>
              <a:t> yang </a:t>
            </a:r>
            <a:r>
              <a:rPr lang="en-US" sz="3000" dirty="0" err="1" smtClean="0"/>
              <a:t>sama</a:t>
            </a:r>
            <a:r>
              <a:rPr lang="en-US" sz="3000" dirty="0" smtClean="0"/>
              <a:t>”.</a:t>
            </a:r>
            <a:endParaRPr lang="en-US" sz="3000" dirty="0"/>
          </a:p>
        </p:txBody>
      </p:sp>
    </p:spTree>
  </p:cSld>
  <p:clrMapOvr>
    <a:masterClrMapping/>
  </p:clrMapOvr>
  <p:transition spd="slow">
    <p:random/>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685800"/>
          </a:xfrm>
        </p:spPr>
        <p:txBody>
          <a:bodyPr>
            <a:normAutofit/>
          </a:bodyPr>
          <a:lstStyle/>
          <a:p>
            <a:pPr algn="l"/>
            <a:r>
              <a:rPr lang="en-US" sz="2800" dirty="0" smtClean="0"/>
              <a:t>b. </a:t>
            </a:r>
            <a:r>
              <a:rPr lang="en-US" sz="2800" dirty="0" err="1" smtClean="0"/>
              <a:t>Perjanjian</a:t>
            </a:r>
            <a:r>
              <a:rPr lang="en-US" sz="2800" dirty="0" smtClean="0"/>
              <a:t> </a:t>
            </a:r>
            <a:r>
              <a:rPr lang="en-US" sz="2800" dirty="0" err="1" smtClean="0"/>
              <a:t>Jual</a:t>
            </a:r>
            <a:r>
              <a:rPr lang="en-US" sz="2800" dirty="0" smtClean="0"/>
              <a:t> </a:t>
            </a:r>
            <a:r>
              <a:rPr lang="en-US" sz="2800" dirty="0" err="1" smtClean="0"/>
              <a:t>Beli</a:t>
            </a:r>
            <a:r>
              <a:rPr lang="en-US" sz="2800" dirty="0" smtClean="0"/>
              <a:t> </a:t>
            </a:r>
            <a:r>
              <a:rPr lang="en-US" sz="2800" dirty="0" err="1" smtClean="0"/>
              <a:t>Bersyarat</a:t>
            </a:r>
            <a:endParaRPr lang="en-US" sz="2800" dirty="0"/>
          </a:p>
        </p:txBody>
      </p:sp>
      <p:sp>
        <p:nvSpPr>
          <p:cNvPr id="3" name="Content Placeholder 2"/>
          <p:cNvSpPr>
            <a:spLocks noGrp="1"/>
          </p:cNvSpPr>
          <p:nvPr>
            <p:ph idx="1"/>
          </p:nvPr>
        </p:nvSpPr>
        <p:spPr>
          <a:xfrm>
            <a:off x="0" y="609600"/>
            <a:ext cx="9144000" cy="6248400"/>
          </a:xfrm>
        </p:spPr>
        <p:txBody>
          <a:bodyPr>
            <a:noAutofit/>
          </a:bodyPr>
          <a:lstStyle/>
          <a:p>
            <a:pPr marL="0" indent="350838" algn="just">
              <a:buFontTx/>
              <a:buNone/>
            </a:pPr>
            <a:r>
              <a:rPr lang="id-ID" sz="2800" dirty="0" smtClean="0"/>
              <a:t>Perjanjian penggunaan kartu kredit adalah perjanjian 3 (tiga) pihak antara pemegang kartu sebagai pembeli, perusahaan dagang sebagai penjual dan penerbit sebagai pembayar. Perjanjian ini merupakan perjanjian accessoir dari perjanjian penerbitan kartu kredit sebagai perjanjian pokok. Perjanjian ini digolonkan kedalam perjanjian jual beli yang diatur dalam Pasal 1457-1518KUHPdt tetapi pelaksanaan pembayaran digantungkan pada syarat yang disepakati dalam perjanjian pokok, yaitu perjanjian penerbitan </a:t>
            </a:r>
            <a:r>
              <a:rPr lang="en-US" sz="2800" dirty="0" err="1" smtClean="0"/>
              <a:t>kartu</a:t>
            </a:r>
            <a:r>
              <a:rPr lang="en-US" sz="2800" dirty="0" smtClean="0"/>
              <a:t> </a:t>
            </a:r>
            <a:r>
              <a:rPr lang="en-US" sz="2800" dirty="0" err="1" smtClean="0"/>
              <a:t>kredit</a:t>
            </a:r>
            <a:r>
              <a:rPr lang="en-US" sz="2800" dirty="0" smtClean="0"/>
              <a:t>. </a:t>
            </a:r>
            <a:r>
              <a:rPr lang="en-US" sz="2800" dirty="0" err="1" smtClean="0"/>
              <a:t>Dalam</a:t>
            </a:r>
            <a:r>
              <a:rPr lang="en-US" sz="2800" dirty="0" smtClean="0"/>
              <a:t> </a:t>
            </a:r>
            <a:r>
              <a:rPr lang="en-US" sz="2800" dirty="0" err="1" smtClean="0"/>
              <a:t>Pasal</a:t>
            </a:r>
            <a:r>
              <a:rPr lang="en-US" sz="2800" dirty="0" smtClean="0"/>
              <a:t> 1513 </a:t>
            </a:r>
            <a:r>
              <a:rPr lang="en-US" sz="2800" dirty="0" err="1" smtClean="0"/>
              <a:t>KUHPdt</a:t>
            </a:r>
            <a:r>
              <a:rPr lang="en-US" sz="2800" dirty="0" smtClean="0"/>
              <a:t> </a:t>
            </a:r>
            <a:r>
              <a:rPr lang="en-US" sz="2800" dirty="0" err="1" smtClean="0"/>
              <a:t>ditentukan</a:t>
            </a:r>
            <a:r>
              <a:rPr lang="en-US" sz="2800" dirty="0" smtClean="0"/>
              <a:t>, </a:t>
            </a:r>
            <a:r>
              <a:rPr lang="en-US" sz="2800" dirty="0" err="1" smtClean="0"/>
              <a:t>pembeli</a:t>
            </a:r>
            <a:r>
              <a:rPr lang="en-US" sz="2800" dirty="0" smtClean="0"/>
              <a:t> </a:t>
            </a:r>
            <a:r>
              <a:rPr lang="en-US" sz="2800" dirty="0" err="1" smtClean="0"/>
              <a:t>wajib</a:t>
            </a:r>
            <a:r>
              <a:rPr lang="en-US" sz="2800" dirty="0" smtClean="0"/>
              <a:t> </a:t>
            </a:r>
            <a:r>
              <a:rPr lang="en-US" sz="2800" dirty="0" err="1" smtClean="0"/>
              <a:t>membayar</a:t>
            </a:r>
            <a:r>
              <a:rPr lang="en-US" sz="2800" dirty="0" smtClean="0"/>
              <a:t> </a:t>
            </a:r>
            <a:r>
              <a:rPr lang="en-US" sz="2800" dirty="0" err="1" smtClean="0"/>
              <a:t>harga</a:t>
            </a:r>
            <a:r>
              <a:rPr lang="en-US" sz="2800" dirty="0" smtClean="0"/>
              <a:t> </a:t>
            </a:r>
            <a:r>
              <a:rPr lang="en-US" sz="2800" dirty="0" err="1" smtClean="0"/>
              <a:t>pembelian</a:t>
            </a:r>
            <a:r>
              <a:rPr lang="en-US" sz="2800" dirty="0" smtClean="0"/>
              <a:t> </a:t>
            </a:r>
            <a:r>
              <a:rPr lang="en-US" sz="2800" dirty="0" err="1" smtClean="0"/>
              <a:t>pada</a:t>
            </a:r>
            <a:r>
              <a:rPr lang="en-US" sz="2800" dirty="0" smtClean="0"/>
              <a:t> </a:t>
            </a:r>
            <a:r>
              <a:rPr lang="en-US" sz="2800" dirty="0" err="1" smtClean="0"/>
              <a:t>waktu</a:t>
            </a:r>
            <a:r>
              <a:rPr lang="en-US" sz="2800" dirty="0" smtClean="0"/>
              <a:t> </a:t>
            </a:r>
            <a:r>
              <a:rPr lang="en-US" sz="2800" dirty="0" err="1" smtClean="0"/>
              <a:t>dan</a:t>
            </a:r>
            <a:r>
              <a:rPr lang="en-US" sz="2800" dirty="0" smtClean="0"/>
              <a:t> </a:t>
            </a:r>
            <a:r>
              <a:rPr lang="en-US" sz="2800" dirty="0" err="1" smtClean="0"/>
              <a:t>ditempat</a:t>
            </a:r>
            <a:r>
              <a:rPr lang="en-US" sz="2800" dirty="0" smtClean="0"/>
              <a:t> yang </a:t>
            </a:r>
            <a:r>
              <a:rPr lang="en-US" sz="2800" dirty="0" err="1" smtClean="0"/>
              <a:t>ditetapkan</a:t>
            </a:r>
            <a:r>
              <a:rPr lang="en-US" sz="2800" dirty="0" smtClean="0"/>
              <a:t> </a:t>
            </a:r>
            <a:r>
              <a:rPr lang="en-US" sz="2800" dirty="0" err="1" smtClean="0"/>
              <a:t>menurut</a:t>
            </a:r>
            <a:r>
              <a:rPr lang="en-US" sz="2800" dirty="0" smtClean="0"/>
              <a:t> </a:t>
            </a:r>
            <a:r>
              <a:rPr lang="en-US" sz="2800" dirty="0" err="1" smtClean="0"/>
              <a:t>perjanjian</a:t>
            </a:r>
            <a:r>
              <a:rPr lang="en-US" sz="2800" dirty="0" smtClean="0"/>
              <a:t>.</a:t>
            </a:r>
          </a:p>
        </p:txBody>
      </p:sp>
    </p:spTree>
  </p:cSld>
  <p:clrMapOvr>
    <a:masterClrMapping/>
  </p:clrMapOvr>
  <p:transition spd="slow">
    <p:random/>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457200"/>
          </a:xfrm>
        </p:spPr>
        <p:txBody>
          <a:bodyPr>
            <a:noAutofit/>
          </a:bodyPr>
          <a:lstStyle/>
          <a:p>
            <a:pPr algn="l"/>
            <a:r>
              <a:rPr lang="en-US" sz="2800" dirty="0" smtClean="0"/>
              <a:t/>
            </a:r>
            <a:br>
              <a:rPr lang="en-US" sz="2800" dirty="0" smtClean="0"/>
            </a:br>
            <a:r>
              <a:rPr lang="en-US" sz="2800" dirty="0" smtClean="0"/>
              <a:t>c. </a:t>
            </a:r>
            <a:r>
              <a:rPr lang="en-US" sz="2800" dirty="0" err="1" smtClean="0"/>
              <a:t>Segi</a:t>
            </a:r>
            <a:r>
              <a:rPr lang="en-US" sz="2800" dirty="0" smtClean="0"/>
              <a:t> </a:t>
            </a:r>
            <a:r>
              <a:rPr lang="en-US" sz="2800" dirty="0" err="1" smtClean="0"/>
              <a:t>Perdata</a:t>
            </a:r>
            <a:r>
              <a:rPr lang="en-US" sz="2800" dirty="0" smtClean="0"/>
              <a:t> </a:t>
            </a:r>
            <a:r>
              <a:rPr lang="en-US" sz="2800" dirty="0" err="1" smtClean="0"/>
              <a:t>diluar</a:t>
            </a:r>
            <a:r>
              <a:rPr lang="en-US" sz="2800" dirty="0" smtClean="0"/>
              <a:t> </a:t>
            </a:r>
            <a:r>
              <a:rPr lang="en-US" sz="2800" dirty="0" err="1" smtClean="0"/>
              <a:t>KUHPdt</a:t>
            </a:r>
            <a:r>
              <a:rPr lang="en-US" sz="2800" dirty="0" smtClean="0"/>
              <a:t/>
            </a:r>
            <a:br>
              <a:rPr lang="en-US" sz="2800" dirty="0" smtClean="0"/>
            </a:br>
            <a:endParaRPr lang="en-US" sz="2800" dirty="0"/>
          </a:p>
        </p:txBody>
      </p:sp>
      <p:sp>
        <p:nvSpPr>
          <p:cNvPr id="3" name="Content Placeholder 2"/>
          <p:cNvSpPr>
            <a:spLocks noGrp="1"/>
          </p:cNvSpPr>
          <p:nvPr>
            <p:ph idx="1"/>
          </p:nvPr>
        </p:nvSpPr>
        <p:spPr>
          <a:xfrm>
            <a:off x="0" y="457200"/>
            <a:ext cx="9144000" cy="6400800"/>
          </a:xfrm>
        </p:spPr>
        <p:txBody>
          <a:bodyPr>
            <a:normAutofit fontScale="25000" lnSpcReduction="20000"/>
          </a:bodyPr>
          <a:lstStyle/>
          <a:p>
            <a:pPr marL="0" indent="288925" algn="just">
              <a:buNone/>
              <a:tabLst>
                <a:tab pos="396875" algn="l"/>
              </a:tabLst>
            </a:pPr>
            <a:r>
              <a:rPr lang="en-US" sz="11200" dirty="0" err="1" smtClean="0"/>
              <a:t>Selain</a:t>
            </a:r>
            <a:r>
              <a:rPr lang="en-US" sz="11200" dirty="0" smtClean="0"/>
              <a:t> </a:t>
            </a:r>
            <a:r>
              <a:rPr lang="en-US" sz="11200" dirty="0" err="1" smtClean="0"/>
              <a:t>dari</a:t>
            </a:r>
            <a:r>
              <a:rPr lang="en-US" sz="11200" dirty="0" smtClean="0"/>
              <a:t> </a:t>
            </a:r>
            <a:r>
              <a:rPr lang="en-US" sz="11200" dirty="0" err="1" smtClean="0"/>
              <a:t>ketentuan-ketentuan</a:t>
            </a:r>
            <a:r>
              <a:rPr lang="en-US" sz="11200" dirty="0" smtClean="0"/>
              <a:t> </a:t>
            </a:r>
            <a:r>
              <a:rPr lang="en-US" sz="11200" dirty="0" err="1" smtClean="0"/>
              <a:t>dalam</a:t>
            </a:r>
            <a:r>
              <a:rPr lang="en-US" sz="11200" dirty="0" smtClean="0"/>
              <a:t> </a:t>
            </a:r>
            <a:r>
              <a:rPr lang="en-US" sz="11200" dirty="0" err="1" smtClean="0"/>
              <a:t>Buku</a:t>
            </a:r>
            <a:r>
              <a:rPr lang="en-US" sz="11200" dirty="0" smtClean="0"/>
              <a:t> III </a:t>
            </a:r>
            <a:r>
              <a:rPr lang="en-US" sz="11200" dirty="0" err="1" smtClean="0"/>
              <a:t>KUHPdt</a:t>
            </a:r>
            <a:r>
              <a:rPr lang="en-US" sz="11200" dirty="0" smtClean="0"/>
              <a:t> yang </a:t>
            </a:r>
            <a:r>
              <a:rPr lang="en-US" sz="11200" dirty="0" err="1" smtClean="0"/>
              <a:t>relevan</a:t>
            </a:r>
            <a:r>
              <a:rPr lang="en-US" sz="11200" dirty="0" smtClean="0"/>
              <a:t> </a:t>
            </a:r>
            <a:r>
              <a:rPr lang="en-US" sz="11200" dirty="0" err="1" smtClean="0"/>
              <a:t>dengan</a:t>
            </a:r>
            <a:r>
              <a:rPr lang="en-US" sz="11200" dirty="0" smtClean="0"/>
              <a:t> </a:t>
            </a:r>
            <a:r>
              <a:rPr lang="en-US" sz="11200" dirty="0" err="1" smtClean="0"/>
              <a:t>kartu</a:t>
            </a:r>
            <a:r>
              <a:rPr lang="en-US" sz="11200" dirty="0" smtClean="0"/>
              <a:t> </a:t>
            </a:r>
            <a:r>
              <a:rPr lang="en-US" sz="11200" dirty="0" err="1" smtClean="0"/>
              <a:t>kredit</a:t>
            </a:r>
            <a:r>
              <a:rPr lang="en-US" sz="11200" dirty="0" smtClean="0"/>
              <a:t>, </a:t>
            </a:r>
            <a:r>
              <a:rPr lang="en-US" sz="11200" dirty="0" err="1" smtClean="0"/>
              <a:t>ada</a:t>
            </a:r>
            <a:r>
              <a:rPr lang="en-US" sz="11200" dirty="0" smtClean="0"/>
              <a:t> </a:t>
            </a:r>
            <a:r>
              <a:rPr lang="en-US" sz="11200" dirty="0" err="1" smtClean="0"/>
              <a:t>juga</a:t>
            </a:r>
            <a:r>
              <a:rPr lang="en-US" sz="11200" dirty="0" smtClean="0"/>
              <a:t> </a:t>
            </a:r>
            <a:r>
              <a:rPr lang="en-US" sz="11200" dirty="0" err="1" smtClean="0"/>
              <a:t>ketentuan-ketentuan</a:t>
            </a:r>
            <a:r>
              <a:rPr lang="en-US" sz="11200" dirty="0" smtClean="0"/>
              <a:t> </a:t>
            </a:r>
            <a:r>
              <a:rPr lang="en-US" sz="11200" dirty="0" err="1" smtClean="0"/>
              <a:t>dalam</a:t>
            </a:r>
            <a:r>
              <a:rPr lang="en-US" sz="11200" dirty="0" smtClean="0"/>
              <a:t> </a:t>
            </a:r>
            <a:r>
              <a:rPr lang="en-US" sz="11200" dirty="0" err="1" smtClean="0"/>
              <a:t>berbagai</a:t>
            </a:r>
            <a:r>
              <a:rPr lang="en-US" sz="11200" dirty="0" smtClean="0"/>
              <a:t> </a:t>
            </a:r>
            <a:r>
              <a:rPr lang="en-US" sz="11200" dirty="0" err="1" smtClean="0"/>
              <a:t>undang-undang</a:t>
            </a:r>
            <a:r>
              <a:rPr lang="en-US" sz="11200" dirty="0" smtClean="0"/>
              <a:t> </a:t>
            </a:r>
            <a:r>
              <a:rPr lang="en-US" sz="11200" dirty="0" err="1" smtClean="0"/>
              <a:t>diluar</a:t>
            </a:r>
            <a:r>
              <a:rPr lang="en-US" sz="11200" dirty="0" smtClean="0"/>
              <a:t> </a:t>
            </a:r>
            <a:r>
              <a:rPr lang="en-US" sz="11200" dirty="0" err="1" smtClean="0"/>
              <a:t>KUHPdt</a:t>
            </a:r>
            <a:r>
              <a:rPr lang="en-US" sz="11200" dirty="0" smtClean="0"/>
              <a:t> yang </a:t>
            </a:r>
            <a:r>
              <a:rPr lang="en-US" sz="11200" dirty="0" err="1" smtClean="0"/>
              <a:t>mengatur</a:t>
            </a:r>
            <a:r>
              <a:rPr lang="en-US" sz="11200" dirty="0" smtClean="0"/>
              <a:t> </a:t>
            </a:r>
            <a:r>
              <a:rPr lang="en-US" sz="11200" dirty="0" err="1" smtClean="0"/>
              <a:t>aspek</a:t>
            </a:r>
            <a:r>
              <a:rPr lang="en-US" sz="11200" dirty="0" smtClean="0"/>
              <a:t> </a:t>
            </a:r>
            <a:r>
              <a:rPr lang="en-US" sz="11200" dirty="0" err="1" smtClean="0"/>
              <a:t>perdata</a:t>
            </a:r>
            <a:r>
              <a:rPr lang="en-US" sz="11200" dirty="0" smtClean="0"/>
              <a:t> </a:t>
            </a:r>
            <a:r>
              <a:rPr lang="en-US" sz="11200" dirty="0" err="1" smtClean="0"/>
              <a:t>perjanjian</a:t>
            </a:r>
            <a:r>
              <a:rPr lang="en-US" sz="11200" dirty="0" smtClean="0"/>
              <a:t> </a:t>
            </a:r>
            <a:r>
              <a:rPr lang="en-US" sz="11200" dirty="0" err="1" smtClean="0"/>
              <a:t>penerbitan</a:t>
            </a:r>
            <a:r>
              <a:rPr lang="en-US" sz="11200" dirty="0" smtClean="0"/>
              <a:t> </a:t>
            </a:r>
            <a:r>
              <a:rPr lang="en-US" sz="11200" dirty="0" err="1" smtClean="0"/>
              <a:t>dan</a:t>
            </a:r>
            <a:r>
              <a:rPr lang="en-US" sz="11200" dirty="0" smtClean="0"/>
              <a:t> </a:t>
            </a:r>
            <a:r>
              <a:rPr lang="en-US" sz="11200" dirty="0" err="1" smtClean="0"/>
              <a:t>penggunaan</a:t>
            </a:r>
            <a:r>
              <a:rPr lang="en-US" sz="11200" dirty="0" smtClean="0"/>
              <a:t> </a:t>
            </a:r>
            <a:r>
              <a:rPr lang="en-US" sz="11200" dirty="0" err="1" smtClean="0"/>
              <a:t>kartu</a:t>
            </a:r>
            <a:r>
              <a:rPr lang="en-US" sz="11200" dirty="0" smtClean="0"/>
              <a:t> </a:t>
            </a:r>
            <a:r>
              <a:rPr lang="en-US" sz="11200" dirty="0" err="1" smtClean="0"/>
              <a:t>kredit</a:t>
            </a:r>
            <a:r>
              <a:rPr lang="en-US" sz="11200" dirty="0" smtClean="0"/>
              <a:t>. </a:t>
            </a:r>
            <a:r>
              <a:rPr lang="en-US" sz="11200" dirty="0" err="1" smtClean="0"/>
              <a:t>Undang</a:t>
            </a:r>
            <a:r>
              <a:rPr lang="en-US" sz="11200" dirty="0" smtClean="0"/>
              <a:t>-</a:t>
            </a:r>
            <a:r>
              <a:rPr lang="en-US" sz="11200" dirty="0" err="1" smtClean="0"/>
              <a:t>undang</a:t>
            </a:r>
            <a:r>
              <a:rPr lang="en-US" sz="11200" dirty="0" smtClean="0"/>
              <a:t> yang </a:t>
            </a:r>
            <a:r>
              <a:rPr lang="en-US" sz="11200" dirty="0" err="1" smtClean="0"/>
              <a:t>dimaksud</a:t>
            </a:r>
            <a:r>
              <a:rPr lang="en-US" sz="11200" dirty="0" smtClean="0"/>
              <a:t> </a:t>
            </a:r>
            <a:r>
              <a:rPr lang="en-US" sz="11200" dirty="0" err="1" smtClean="0"/>
              <a:t>adalah</a:t>
            </a:r>
            <a:r>
              <a:rPr lang="en-US" sz="11200" dirty="0" smtClean="0"/>
              <a:t> :</a:t>
            </a:r>
            <a:br>
              <a:rPr lang="en-US" sz="11200" dirty="0" smtClean="0"/>
            </a:br>
            <a:r>
              <a:rPr lang="en-US" sz="11200" dirty="0" smtClean="0"/>
              <a:t>1. UU No. 19 </a:t>
            </a:r>
            <a:r>
              <a:rPr lang="en-US" sz="11200" dirty="0" err="1" smtClean="0"/>
              <a:t>Tahun</a:t>
            </a:r>
            <a:r>
              <a:rPr lang="en-US" sz="11200" dirty="0" smtClean="0"/>
              <a:t> 2003 </a:t>
            </a:r>
            <a:r>
              <a:rPr lang="en-US" sz="11200" dirty="0" err="1" smtClean="0"/>
              <a:t>tentang</a:t>
            </a:r>
            <a:r>
              <a:rPr lang="en-US" sz="11200" dirty="0" smtClean="0"/>
              <a:t> BUMN </a:t>
            </a:r>
            <a:r>
              <a:rPr lang="en-US" sz="11200" dirty="0" err="1" smtClean="0"/>
              <a:t>dan</a:t>
            </a:r>
            <a:r>
              <a:rPr lang="en-US" sz="11200" dirty="0" smtClean="0"/>
              <a:t> 	</a:t>
            </a:r>
            <a:r>
              <a:rPr lang="en-US" sz="11200" dirty="0" err="1" smtClean="0"/>
              <a:t>peraturan</a:t>
            </a:r>
            <a:r>
              <a:rPr lang="en-US" sz="11200" dirty="0" smtClean="0"/>
              <a:t> 	</a:t>
            </a:r>
            <a:r>
              <a:rPr lang="en-US" sz="11200" dirty="0" err="1" smtClean="0"/>
              <a:t>pelaksanaannya</a:t>
            </a:r>
            <a:r>
              <a:rPr lang="en-US" sz="11200" dirty="0" smtClean="0"/>
              <a:t>. </a:t>
            </a:r>
            <a:r>
              <a:rPr lang="en-US" sz="11200" dirty="0" err="1" smtClean="0"/>
              <a:t>Berlakunya</a:t>
            </a:r>
            <a:r>
              <a:rPr lang="en-US" sz="11200" dirty="0" smtClean="0"/>
              <a:t> </a:t>
            </a:r>
            <a:r>
              <a:rPr lang="en-US" sz="11200" dirty="0" err="1" smtClean="0"/>
              <a:t>undang-undang</a:t>
            </a:r>
            <a:r>
              <a:rPr lang="en-US" sz="11200" dirty="0" smtClean="0"/>
              <a:t> </a:t>
            </a:r>
            <a:r>
              <a:rPr lang="en-US" sz="11200" dirty="0" err="1" smtClean="0"/>
              <a:t>ini</a:t>
            </a:r>
            <a:r>
              <a:rPr lang="en-US" sz="11200" dirty="0" smtClean="0"/>
              <a:t> 	</a:t>
            </a:r>
            <a:r>
              <a:rPr lang="en-US" sz="11200" dirty="0" err="1" smtClean="0"/>
              <a:t>apabila</a:t>
            </a:r>
            <a:r>
              <a:rPr lang="en-US" sz="11200" dirty="0" smtClean="0"/>
              <a:t> </a:t>
            </a:r>
            <a:r>
              <a:rPr lang="en-US" sz="11200" dirty="0" err="1" smtClean="0"/>
              <a:t>perusahaan</a:t>
            </a:r>
            <a:r>
              <a:rPr lang="en-US" sz="11200" dirty="0" smtClean="0"/>
              <a:t> </a:t>
            </a:r>
            <a:r>
              <a:rPr lang="en-US" sz="11200" dirty="0" err="1" smtClean="0"/>
              <a:t>kartu</a:t>
            </a:r>
            <a:r>
              <a:rPr lang="en-US" sz="11200" dirty="0" smtClean="0"/>
              <a:t> </a:t>
            </a:r>
            <a:r>
              <a:rPr lang="en-US" sz="11200" dirty="0" err="1" smtClean="0"/>
              <a:t>kredit</a:t>
            </a:r>
            <a:r>
              <a:rPr lang="en-US" sz="11200" dirty="0" smtClean="0"/>
              <a:t> </a:t>
            </a:r>
            <a:r>
              <a:rPr lang="en-US" sz="11200" dirty="0" err="1" smtClean="0"/>
              <a:t>berbentuk</a:t>
            </a:r>
            <a:r>
              <a:rPr lang="en-US" sz="11200" dirty="0" smtClean="0"/>
              <a:t> </a:t>
            </a:r>
            <a:r>
              <a:rPr lang="en-US" sz="11200" dirty="0" err="1" smtClean="0"/>
              <a:t>perusahaan</a:t>
            </a:r>
            <a:r>
              <a:rPr lang="en-US" sz="11200" dirty="0" smtClean="0"/>
              <a:t> 	</a:t>
            </a:r>
            <a:r>
              <a:rPr lang="en-US" sz="11200" dirty="0" err="1" smtClean="0"/>
              <a:t>perseroan</a:t>
            </a:r>
            <a:r>
              <a:rPr lang="en-US" sz="11200" dirty="0" smtClean="0"/>
              <a:t> 	(</a:t>
            </a:r>
            <a:r>
              <a:rPr lang="en-US" sz="11200" dirty="0" err="1" smtClean="0"/>
              <a:t>persero</a:t>
            </a:r>
            <a:r>
              <a:rPr lang="en-US" sz="11200" dirty="0" smtClean="0"/>
              <a:t>). </a:t>
            </a:r>
          </a:p>
          <a:p>
            <a:pPr marL="0" indent="0" algn="just">
              <a:buNone/>
              <a:tabLst>
                <a:tab pos="396875" algn="l"/>
              </a:tabLst>
            </a:pPr>
            <a:r>
              <a:rPr lang="en-US" sz="11200" dirty="0" smtClean="0"/>
              <a:t>2.	UU No. 40 </a:t>
            </a:r>
            <a:r>
              <a:rPr lang="en-US" sz="11200" dirty="0" err="1" smtClean="0"/>
              <a:t>Tahun</a:t>
            </a:r>
            <a:r>
              <a:rPr lang="en-US" sz="11200" dirty="0" smtClean="0"/>
              <a:t> 2007 </a:t>
            </a:r>
            <a:r>
              <a:rPr lang="en-US" sz="11200" dirty="0" err="1" smtClean="0"/>
              <a:t>tentang</a:t>
            </a:r>
            <a:r>
              <a:rPr lang="en-US" sz="11200" dirty="0" smtClean="0"/>
              <a:t> Perseroan 	</a:t>
            </a:r>
            <a:r>
              <a:rPr lang="en-US" sz="11200" dirty="0" err="1" smtClean="0"/>
              <a:t>Terbatas</a:t>
            </a:r>
            <a:r>
              <a:rPr lang="en-US" sz="11200" dirty="0" smtClean="0"/>
              <a:t> 	</a:t>
            </a:r>
            <a:r>
              <a:rPr lang="en-US" sz="11200" dirty="0" err="1" smtClean="0"/>
              <a:t>dan</a:t>
            </a:r>
            <a:r>
              <a:rPr lang="en-US" sz="11200" dirty="0" smtClean="0"/>
              <a:t> </a:t>
            </a:r>
            <a:r>
              <a:rPr lang="en-US" sz="11200" dirty="0" err="1" smtClean="0"/>
              <a:t>peraturan</a:t>
            </a:r>
            <a:r>
              <a:rPr lang="en-US" sz="11200" dirty="0" smtClean="0"/>
              <a:t> </a:t>
            </a:r>
            <a:r>
              <a:rPr lang="en-US" sz="11200" dirty="0" err="1" smtClean="0"/>
              <a:t>pelaksananya</a:t>
            </a:r>
            <a:r>
              <a:rPr lang="en-US" sz="11200" dirty="0" smtClean="0"/>
              <a:t>. </a:t>
            </a:r>
            <a:r>
              <a:rPr lang="en-US" sz="11200" dirty="0" err="1" smtClean="0"/>
              <a:t>Berlakunya</a:t>
            </a:r>
            <a:r>
              <a:rPr lang="en-US" sz="11200" dirty="0" smtClean="0"/>
              <a:t> </a:t>
            </a:r>
            <a:r>
              <a:rPr lang="en-US" sz="11200" dirty="0" err="1" smtClean="0"/>
              <a:t>undang</a:t>
            </a:r>
            <a:r>
              <a:rPr lang="en-US" sz="11200" dirty="0" smtClean="0"/>
              <a:t>-	</a:t>
            </a:r>
            <a:r>
              <a:rPr lang="en-US" sz="11200" dirty="0" err="1" smtClean="0"/>
              <a:t>undang</a:t>
            </a:r>
            <a:r>
              <a:rPr lang="en-US" sz="11200" dirty="0" smtClean="0"/>
              <a:t> </a:t>
            </a:r>
            <a:r>
              <a:rPr lang="en-US" sz="11200" dirty="0" err="1" smtClean="0"/>
              <a:t>ini</a:t>
            </a:r>
            <a:r>
              <a:rPr lang="en-US" sz="11200" dirty="0" smtClean="0"/>
              <a:t> </a:t>
            </a:r>
            <a:r>
              <a:rPr lang="en-US" sz="11200" dirty="0" err="1" smtClean="0"/>
              <a:t>apabila</a:t>
            </a:r>
            <a:r>
              <a:rPr lang="en-US" sz="11200" dirty="0" smtClean="0"/>
              <a:t> </a:t>
            </a:r>
            <a:r>
              <a:rPr lang="en-US" sz="11200" dirty="0" err="1" smtClean="0"/>
              <a:t>perusahaan</a:t>
            </a:r>
            <a:r>
              <a:rPr lang="en-US" sz="11200" dirty="0" smtClean="0"/>
              <a:t> </a:t>
            </a:r>
            <a:r>
              <a:rPr lang="en-US" sz="11200" dirty="0" err="1" smtClean="0"/>
              <a:t>kartu</a:t>
            </a:r>
            <a:r>
              <a:rPr lang="en-US" sz="11200" dirty="0" smtClean="0"/>
              <a:t> </a:t>
            </a:r>
            <a:r>
              <a:rPr lang="en-US" sz="11200" dirty="0" err="1" smtClean="0"/>
              <a:t>kredit</a:t>
            </a:r>
            <a:r>
              <a:rPr lang="en-US" sz="11200" dirty="0" smtClean="0"/>
              <a:t> </a:t>
            </a:r>
            <a:r>
              <a:rPr lang="en-US" sz="11200" dirty="0" err="1" smtClean="0"/>
              <a:t>berbentuk</a:t>
            </a:r>
            <a:r>
              <a:rPr lang="en-US" sz="11200" dirty="0" smtClean="0"/>
              <a:t> 	</a:t>
            </a:r>
            <a:r>
              <a:rPr lang="en-US" sz="11200" dirty="0" err="1" smtClean="0"/>
              <a:t>perseroan</a:t>
            </a:r>
            <a:r>
              <a:rPr lang="en-US" sz="11200" dirty="0" smtClean="0"/>
              <a:t> 	</a:t>
            </a:r>
            <a:r>
              <a:rPr lang="en-US" sz="11200" dirty="0" err="1" smtClean="0"/>
              <a:t>terbatas</a:t>
            </a:r>
            <a:r>
              <a:rPr lang="en-US" sz="11200" dirty="0" smtClean="0"/>
              <a:t> (PT).</a:t>
            </a:r>
          </a:p>
          <a:p>
            <a:pPr marL="396875" indent="-396875" algn="just">
              <a:buNone/>
              <a:tabLst>
                <a:tab pos="396875" algn="l"/>
              </a:tabLst>
            </a:pPr>
            <a:r>
              <a:rPr lang="en-US" sz="11200" dirty="0" smtClean="0"/>
              <a:t>3.	UU </a:t>
            </a:r>
            <a:r>
              <a:rPr lang="en-US" sz="11200" dirty="0" err="1" smtClean="0"/>
              <a:t>Nomor</a:t>
            </a:r>
            <a:r>
              <a:rPr lang="en-US" sz="11200" dirty="0" smtClean="0"/>
              <a:t> 8 </a:t>
            </a:r>
            <a:r>
              <a:rPr lang="en-US" sz="11200" dirty="0" err="1" smtClean="0"/>
              <a:t>Tahun</a:t>
            </a:r>
            <a:r>
              <a:rPr lang="en-US" sz="11200" dirty="0" smtClean="0"/>
              <a:t> 1999 </a:t>
            </a:r>
            <a:r>
              <a:rPr lang="en-US" sz="11200" dirty="0" err="1" smtClean="0"/>
              <a:t>tentang</a:t>
            </a:r>
            <a:r>
              <a:rPr lang="en-US" sz="11200" dirty="0" smtClean="0"/>
              <a:t> 	</a:t>
            </a:r>
            <a:r>
              <a:rPr lang="en-US" sz="11200" dirty="0" err="1" smtClean="0"/>
              <a:t>Perlindungan</a:t>
            </a:r>
            <a:r>
              <a:rPr lang="en-US" sz="11200" dirty="0" smtClean="0"/>
              <a:t> </a:t>
            </a:r>
            <a:r>
              <a:rPr lang="en-US" sz="11200" dirty="0" err="1" smtClean="0"/>
              <a:t>Konsumen</a:t>
            </a:r>
            <a:r>
              <a:rPr lang="en-US" sz="11200" dirty="0" smtClean="0"/>
              <a:t>. </a:t>
            </a:r>
            <a:r>
              <a:rPr lang="en-US" sz="11200" dirty="0" err="1" smtClean="0"/>
              <a:t>Berlakunya</a:t>
            </a:r>
            <a:r>
              <a:rPr lang="en-US" sz="11200" dirty="0" smtClean="0"/>
              <a:t> </a:t>
            </a:r>
            <a:r>
              <a:rPr lang="en-US" sz="11200" dirty="0" err="1" smtClean="0"/>
              <a:t>undang</a:t>
            </a:r>
            <a:r>
              <a:rPr lang="en-US" sz="11200" dirty="0" smtClean="0"/>
              <a:t>-</a:t>
            </a:r>
            <a:r>
              <a:rPr lang="en-US" sz="11200" dirty="0" err="1" smtClean="0"/>
              <a:t>undang</a:t>
            </a:r>
            <a:r>
              <a:rPr lang="en-US" sz="11200" dirty="0" smtClean="0"/>
              <a:t> </a:t>
            </a:r>
            <a:r>
              <a:rPr lang="en-US" sz="11200" dirty="0" err="1" smtClean="0"/>
              <a:t>ini</a:t>
            </a:r>
            <a:r>
              <a:rPr lang="en-US" sz="11200" dirty="0" smtClean="0"/>
              <a:t> 	</a:t>
            </a:r>
            <a:r>
              <a:rPr lang="en-US" sz="11200" dirty="0" err="1" smtClean="0"/>
              <a:t>apabila</a:t>
            </a:r>
            <a:r>
              <a:rPr lang="en-US" sz="11200" dirty="0" smtClean="0"/>
              <a:t> </a:t>
            </a:r>
            <a:r>
              <a:rPr lang="en-US" sz="11200" dirty="0" err="1" smtClean="0"/>
              <a:t>perusahaan</a:t>
            </a:r>
            <a:r>
              <a:rPr lang="en-US" sz="11200" dirty="0" smtClean="0"/>
              <a:t> 	</a:t>
            </a:r>
            <a:r>
              <a:rPr lang="en-US" sz="11200" dirty="0" err="1" smtClean="0"/>
              <a:t>kartu</a:t>
            </a:r>
            <a:r>
              <a:rPr lang="en-US" sz="11200" dirty="0" smtClean="0"/>
              <a:t> </a:t>
            </a:r>
            <a:r>
              <a:rPr lang="en-US" sz="11200" dirty="0" err="1" smtClean="0"/>
              <a:t>kredit</a:t>
            </a:r>
            <a:r>
              <a:rPr lang="en-US" sz="11200" dirty="0" smtClean="0"/>
              <a:t> </a:t>
            </a:r>
            <a:r>
              <a:rPr lang="en-US" sz="11200" dirty="0" err="1" smtClean="0"/>
              <a:t>melanggar</a:t>
            </a:r>
            <a:r>
              <a:rPr lang="en-US" sz="11200" dirty="0" smtClean="0"/>
              <a:t> </a:t>
            </a:r>
            <a:r>
              <a:rPr lang="en-US" sz="11200" dirty="0" err="1" smtClean="0"/>
              <a:t>kewajiban</a:t>
            </a:r>
            <a:r>
              <a:rPr lang="en-US" sz="11200" dirty="0" smtClean="0"/>
              <a:t> 	</a:t>
            </a:r>
            <a:r>
              <a:rPr lang="en-US" sz="11200" dirty="0" err="1" smtClean="0"/>
              <a:t>dan</a:t>
            </a:r>
            <a:r>
              <a:rPr lang="en-US" sz="11200" dirty="0" smtClean="0"/>
              <a:t> </a:t>
            </a:r>
            <a:r>
              <a:rPr lang="en-US" sz="11200" dirty="0" err="1" smtClean="0"/>
              <a:t>larangan</a:t>
            </a:r>
            <a:r>
              <a:rPr lang="en-US" sz="11200" dirty="0" smtClean="0"/>
              <a:t> yang </a:t>
            </a:r>
            <a:r>
              <a:rPr lang="en-US" sz="11200" dirty="0" err="1" smtClean="0"/>
              <a:t>secara</a:t>
            </a:r>
            <a:r>
              <a:rPr lang="en-US" sz="11200" dirty="0" smtClean="0"/>
              <a:t> 	</a:t>
            </a:r>
            <a:r>
              <a:rPr lang="en-US" sz="11200" dirty="0" err="1" smtClean="0"/>
              <a:t>perdata</a:t>
            </a:r>
            <a:r>
              <a:rPr lang="en-US" sz="11200" dirty="0" smtClean="0"/>
              <a:t> </a:t>
            </a:r>
            <a:r>
              <a:rPr lang="en-US" sz="11200" dirty="0" err="1" smtClean="0"/>
              <a:t>merugikan</a:t>
            </a:r>
            <a:r>
              <a:rPr lang="en-US" sz="11200" dirty="0" smtClean="0"/>
              <a:t> </a:t>
            </a:r>
            <a:r>
              <a:rPr lang="en-US" sz="11200" dirty="0" err="1" smtClean="0"/>
              <a:t>konsumen</a:t>
            </a:r>
            <a:r>
              <a:rPr lang="en-US" sz="11200" dirty="0" smtClean="0"/>
              <a:t>.</a:t>
            </a:r>
            <a:r>
              <a:rPr lang="id-ID" sz="11200" dirty="0" smtClean="0"/>
              <a:t/>
            </a:r>
            <a:br>
              <a:rPr lang="id-ID" sz="11200" dirty="0" smtClean="0"/>
            </a:br>
            <a:endParaRPr lang="en-US" sz="11200" dirty="0" smtClean="0"/>
          </a:p>
          <a:p>
            <a:pPr marL="0" indent="0" algn="just">
              <a:buNone/>
              <a:tabLst>
                <a:tab pos="396875" algn="l"/>
              </a:tabLst>
            </a:pPr>
            <a:r>
              <a:rPr lang="en-US" sz="11200" dirty="0" smtClean="0"/>
              <a:t/>
            </a:r>
            <a:br>
              <a:rPr lang="en-US" sz="11200" dirty="0" smtClean="0"/>
            </a:br>
            <a:endParaRPr lang="en-US" sz="11200" dirty="0" smtClean="0"/>
          </a:p>
          <a:p>
            <a:pPr marL="0" indent="0" algn="just">
              <a:buNone/>
            </a:pPr>
            <a:endParaRPr lang="en-US" sz="5100" dirty="0" smtClean="0"/>
          </a:p>
          <a:p>
            <a:pPr marL="0" indent="0" algn="just">
              <a:buNone/>
            </a:pPr>
            <a:endParaRPr lang="en-US" sz="2800" dirty="0"/>
          </a:p>
        </p:txBody>
      </p:sp>
    </p:spTree>
  </p:cSld>
  <p:clrMapOvr>
    <a:masterClrMapping/>
  </p:clrMapOvr>
  <p:transition spd="slow">
    <p:random/>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533400"/>
          </a:xfrm>
        </p:spPr>
        <p:txBody>
          <a:bodyPr>
            <a:normAutofit/>
          </a:bodyPr>
          <a:lstStyle/>
          <a:p>
            <a:pPr algn="l"/>
            <a:r>
              <a:rPr lang="en-US" sz="2800" dirty="0" smtClean="0"/>
              <a:t>b. </a:t>
            </a:r>
            <a:r>
              <a:rPr lang="en-US" sz="2800" dirty="0" err="1" smtClean="0"/>
              <a:t>Segi</a:t>
            </a:r>
            <a:r>
              <a:rPr lang="en-US" sz="2800" dirty="0" smtClean="0"/>
              <a:t> </a:t>
            </a:r>
            <a:r>
              <a:rPr lang="en-US" sz="2800" dirty="0" err="1" smtClean="0"/>
              <a:t>Hukum</a:t>
            </a:r>
            <a:r>
              <a:rPr lang="en-US" sz="2800" dirty="0" smtClean="0"/>
              <a:t> </a:t>
            </a:r>
            <a:r>
              <a:rPr lang="en-US" sz="2800" dirty="0" err="1" smtClean="0"/>
              <a:t>Publik</a:t>
            </a:r>
            <a:endParaRPr lang="en-US" sz="2800" dirty="0"/>
          </a:p>
        </p:txBody>
      </p:sp>
      <p:sp>
        <p:nvSpPr>
          <p:cNvPr id="3" name="Content Placeholder 2"/>
          <p:cNvSpPr>
            <a:spLocks noGrp="1"/>
          </p:cNvSpPr>
          <p:nvPr>
            <p:ph idx="1"/>
          </p:nvPr>
        </p:nvSpPr>
        <p:spPr>
          <a:xfrm>
            <a:off x="0" y="533400"/>
            <a:ext cx="9144000" cy="6324600"/>
          </a:xfrm>
        </p:spPr>
        <p:txBody>
          <a:bodyPr>
            <a:normAutofit fontScale="25000" lnSpcReduction="20000"/>
          </a:bodyPr>
          <a:lstStyle/>
          <a:p>
            <a:pPr marL="0" indent="350838" algn="just">
              <a:buNone/>
            </a:pPr>
            <a:r>
              <a:rPr lang="en-US" sz="11200" dirty="0" err="1" smtClean="0"/>
              <a:t>Sebagai</a:t>
            </a:r>
            <a:r>
              <a:rPr lang="en-US" sz="11200" dirty="0" smtClean="0"/>
              <a:t> </a:t>
            </a:r>
            <a:r>
              <a:rPr lang="en-US" sz="11200" dirty="0" err="1" smtClean="0"/>
              <a:t>usaha</a:t>
            </a:r>
            <a:r>
              <a:rPr lang="en-US" sz="11200" dirty="0" smtClean="0"/>
              <a:t> yang </a:t>
            </a:r>
            <a:r>
              <a:rPr lang="en-US" sz="11200" dirty="0" err="1" smtClean="0"/>
              <a:t>bergerak</a:t>
            </a:r>
            <a:r>
              <a:rPr lang="en-US" sz="11200" dirty="0" smtClean="0"/>
              <a:t> </a:t>
            </a:r>
            <a:r>
              <a:rPr lang="en-US" sz="11200" dirty="0" err="1" smtClean="0"/>
              <a:t>dibidang</a:t>
            </a:r>
            <a:r>
              <a:rPr lang="en-US" sz="11200" dirty="0" smtClean="0"/>
              <a:t> </a:t>
            </a:r>
            <a:r>
              <a:rPr lang="en-US" sz="11200" dirty="0" err="1" smtClean="0"/>
              <a:t>jasa</a:t>
            </a:r>
            <a:r>
              <a:rPr lang="en-US" sz="11200" dirty="0" smtClean="0"/>
              <a:t> </a:t>
            </a:r>
            <a:r>
              <a:rPr lang="en-US" sz="11200" dirty="0" err="1" smtClean="0"/>
              <a:t>pembaiayaan</a:t>
            </a:r>
            <a:r>
              <a:rPr lang="en-US" sz="11200" dirty="0" smtClean="0"/>
              <a:t>, </a:t>
            </a:r>
            <a:r>
              <a:rPr lang="en-US" sz="11200" dirty="0" err="1" smtClean="0"/>
              <a:t>kartu</a:t>
            </a:r>
            <a:r>
              <a:rPr lang="en-US" sz="11200" dirty="0" smtClean="0"/>
              <a:t> </a:t>
            </a:r>
            <a:r>
              <a:rPr lang="en-US" sz="11200" dirty="0" err="1" smtClean="0"/>
              <a:t>kredit</a:t>
            </a:r>
            <a:r>
              <a:rPr lang="en-US" sz="11200" dirty="0" smtClean="0"/>
              <a:t> </a:t>
            </a:r>
            <a:r>
              <a:rPr lang="en-US" sz="11200" dirty="0" err="1" smtClean="0"/>
              <a:t>juga</a:t>
            </a:r>
            <a:r>
              <a:rPr lang="en-US" sz="11200" dirty="0" smtClean="0"/>
              <a:t> </a:t>
            </a:r>
            <a:r>
              <a:rPr lang="en-US" sz="11200" dirty="0" err="1" smtClean="0"/>
              <a:t>banyak</a:t>
            </a:r>
            <a:r>
              <a:rPr lang="en-US" sz="11200" dirty="0" smtClean="0"/>
              <a:t> </a:t>
            </a:r>
            <a:r>
              <a:rPr lang="en-US" sz="11200" dirty="0" err="1" smtClean="0"/>
              <a:t>menyangkut</a:t>
            </a:r>
            <a:r>
              <a:rPr lang="en-US" sz="11200" dirty="0" smtClean="0"/>
              <a:t> </a:t>
            </a:r>
            <a:r>
              <a:rPr lang="en-US" sz="11200" dirty="0" err="1" smtClean="0"/>
              <a:t>kepentingan</a:t>
            </a:r>
            <a:r>
              <a:rPr lang="en-US" sz="11200" dirty="0" smtClean="0"/>
              <a:t> </a:t>
            </a:r>
            <a:r>
              <a:rPr lang="en-US" sz="11200" dirty="0" err="1" smtClean="0"/>
              <a:t>publik</a:t>
            </a:r>
            <a:r>
              <a:rPr lang="en-US" sz="11200" dirty="0" smtClean="0"/>
              <a:t> (</a:t>
            </a:r>
            <a:r>
              <a:rPr lang="en-US" sz="11200" dirty="0" err="1" smtClean="0"/>
              <a:t>negara</a:t>
            </a:r>
            <a:r>
              <a:rPr lang="en-US" sz="11200" dirty="0" smtClean="0"/>
              <a:t>/</a:t>
            </a:r>
            <a:r>
              <a:rPr lang="en-US" sz="11200" dirty="0" err="1" smtClean="0"/>
              <a:t>pemerintah</a:t>
            </a:r>
            <a:r>
              <a:rPr lang="en-US" sz="11200" dirty="0" smtClean="0"/>
              <a:t>) </a:t>
            </a:r>
            <a:r>
              <a:rPr lang="en-US" sz="11200" dirty="0" err="1" smtClean="0"/>
              <a:t>terutama</a:t>
            </a:r>
            <a:r>
              <a:rPr lang="en-US" sz="11200" dirty="0" smtClean="0"/>
              <a:t> yang </a:t>
            </a:r>
            <a:r>
              <a:rPr lang="en-US" sz="11200" dirty="0" err="1" smtClean="0"/>
              <a:t>bersifat</a:t>
            </a:r>
            <a:r>
              <a:rPr lang="en-US" sz="11200" dirty="0" smtClean="0"/>
              <a:t> </a:t>
            </a:r>
            <a:r>
              <a:rPr lang="en-US" sz="11200" dirty="0" err="1" smtClean="0"/>
              <a:t>administratif</a:t>
            </a:r>
            <a:r>
              <a:rPr lang="en-US" sz="11200" dirty="0" smtClean="0"/>
              <a:t>. </a:t>
            </a:r>
            <a:r>
              <a:rPr lang="en-US" sz="11200" dirty="0" err="1" smtClean="0"/>
              <a:t>Oleh</a:t>
            </a:r>
            <a:r>
              <a:rPr lang="en-US" sz="11200" dirty="0" smtClean="0"/>
              <a:t> </a:t>
            </a:r>
            <a:r>
              <a:rPr lang="en-US" sz="11200" dirty="0" err="1" smtClean="0"/>
              <a:t>karena</a:t>
            </a:r>
            <a:r>
              <a:rPr lang="en-US" sz="11200" dirty="0" smtClean="0"/>
              <a:t> </a:t>
            </a:r>
            <a:r>
              <a:rPr lang="en-US" sz="11200" dirty="0" err="1" smtClean="0"/>
              <a:t>itu</a:t>
            </a:r>
            <a:r>
              <a:rPr lang="en-US" sz="11200" dirty="0" smtClean="0"/>
              <a:t>, </a:t>
            </a:r>
            <a:r>
              <a:rPr lang="en-US" sz="11200" dirty="0" err="1" smtClean="0"/>
              <a:t>kepentingan</a:t>
            </a:r>
            <a:r>
              <a:rPr lang="en-US" sz="11200" dirty="0" smtClean="0"/>
              <a:t> </a:t>
            </a:r>
            <a:r>
              <a:rPr lang="en-US" sz="11200" dirty="0" err="1" smtClean="0"/>
              <a:t>publik</a:t>
            </a:r>
            <a:r>
              <a:rPr lang="en-US" sz="11200" dirty="0" smtClean="0"/>
              <a:t> </a:t>
            </a:r>
            <a:r>
              <a:rPr lang="en-US" sz="11200" dirty="0" err="1" smtClean="0"/>
              <a:t>banyak</a:t>
            </a:r>
            <a:r>
              <a:rPr lang="en-US" sz="11200" dirty="0" smtClean="0"/>
              <a:t> </a:t>
            </a:r>
            <a:r>
              <a:rPr lang="en-US" sz="11200" dirty="0" err="1" smtClean="0"/>
              <a:t>diatur</a:t>
            </a:r>
            <a:r>
              <a:rPr lang="en-US" sz="11200" dirty="0" smtClean="0"/>
              <a:t> </a:t>
            </a:r>
            <a:r>
              <a:rPr lang="en-US" sz="11200" dirty="0" err="1" smtClean="0"/>
              <a:t>dalam</a:t>
            </a:r>
            <a:r>
              <a:rPr lang="en-US" sz="11200" dirty="0" smtClean="0"/>
              <a:t> </a:t>
            </a:r>
            <a:r>
              <a:rPr lang="en-US" sz="11200" dirty="0" err="1" smtClean="0"/>
              <a:t>berbagai</a:t>
            </a:r>
            <a:r>
              <a:rPr lang="en-US" sz="11200" dirty="0" smtClean="0"/>
              <a:t> </a:t>
            </a:r>
            <a:r>
              <a:rPr lang="en-US" sz="11200" dirty="0" err="1" smtClean="0"/>
              <a:t>peraturan</a:t>
            </a:r>
            <a:r>
              <a:rPr lang="en-US" sz="11200" dirty="0" smtClean="0"/>
              <a:t> </a:t>
            </a:r>
            <a:r>
              <a:rPr lang="en-US" sz="11200" dirty="0" err="1" smtClean="0"/>
              <a:t>perundang-undangan</a:t>
            </a:r>
            <a:r>
              <a:rPr lang="en-US" sz="11200" dirty="0" smtClean="0"/>
              <a:t> </a:t>
            </a:r>
            <a:r>
              <a:rPr lang="en-US" sz="11200" dirty="0" err="1" smtClean="0"/>
              <a:t>administrasi</a:t>
            </a:r>
            <a:r>
              <a:rPr lang="en-US" sz="11200" dirty="0" smtClean="0"/>
              <a:t> </a:t>
            </a:r>
            <a:r>
              <a:rPr lang="en-US" sz="11200" dirty="0" err="1" smtClean="0"/>
              <a:t>negara</a:t>
            </a:r>
            <a:r>
              <a:rPr lang="en-US" sz="11200" dirty="0" smtClean="0"/>
              <a:t>.</a:t>
            </a:r>
          </a:p>
          <a:p>
            <a:pPr marL="0" indent="0" algn="just">
              <a:buNone/>
            </a:pPr>
            <a:r>
              <a:rPr lang="en-US" sz="11200" dirty="0" smtClean="0"/>
              <a:t>1. </a:t>
            </a:r>
            <a:r>
              <a:rPr lang="en-US" sz="11200" dirty="0" err="1" smtClean="0"/>
              <a:t>Undang</a:t>
            </a:r>
            <a:r>
              <a:rPr lang="en-US" sz="11200" dirty="0" smtClean="0"/>
              <a:t>-</a:t>
            </a:r>
            <a:r>
              <a:rPr lang="en-US" sz="11200" dirty="0" err="1" smtClean="0"/>
              <a:t>undang</a:t>
            </a:r>
            <a:r>
              <a:rPr lang="en-US" sz="11200" dirty="0" smtClean="0"/>
              <a:t> </a:t>
            </a:r>
            <a:r>
              <a:rPr lang="en-US" sz="11200" dirty="0" err="1" smtClean="0"/>
              <a:t>Bidang</a:t>
            </a:r>
            <a:r>
              <a:rPr lang="en-US" sz="11200" dirty="0" smtClean="0"/>
              <a:t> </a:t>
            </a:r>
            <a:r>
              <a:rPr lang="en-US" sz="11200" dirty="0" err="1" smtClean="0"/>
              <a:t>Hukum</a:t>
            </a:r>
            <a:r>
              <a:rPr lang="en-US" sz="11200" dirty="0" smtClean="0"/>
              <a:t> </a:t>
            </a:r>
            <a:r>
              <a:rPr lang="en-US" sz="11200" dirty="0" err="1" smtClean="0"/>
              <a:t>Publik</a:t>
            </a:r>
            <a:endParaRPr lang="en-US" sz="11200" dirty="0" smtClean="0"/>
          </a:p>
          <a:p>
            <a:pPr marL="0" indent="0" algn="just">
              <a:buNone/>
              <a:tabLst>
                <a:tab pos="457200" algn="l"/>
              </a:tabLst>
            </a:pPr>
            <a:r>
              <a:rPr lang="en-US" sz="11200" dirty="0" smtClean="0"/>
              <a:t>a.	UU No. 3 </a:t>
            </a:r>
            <a:r>
              <a:rPr lang="en-US" sz="11200" dirty="0" err="1" smtClean="0"/>
              <a:t>Tahun</a:t>
            </a:r>
            <a:r>
              <a:rPr lang="en-US" sz="11200" dirty="0" smtClean="0"/>
              <a:t> 1982 </a:t>
            </a:r>
            <a:r>
              <a:rPr lang="en-US" sz="11200" dirty="0" err="1" smtClean="0"/>
              <a:t>tentang</a:t>
            </a:r>
            <a:r>
              <a:rPr lang="en-US" sz="11200" dirty="0" smtClean="0"/>
              <a:t> </a:t>
            </a:r>
            <a:r>
              <a:rPr lang="en-US" sz="11200" dirty="0" err="1" smtClean="0"/>
              <a:t>Wajib</a:t>
            </a:r>
            <a:r>
              <a:rPr lang="en-US" sz="11200" dirty="0" smtClean="0"/>
              <a:t> </a:t>
            </a:r>
            <a:r>
              <a:rPr lang="en-US" sz="11200" dirty="0" err="1" smtClean="0"/>
              <a:t>Daftar</a:t>
            </a:r>
            <a:r>
              <a:rPr lang="en-US" sz="11200" dirty="0" smtClean="0"/>
              <a:t> 	Perusahaan </a:t>
            </a:r>
            <a:r>
              <a:rPr lang="en-US" sz="11200" dirty="0" err="1" smtClean="0"/>
              <a:t>dan</a:t>
            </a:r>
            <a:r>
              <a:rPr lang="en-US" sz="11200" dirty="0" smtClean="0"/>
              <a:t> </a:t>
            </a:r>
            <a:r>
              <a:rPr lang="en-US" sz="11200" dirty="0" err="1" smtClean="0"/>
              <a:t>peraturan</a:t>
            </a:r>
            <a:r>
              <a:rPr lang="en-US" sz="11200" dirty="0" smtClean="0"/>
              <a:t> </a:t>
            </a:r>
            <a:r>
              <a:rPr lang="en-US" sz="11200" dirty="0" err="1" smtClean="0"/>
              <a:t>pelaksanaannya</a:t>
            </a:r>
            <a:r>
              <a:rPr lang="en-US" sz="11200" dirty="0" smtClean="0"/>
              <a:t>. </a:t>
            </a:r>
            <a:r>
              <a:rPr lang="en-US" sz="11200" dirty="0" err="1" smtClean="0"/>
              <a:t>Berlakunya</a:t>
            </a:r>
            <a:r>
              <a:rPr lang="en-US" sz="11200" dirty="0" smtClean="0"/>
              <a:t> 	</a:t>
            </a:r>
            <a:r>
              <a:rPr lang="en-US" sz="11200" dirty="0" err="1" smtClean="0"/>
              <a:t>undang</a:t>
            </a:r>
            <a:r>
              <a:rPr lang="en-US" sz="11200" dirty="0" smtClean="0"/>
              <a:t>-</a:t>
            </a:r>
            <a:r>
              <a:rPr lang="en-US" sz="11200" dirty="0" err="1" smtClean="0"/>
              <a:t>undang</a:t>
            </a:r>
            <a:r>
              <a:rPr lang="en-US" sz="11200" dirty="0" smtClean="0"/>
              <a:t> </a:t>
            </a:r>
            <a:r>
              <a:rPr lang="en-US" sz="11200" dirty="0" err="1" smtClean="0"/>
              <a:t>ini</a:t>
            </a:r>
            <a:r>
              <a:rPr lang="en-US" sz="11200" dirty="0" smtClean="0"/>
              <a:t> </a:t>
            </a:r>
            <a:r>
              <a:rPr lang="en-US" sz="11200" dirty="0" err="1" smtClean="0"/>
              <a:t>karena</a:t>
            </a:r>
            <a:r>
              <a:rPr lang="en-US" sz="11200" dirty="0" smtClean="0"/>
              <a:t> </a:t>
            </a:r>
            <a:r>
              <a:rPr lang="en-US" sz="11200" dirty="0" err="1" smtClean="0"/>
              <a:t>perusahaan</a:t>
            </a:r>
            <a:r>
              <a:rPr lang="en-US" sz="11200" dirty="0" smtClean="0"/>
              <a:t> </a:t>
            </a:r>
            <a:r>
              <a:rPr lang="en-US" sz="11200" dirty="0" err="1" smtClean="0"/>
              <a:t>kartu</a:t>
            </a:r>
            <a:r>
              <a:rPr lang="en-US" sz="11200" dirty="0" smtClean="0"/>
              <a:t> </a:t>
            </a:r>
            <a:r>
              <a:rPr lang="en-US" sz="11200" dirty="0" err="1" smtClean="0"/>
              <a:t>kredit</a:t>
            </a:r>
            <a:r>
              <a:rPr lang="en-US" sz="11200" dirty="0" smtClean="0"/>
              <a:t> 	</a:t>
            </a:r>
            <a:r>
              <a:rPr lang="en-US" sz="11200" dirty="0" err="1" smtClean="0"/>
              <a:t>melakukan</a:t>
            </a:r>
            <a:r>
              <a:rPr lang="en-US" sz="11200" dirty="0" smtClean="0"/>
              <a:t> </a:t>
            </a:r>
            <a:r>
              <a:rPr lang="en-US" sz="11200" dirty="0" err="1" smtClean="0"/>
              <a:t>pendaftaran</a:t>
            </a:r>
            <a:r>
              <a:rPr lang="en-US" sz="11200" dirty="0" smtClean="0"/>
              <a:t>, </a:t>
            </a:r>
            <a:r>
              <a:rPr lang="en-US" sz="11200" dirty="0" err="1" smtClean="0"/>
              <a:t>pendaftaran</a:t>
            </a:r>
            <a:r>
              <a:rPr lang="en-US" sz="11200" dirty="0" smtClean="0"/>
              <a:t> </a:t>
            </a:r>
            <a:r>
              <a:rPr lang="en-US" sz="11200" dirty="0" err="1" smtClean="0"/>
              <a:t>ulang</a:t>
            </a:r>
            <a:r>
              <a:rPr lang="en-US" sz="11200" dirty="0" smtClean="0"/>
              <a:t>, </a:t>
            </a:r>
            <a:r>
              <a:rPr lang="en-US" sz="11200" dirty="0" err="1" smtClean="0"/>
              <a:t>dan</a:t>
            </a:r>
            <a:r>
              <a:rPr lang="en-US" sz="11200" dirty="0" smtClean="0"/>
              <a:t> 	</a:t>
            </a:r>
            <a:r>
              <a:rPr lang="en-US" sz="11200" dirty="0" err="1" smtClean="0"/>
              <a:t>pendaftaran</a:t>
            </a:r>
            <a:r>
              <a:rPr lang="en-US" sz="11200" dirty="0" smtClean="0"/>
              <a:t> </a:t>
            </a:r>
            <a:r>
              <a:rPr lang="en-US" sz="11200" dirty="0" err="1" smtClean="0"/>
              <a:t>likuidasi</a:t>
            </a:r>
            <a:r>
              <a:rPr lang="en-US" sz="11200" dirty="0" smtClean="0"/>
              <a:t> </a:t>
            </a:r>
            <a:r>
              <a:rPr lang="en-US" sz="11200" dirty="0" err="1" smtClean="0"/>
              <a:t>perusahaan</a:t>
            </a:r>
            <a:r>
              <a:rPr lang="en-US" sz="11200" dirty="0" smtClean="0"/>
              <a:t>.</a:t>
            </a:r>
            <a:br>
              <a:rPr lang="en-US" sz="11200" dirty="0" smtClean="0"/>
            </a:br>
            <a:r>
              <a:rPr lang="en-US" sz="11200" dirty="0" smtClean="0"/>
              <a:t>b.	UU No. 8 </a:t>
            </a:r>
            <a:r>
              <a:rPr lang="en-US" sz="11200" dirty="0" err="1" smtClean="0"/>
              <a:t>Tahun</a:t>
            </a:r>
            <a:r>
              <a:rPr lang="en-US" sz="11200" dirty="0" smtClean="0"/>
              <a:t> 1997 </a:t>
            </a:r>
            <a:r>
              <a:rPr lang="en-US" sz="11200" dirty="0" err="1" smtClean="0"/>
              <a:t>tentang</a:t>
            </a:r>
            <a:r>
              <a:rPr lang="en-US" sz="11200" dirty="0" smtClean="0"/>
              <a:t> </a:t>
            </a:r>
            <a:r>
              <a:rPr lang="en-US" sz="11200" dirty="0" err="1" smtClean="0"/>
              <a:t>Dokumen</a:t>
            </a:r>
            <a:r>
              <a:rPr lang="en-US" sz="11200" dirty="0" smtClean="0"/>
              <a:t> 	Perusahaan. </a:t>
            </a:r>
          </a:p>
          <a:p>
            <a:pPr marL="0" indent="0" algn="just">
              <a:buNone/>
              <a:tabLst>
                <a:tab pos="457200" algn="l"/>
              </a:tabLst>
            </a:pPr>
            <a:r>
              <a:rPr lang="en-US" sz="11200" dirty="0" smtClean="0"/>
              <a:t>	</a:t>
            </a:r>
            <a:r>
              <a:rPr lang="en-US" sz="11200" dirty="0" err="1" smtClean="0"/>
              <a:t>Berlakunya</a:t>
            </a:r>
            <a:r>
              <a:rPr lang="en-US" sz="11200" dirty="0" smtClean="0"/>
              <a:t> </a:t>
            </a:r>
            <a:r>
              <a:rPr lang="en-US" sz="11200" dirty="0" err="1" smtClean="0"/>
              <a:t>undang</a:t>
            </a:r>
            <a:r>
              <a:rPr lang="en-US" sz="11200" dirty="0" smtClean="0"/>
              <a:t>-</a:t>
            </a:r>
            <a:r>
              <a:rPr lang="en-US" sz="11200" dirty="0" err="1" smtClean="0"/>
              <a:t>undang</a:t>
            </a:r>
            <a:r>
              <a:rPr lang="en-US" sz="11200" dirty="0" smtClean="0"/>
              <a:t> </a:t>
            </a:r>
            <a:r>
              <a:rPr lang="en-US" sz="11200" dirty="0" err="1" smtClean="0"/>
              <a:t>ini</a:t>
            </a:r>
            <a:r>
              <a:rPr lang="en-US" sz="11200" dirty="0" smtClean="0"/>
              <a:t> </a:t>
            </a:r>
            <a:r>
              <a:rPr lang="en-US" sz="11200" dirty="0" err="1" smtClean="0"/>
              <a:t>karena</a:t>
            </a:r>
            <a:r>
              <a:rPr lang="en-US" sz="11200" dirty="0" smtClean="0"/>
              <a:t> 	</a:t>
            </a:r>
            <a:r>
              <a:rPr lang="en-US" sz="11200" dirty="0" err="1" smtClean="0"/>
              <a:t>perusahaan</a:t>
            </a:r>
            <a:r>
              <a:rPr lang="en-US" sz="11200" dirty="0" smtClean="0"/>
              <a:t> </a:t>
            </a:r>
            <a:r>
              <a:rPr lang="en-US" sz="11200" dirty="0" err="1" smtClean="0"/>
              <a:t>kartu</a:t>
            </a:r>
            <a:r>
              <a:rPr lang="en-US" sz="11200" dirty="0" smtClean="0"/>
              <a:t> 	</a:t>
            </a:r>
            <a:r>
              <a:rPr lang="en-US" sz="11200" dirty="0" err="1" smtClean="0"/>
              <a:t>kredit</a:t>
            </a:r>
            <a:r>
              <a:rPr lang="en-US" sz="11200" dirty="0" smtClean="0"/>
              <a:t> </a:t>
            </a:r>
            <a:r>
              <a:rPr lang="en-US" sz="11200" dirty="0" err="1" smtClean="0"/>
              <a:t>wajib</a:t>
            </a:r>
            <a:r>
              <a:rPr lang="en-US" sz="11200" dirty="0" smtClean="0"/>
              <a:t> </a:t>
            </a:r>
            <a:r>
              <a:rPr lang="en-US" sz="11200" dirty="0" err="1" smtClean="0"/>
              <a:t>melaksanakan</a:t>
            </a:r>
            <a:r>
              <a:rPr lang="en-US" sz="11200" dirty="0" smtClean="0"/>
              <a:t> </a:t>
            </a:r>
            <a:r>
              <a:rPr lang="en-US" sz="11200" dirty="0" err="1" smtClean="0"/>
              <a:t>pembukuan</a:t>
            </a:r>
            <a:r>
              <a:rPr lang="en-US" sz="11200" dirty="0" smtClean="0"/>
              <a:t> 	</a:t>
            </a:r>
            <a:r>
              <a:rPr lang="en-US" sz="11200" dirty="0" err="1" smtClean="0"/>
              <a:t>dan</a:t>
            </a:r>
            <a:r>
              <a:rPr lang="en-US" sz="11200" dirty="0" smtClean="0"/>
              <a:t> 	</a:t>
            </a:r>
            <a:r>
              <a:rPr lang="en-US" sz="11200" dirty="0" err="1" smtClean="0"/>
              <a:t>pemeliharaan</a:t>
            </a:r>
            <a:r>
              <a:rPr lang="en-US" sz="11200" dirty="0" smtClean="0"/>
              <a:t> </a:t>
            </a:r>
            <a:r>
              <a:rPr lang="en-US" sz="11200" dirty="0" err="1" smtClean="0"/>
              <a:t>dokumen</a:t>
            </a:r>
            <a:r>
              <a:rPr lang="en-US" sz="11200" dirty="0" smtClean="0"/>
              <a:t> </a:t>
            </a:r>
            <a:r>
              <a:rPr lang="en-US" sz="11200" dirty="0" err="1" smtClean="0"/>
              <a:t>perusahaan</a:t>
            </a:r>
            <a:r>
              <a:rPr lang="en-US" sz="11200" dirty="0" smtClean="0"/>
              <a:t>.</a:t>
            </a:r>
            <a:br>
              <a:rPr lang="en-US" sz="11200" dirty="0" smtClean="0"/>
            </a:br>
            <a:endParaRPr lang="en-US" sz="11200" dirty="0" smtClean="0"/>
          </a:p>
          <a:p>
            <a:pPr marL="0" indent="0" algn="just">
              <a:buNone/>
            </a:pPr>
            <a:endParaRPr lang="en-US" sz="11200" dirty="0" smtClean="0"/>
          </a:p>
          <a:p>
            <a:pPr marL="0" indent="0" algn="just">
              <a:buNone/>
            </a:pPr>
            <a:endParaRPr lang="en-US" sz="11200" dirty="0" smtClean="0"/>
          </a:p>
          <a:p>
            <a:pPr marL="0" indent="0" algn="just">
              <a:buNone/>
            </a:pPr>
            <a:endParaRPr lang="en-US" sz="11200" dirty="0" smtClean="0"/>
          </a:p>
          <a:p>
            <a:pPr marL="0" indent="0" algn="just">
              <a:buNone/>
            </a:pPr>
            <a:endParaRPr lang="en-US" sz="11200" dirty="0" smtClean="0"/>
          </a:p>
          <a:p>
            <a:pPr marL="0" indent="0" algn="just">
              <a:buNone/>
            </a:pPr>
            <a:endParaRPr lang="en-US" sz="11200" dirty="0" smtClean="0"/>
          </a:p>
          <a:p>
            <a:pPr marL="0" indent="0" algn="just">
              <a:buNone/>
            </a:pPr>
            <a:endParaRPr lang="en-US" sz="11200" dirty="0" smtClean="0"/>
          </a:p>
          <a:p>
            <a:pPr marL="0" indent="0" algn="just">
              <a:buNone/>
            </a:pPr>
            <a:endParaRPr lang="en-US" sz="11200" dirty="0" smtClean="0"/>
          </a:p>
          <a:p>
            <a:pPr marL="0" indent="0" algn="just">
              <a:buNone/>
            </a:pPr>
            <a:endParaRPr lang="en-US" sz="11200" dirty="0" smtClean="0"/>
          </a:p>
          <a:p>
            <a:pPr marL="0" indent="0" algn="just">
              <a:buNone/>
            </a:pPr>
            <a:endParaRPr lang="en-US" sz="11200" dirty="0" smtClean="0"/>
          </a:p>
          <a:p>
            <a:pPr marL="0" indent="0" algn="just">
              <a:buNone/>
            </a:pPr>
            <a:endParaRPr lang="en-US" sz="11200" dirty="0" smtClean="0"/>
          </a:p>
          <a:p>
            <a:pPr marL="0" indent="0" algn="just">
              <a:buNone/>
            </a:pPr>
            <a:endParaRPr lang="en-US" sz="11200" dirty="0" smtClean="0"/>
          </a:p>
          <a:p>
            <a:pPr marL="0" indent="0" algn="just">
              <a:buNone/>
            </a:pPr>
            <a:endParaRPr lang="en-US" sz="11200" dirty="0" smtClean="0"/>
          </a:p>
        </p:txBody>
      </p:sp>
    </p:spTree>
  </p:cSld>
  <p:clrMapOvr>
    <a:masterClrMapping/>
  </p:clrMapOvr>
  <p:transition spd="slow">
    <p:random/>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1"/>
            <a:ext cx="9144000" cy="3600450"/>
          </a:xfrm>
        </p:spPr>
        <p:txBody>
          <a:bodyPr>
            <a:noAutofit/>
          </a:bodyPr>
          <a:lstStyle/>
          <a:p>
            <a:pPr algn="just">
              <a:tabLst>
                <a:tab pos="396875" algn="l"/>
              </a:tabLst>
            </a:pPr>
            <a:r>
              <a:rPr lang="en-US" sz="2800" dirty="0" smtClean="0"/>
              <a:t/>
            </a:r>
            <a:br>
              <a:rPr lang="en-US" sz="2800" dirty="0" smtClean="0"/>
            </a:br>
            <a:r>
              <a:rPr lang="en-US" sz="2800" dirty="0" smtClean="0"/>
              <a:t/>
            </a:r>
            <a:br>
              <a:rPr lang="en-US" sz="2800" dirty="0" smtClean="0"/>
            </a:br>
            <a:r>
              <a:rPr lang="en-US" sz="2800" dirty="0" smtClean="0"/>
              <a:t/>
            </a:r>
            <a:br>
              <a:rPr lang="en-US" sz="2800" dirty="0" smtClean="0"/>
            </a:br>
            <a:r>
              <a:rPr lang="en-US" sz="2800" dirty="0" smtClean="0"/>
              <a:t/>
            </a:r>
            <a:br>
              <a:rPr lang="en-US" sz="2800" dirty="0" smtClean="0"/>
            </a:br>
            <a:r>
              <a:rPr lang="en-US" sz="2800" dirty="0" smtClean="0"/>
              <a:t/>
            </a:r>
            <a:br>
              <a:rPr lang="en-US" sz="2800" dirty="0" smtClean="0"/>
            </a:br>
            <a:r>
              <a:rPr lang="en-US" sz="2800" dirty="0" smtClean="0"/>
              <a:t/>
            </a:r>
            <a:br>
              <a:rPr lang="en-US" sz="2800" dirty="0" smtClean="0"/>
            </a:br>
            <a:r>
              <a:rPr lang="en-US" sz="2800" dirty="0" smtClean="0"/>
              <a:t/>
            </a:r>
            <a:br>
              <a:rPr lang="en-US" sz="2800" dirty="0" smtClean="0"/>
            </a:br>
            <a:r>
              <a:rPr lang="en-US" sz="2800" dirty="0" smtClean="0"/>
              <a:t/>
            </a:r>
            <a:br>
              <a:rPr lang="en-US" sz="2800" dirty="0" smtClean="0"/>
            </a:br>
            <a:r>
              <a:rPr lang="en-US" sz="2800" dirty="0" smtClean="0"/>
              <a:t/>
            </a:r>
            <a:br>
              <a:rPr lang="en-US" sz="2800" dirty="0" smtClean="0"/>
            </a:br>
            <a:r>
              <a:rPr lang="en-US" sz="2800" dirty="0" smtClean="0"/>
              <a:t>c. </a:t>
            </a:r>
            <a:r>
              <a:rPr lang="en-US" sz="2800" dirty="0" err="1" smtClean="0"/>
              <a:t>Undang</a:t>
            </a:r>
            <a:r>
              <a:rPr lang="en-US" sz="2800" dirty="0" smtClean="0"/>
              <a:t>-</a:t>
            </a:r>
            <a:r>
              <a:rPr lang="en-US" sz="2800" dirty="0" err="1" smtClean="0"/>
              <a:t>undang</a:t>
            </a:r>
            <a:r>
              <a:rPr lang="en-US" sz="2800" dirty="0" smtClean="0"/>
              <a:t> </a:t>
            </a:r>
            <a:r>
              <a:rPr lang="en-US" sz="2800" dirty="0" err="1" smtClean="0"/>
              <a:t>Nomor</a:t>
            </a:r>
            <a:r>
              <a:rPr lang="en-US" sz="2800" dirty="0" smtClean="0"/>
              <a:t> 7 </a:t>
            </a:r>
            <a:r>
              <a:rPr lang="en-US" sz="2800" dirty="0" err="1" smtClean="0"/>
              <a:t>Tahun</a:t>
            </a:r>
            <a:r>
              <a:rPr lang="en-US" sz="2800" dirty="0" smtClean="0"/>
              <a:t> 1992 </a:t>
            </a:r>
            <a:r>
              <a:rPr lang="en-US" sz="2800" dirty="0" err="1" smtClean="0"/>
              <a:t>jo</a:t>
            </a:r>
            <a:r>
              <a:rPr lang="en-US" sz="2800" dirty="0" smtClean="0"/>
              <a:t>. </a:t>
            </a:r>
            <a:r>
              <a:rPr lang="en-US" sz="2800" dirty="0" err="1" smtClean="0"/>
              <a:t>Undang</a:t>
            </a:r>
            <a:r>
              <a:rPr lang="en-US" sz="2800" dirty="0" smtClean="0"/>
              <a:t>-</a:t>
            </a:r>
            <a:r>
              <a:rPr lang="en-US" sz="2800" dirty="0" err="1" smtClean="0"/>
              <a:t>undang</a:t>
            </a:r>
            <a:r>
              <a:rPr lang="en-US" sz="2800" dirty="0" smtClean="0"/>
              <a:t> 	</a:t>
            </a:r>
            <a:r>
              <a:rPr lang="en-US" sz="2800" dirty="0" err="1" smtClean="0"/>
              <a:t>Nomor</a:t>
            </a:r>
            <a:r>
              <a:rPr lang="en-US" sz="2800" dirty="0" smtClean="0"/>
              <a:t> 10 </a:t>
            </a:r>
            <a:r>
              <a:rPr lang="en-US" sz="2800" dirty="0" err="1" smtClean="0"/>
              <a:t>Tahun</a:t>
            </a:r>
            <a:r>
              <a:rPr lang="en-US" sz="2800" dirty="0" smtClean="0"/>
              <a:t> 1998 </a:t>
            </a:r>
            <a:r>
              <a:rPr lang="en-US" sz="2800" dirty="0" err="1" smtClean="0"/>
              <a:t>tentang</a:t>
            </a:r>
            <a:r>
              <a:rPr lang="en-US" sz="2800" dirty="0" smtClean="0"/>
              <a:t> </a:t>
            </a:r>
            <a:r>
              <a:rPr lang="en-US" sz="2800" dirty="0" err="1" smtClean="0"/>
              <a:t>Perbankan</a:t>
            </a:r>
            <a:r>
              <a:rPr lang="en-US" sz="2800" dirty="0" smtClean="0"/>
              <a:t>. </a:t>
            </a:r>
            <a:r>
              <a:rPr lang="en-US" sz="2800" dirty="0" err="1" smtClean="0"/>
              <a:t>Berlakunya</a:t>
            </a:r>
            <a:r>
              <a:rPr lang="en-US" sz="2800" dirty="0" smtClean="0"/>
              <a:t> 	</a:t>
            </a:r>
            <a:r>
              <a:rPr lang="en-US" sz="2800" dirty="0" err="1" smtClean="0"/>
              <a:t>undang</a:t>
            </a:r>
            <a:r>
              <a:rPr lang="en-US" sz="2800" dirty="0" smtClean="0"/>
              <a:t>-</a:t>
            </a:r>
            <a:r>
              <a:rPr lang="en-US" sz="2800" dirty="0" err="1" smtClean="0"/>
              <a:t>undang</a:t>
            </a:r>
            <a:r>
              <a:rPr lang="en-US" sz="2800" dirty="0" smtClean="0"/>
              <a:t> </a:t>
            </a:r>
            <a:r>
              <a:rPr lang="en-US" sz="2800" dirty="0" err="1" smtClean="0"/>
              <a:t>ini</a:t>
            </a:r>
            <a:r>
              <a:rPr lang="en-US" sz="2800" dirty="0" smtClean="0"/>
              <a:t> </a:t>
            </a:r>
            <a:r>
              <a:rPr lang="en-US" sz="2800" dirty="0" err="1" smtClean="0"/>
              <a:t>apabila</a:t>
            </a:r>
            <a:r>
              <a:rPr lang="en-US" sz="2800" dirty="0" smtClean="0"/>
              <a:t> </a:t>
            </a:r>
            <a:r>
              <a:rPr lang="en-US" sz="2800" dirty="0" err="1" smtClean="0"/>
              <a:t>perusahaan</a:t>
            </a:r>
            <a:r>
              <a:rPr lang="en-US" sz="2800" dirty="0" smtClean="0"/>
              <a:t> </a:t>
            </a:r>
            <a:r>
              <a:rPr lang="en-US" sz="2800" dirty="0" err="1" smtClean="0"/>
              <a:t>kartu</a:t>
            </a:r>
            <a:r>
              <a:rPr lang="en-US" sz="2800" dirty="0" smtClean="0"/>
              <a:t> </a:t>
            </a:r>
            <a:r>
              <a:rPr lang="en-US" sz="2800" dirty="0" err="1" smtClean="0"/>
              <a:t>kredit</a:t>
            </a:r>
            <a:r>
              <a:rPr lang="en-US" sz="2800" dirty="0" smtClean="0"/>
              <a:t> </a:t>
            </a:r>
            <a:r>
              <a:rPr lang="en-US" sz="2800" dirty="0" err="1" smtClean="0"/>
              <a:t>adalah</a:t>
            </a:r>
            <a:r>
              <a:rPr lang="en-US" sz="2800" dirty="0" smtClean="0"/>
              <a:t> 	bank </a:t>
            </a:r>
            <a:r>
              <a:rPr lang="en-US" sz="2800" dirty="0" err="1" smtClean="0"/>
              <a:t>atau</a:t>
            </a:r>
            <a:r>
              <a:rPr lang="en-US" sz="2800" dirty="0" smtClean="0"/>
              <a:t> </a:t>
            </a:r>
            <a:r>
              <a:rPr lang="en-US" sz="2800" dirty="0" err="1" smtClean="0"/>
              <a:t>berurusan</a:t>
            </a:r>
            <a:r>
              <a:rPr lang="en-US" sz="2800" dirty="0" smtClean="0"/>
              <a:t> </a:t>
            </a:r>
            <a:r>
              <a:rPr lang="en-US" sz="2800" dirty="0" err="1" smtClean="0"/>
              <a:t>dengan</a:t>
            </a:r>
            <a:r>
              <a:rPr lang="en-US" sz="2800" dirty="0" smtClean="0"/>
              <a:t> bank.</a:t>
            </a:r>
            <a:br>
              <a:rPr lang="en-US" sz="2800" dirty="0" smtClean="0"/>
            </a:br>
            <a:r>
              <a:rPr lang="en-US" sz="2800" dirty="0" smtClean="0"/>
              <a:t/>
            </a:r>
            <a:br>
              <a:rPr lang="en-US" sz="2800" dirty="0" smtClean="0"/>
            </a:br>
            <a:r>
              <a:rPr lang="en-US" sz="2800" dirty="0" smtClean="0"/>
              <a:t/>
            </a:r>
            <a:br>
              <a:rPr lang="en-US" sz="2800" dirty="0" smtClean="0"/>
            </a:br>
            <a:r>
              <a:rPr lang="en-US" sz="2800" dirty="0" smtClean="0"/>
              <a:t/>
            </a:r>
            <a:br>
              <a:rPr lang="en-US" sz="2800" dirty="0" smtClean="0"/>
            </a:br>
            <a:r>
              <a:rPr lang="en-US" sz="2800" dirty="0" smtClean="0"/>
              <a:t/>
            </a:r>
            <a:br>
              <a:rPr lang="en-US" sz="2800" dirty="0" smtClean="0"/>
            </a:br>
            <a:r>
              <a:rPr lang="en-US" sz="2800" dirty="0" smtClean="0"/>
              <a:t/>
            </a:r>
            <a:br>
              <a:rPr lang="en-US" sz="2800" dirty="0" smtClean="0"/>
            </a:br>
            <a:r>
              <a:rPr lang="en-US" sz="2800" dirty="0" smtClean="0"/>
              <a:t/>
            </a:r>
            <a:br>
              <a:rPr lang="en-US" sz="2800" dirty="0" smtClean="0"/>
            </a:br>
            <a:r>
              <a:rPr lang="en-US" sz="2800" dirty="0" smtClean="0"/>
              <a:t/>
            </a:r>
            <a:br>
              <a:rPr lang="en-US" sz="2800" dirty="0" smtClean="0"/>
            </a:br>
            <a:r>
              <a:rPr lang="en-US" sz="2800" dirty="0" smtClean="0"/>
              <a:t>	</a:t>
            </a:r>
            <a:br>
              <a:rPr lang="en-US" sz="2800" dirty="0" smtClean="0"/>
            </a:br>
            <a:r>
              <a:rPr lang="en-US" sz="2800" dirty="0" smtClean="0"/>
              <a:t/>
            </a:r>
            <a:br>
              <a:rPr lang="en-US" sz="2800" dirty="0" smtClean="0"/>
            </a:br>
            <a:r>
              <a:rPr lang="en-US" sz="2800" dirty="0" smtClean="0"/>
              <a:t/>
            </a:r>
            <a:br>
              <a:rPr lang="en-US" sz="2800" dirty="0" smtClean="0"/>
            </a:br>
            <a:r>
              <a:rPr lang="en-US" sz="2800" dirty="0" smtClean="0"/>
              <a:t/>
            </a:r>
            <a:br>
              <a:rPr lang="en-US" sz="2800" dirty="0" smtClean="0"/>
            </a:br>
            <a:r>
              <a:rPr lang="en-US" sz="2800" dirty="0" smtClean="0"/>
              <a:t/>
            </a:r>
            <a:br>
              <a:rPr lang="en-US" sz="2800" dirty="0" smtClean="0"/>
            </a:br>
            <a:endParaRPr lang="en-US" sz="2800" dirty="0"/>
          </a:p>
        </p:txBody>
      </p:sp>
      <p:sp>
        <p:nvSpPr>
          <p:cNvPr id="3" name="Subtitle 2"/>
          <p:cNvSpPr>
            <a:spLocks noGrp="1"/>
          </p:cNvSpPr>
          <p:nvPr>
            <p:ph type="subTitle" idx="1"/>
          </p:nvPr>
        </p:nvSpPr>
        <p:spPr>
          <a:xfrm>
            <a:off x="0" y="1828800"/>
            <a:ext cx="9144000" cy="5029200"/>
          </a:xfrm>
        </p:spPr>
        <p:txBody>
          <a:bodyPr>
            <a:noAutofit/>
          </a:bodyPr>
          <a:lstStyle/>
          <a:p>
            <a:pPr marL="177800" indent="-177800" algn="l"/>
            <a:r>
              <a:rPr lang="en-US" sz="2800" dirty="0" smtClean="0">
                <a:solidFill>
                  <a:srgbClr val="C00000"/>
                </a:solidFill>
              </a:rPr>
              <a:t>2. </a:t>
            </a:r>
            <a:r>
              <a:rPr lang="en-US" sz="2800" dirty="0" err="1" smtClean="0">
                <a:solidFill>
                  <a:srgbClr val="C00000"/>
                </a:solidFill>
              </a:rPr>
              <a:t>Peraturan</a:t>
            </a:r>
            <a:r>
              <a:rPr lang="en-US" sz="2800" dirty="0" smtClean="0">
                <a:solidFill>
                  <a:srgbClr val="C00000"/>
                </a:solidFill>
              </a:rPr>
              <a:t> </a:t>
            </a:r>
            <a:r>
              <a:rPr lang="en-US" sz="2800" dirty="0" err="1" smtClean="0">
                <a:solidFill>
                  <a:srgbClr val="C00000"/>
                </a:solidFill>
              </a:rPr>
              <a:t>tentang</a:t>
            </a:r>
            <a:r>
              <a:rPr lang="en-US" sz="2800" dirty="0" smtClean="0">
                <a:solidFill>
                  <a:srgbClr val="C00000"/>
                </a:solidFill>
              </a:rPr>
              <a:t> </a:t>
            </a:r>
            <a:r>
              <a:rPr lang="en-US" sz="2800" dirty="0" err="1" smtClean="0">
                <a:solidFill>
                  <a:srgbClr val="C00000"/>
                </a:solidFill>
              </a:rPr>
              <a:t>Lembaga</a:t>
            </a:r>
            <a:r>
              <a:rPr lang="en-US" sz="2800" dirty="0" smtClean="0">
                <a:solidFill>
                  <a:srgbClr val="C00000"/>
                </a:solidFill>
              </a:rPr>
              <a:t> </a:t>
            </a:r>
            <a:r>
              <a:rPr lang="en-US" sz="2800" dirty="0" err="1" smtClean="0">
                <a:solidFill>
                  <a:srgbClr val="C00000"/>
                </a:solidFill>
              </a:rPr>
              <a:t>Pembiayaan</a:t>
            </a:r>
            <a:endParaRPr lang="en-US" sz="2800" dirty="0" smtClean="0">
              <a:solidFill>
                <a:srgbClr val="C00000"/>
              </a:solidFill>
            </a:endParaRPr>
          </a:p>
          <a:p>
            <a:pPr marL="350838" algn="just"/>
            <a:r>
              <a:rPr lang="en-US" sz="2800" dirty="0" err="1" smtClean="0">
                <a:solidFill>
                  <a:srgbClr val="C00000"/>
                </a:solidFill>
              </a:rPr>
              <a:t>Peraturan</a:t>
            </a:r>
            <a:r>
              <a:rPr lang="en-US" sz="2800" dirty="0" smtClean="0">
                <a:solidFill>
                  <a:srgbClr val="C00000"/>
                </a:solidFill>
              </a:rPr>
              <a:t> </a:t>
            </a:r>
            <a:r>
              <a:rPr lang="en-US" sz="2800" dirty="0" err="1" smtClean="0">
                <a:solidFill>
                  <a:srgbClr val="C00000"/>
                </a:solidFill>
              </a:rPr>
              <a:t>tentang</a:t>
            </a:r>
            <a:r>
              <a:rPr lang="en-US" sz="2800" dirty="0" smtClean="0">
                <a:solidFill>
                  <a:srgbClr val="C00000"/>
                </a:solidFill>
              </a:rPr>
              <a:t> </a:t>
            </a:r>
            <a:r>
              <a:rPr lang="en-US" sz="2800" dirty="0" err="1" smtClean="0">
                <a:solidFill>
                  <a:srgbClr val="C00000"/>
                </a:solidFill>
              </a:rPr>
              <a:t>Lembaga</a:t>
            </a:r>
            <a:r>
              <a:rPr lang="en-US" sz="2800" dirty="0" smtClean="0">
                <a:solidFill>
                  <a:srgbClr val="C00000"/>
                </a:solidFill>
              </a:rPr>
              <a:t> </a:t>
            </a:r>
            <a:r>
              <a:rPr lang="en-US" sz="2800" dirty="0" err="1" smtClean="0">
                <a:solidFill>
                  <a:srgbClr val="C00000"/>
                </a:solidFill>
              </a:rPr>
              <a:t>Pembiayaan</a:t>
            </a:r>
            <a:r>
              <a:rPr lang="en-US" sz="2800" dirty="0" smtClean="0">
                <a:solidFill>
                  <a:srgbClr val="C00000"/>
                </a:solidFill>
              </a:rPr>
              <a:t> </a:t>
            </a:r>
            <a:r>
              <a:rPr lang="en-US" sz="2800" dirty="0" err="1" smtClean="0">
                <a:solidFill>
                  <a:srgbClr val="C00000"/>
                </a:solidFill>
              </a:rPr>
              <a:t>mengatur</a:t>
            </a:r>
            <a:r>
              <a:rPr lang="en-US" sz="2800" dirty="0" smtClean="0">
                <a:solidFill>
                  <a:srgbClr val="C00000"/>
                </a:solidFill>
              </a:rPr>
              <a:t> </a:t>
            </a:r>
            <a:r>
              <a:rPr lang="en-US" sz="2800" dirty="0" err="1" smtClean="0">
                <a:solidFill>
                  <a:srgbClr val="C00000"/>
                </a:solidFill>
              </a:rPr>
              <a:t>bidang</a:t>
            </a:r>
            <a:r>
              <a:rPr lang="en-US" sz="2800" dirty="0" smtClean="0">
                <a:solidFill>
                  <a:srgbClr val="C00000"/>
                </a:solidFill>
              </a:rPr>
              <a:t> </a:t>
            </a:r>
            <a:r>
              <a:rPr lang="en-US" sz="2800" dirty="0" err="1" smtClean="0">
                <a:solidFill>
                  <a:srgbClr val="C00000"/>
                </a:solidFill>
              </a:rPr>
              <a:t>usaha</a:t>
            </a:r>
            <a:r>
              <a:rPr lang="en-US" sz="2800" dirty="0" smtClean="0">
                <a:solidFill>
                  <a:srgbClr val="C00000"/>
                </a:solidFill>
              </a:rPr>
              <a:t>, </a:t>
            </a:r>
            <a:r>
              <a:rPr lang="en-US" sz="2800" dirty="0" err="1" smtClean="0">
                <a:solidFill>
                  <a:srgbClr val="C00000"/>
                </a:solidFill>
              </a:rPr>
              <a:t>pendirian</a:t>
            </a:r>
            <a:r>
              <a:rPr lang="en-US" sz="2800" dirty="0" smtClean="0">
                <a:solidFill>
                  <a:srgbClr val="C00000"/>
                </a:solidFill>
              </a:rPr>
              <a:t> </a:t>
            </a:r>
            <a:r>
              <a:rPr lang="en-US" sz="2800" dirty="0" err="1" smtClean="0">
                <a:solidFill>
                  <a:srgbClr val="C00000"/>
                </a:solidFill>
              </a:rPr>
              <a:t>dan</a:t>
            </a:r>
            <a:r>
              <a:rPr lang="en-US" sz="2800" dirty="0" smtClean="0">
                <a:solidFill>
                  <a:srgbClr val="C00000"/>
                </a:solidFill>
              </a:rPr>
              <a:t> </a:t>
            </a:r>
            <a:r>
              <a:rPr lang="en-US" sz="2800" dirty="0" err="1" smtClean="0">
                <a:solidFill>
                  <a:srgbClr val="C00000"/>
                </a:solidFill>
              </a:rPr>
              <a:t>perijinan</a:t>
            </a:r>
            <a:r>
              <a:rPr lang="en-US" sz="2800" dirty="0" smtClean="0">
                <a:solidFill>
                  <a:srgbClr val="C00000"/>
                </a:solidFill>
              </a:rPr>
              <a:t>, modal </a:t>
            </a:r>
            <a:r>
              <a:rPr lang="en-US" sz="2800" dirty="0" err="1" smtClean="0">
                <a:solidFill>
                  <a:srgbClr val="C00000"/>
                </a:solidFill>
              </a:rPr>
              <a:t>usaha</a:t>
            </a:r>
            <a:r>
              <a:rPr lang="en-US" sz="2800" dirty="0" smtClean="0">
                <a:solidFill>
                  <a:srgbClr val="C00000"/>
                </a:solidFill>
              </a:rPr>
              <a:t>, </a:t>
            </a:r>
            <a:r>
              <a:rPr lang="en-US" sz="2800" dirty="0" err="1" smtClean="0">
                <a:solidFill>
                  <a:srgbClr val="C00000"/>
                </a:solidFill>
              </a:rPr>
              <a:t>kepemilikan</a:t>
            </a:r>
            <a:r>
              <a:rPr lang="en-US" sz="2800" dirty="0" smtClean="0">
                <a:solidFill>
                  <a:srgbClr val="C00000"/>
                </a:solidFill>
              </a:rPr>
              <a:t> </a:t>
            </a:r>
            <a:r>
              <a:rPr lang="en-US" sz="2800" dirty="0" err="1" smtClean="0">
                <a:solidFill>
                  <a:srgbClr val="C00000"/>
                </a:solidFill>
              </a:rPr>
              <a:t>saham</a:t>
            </a:r>
            <a:r>
              <a:rPr lang="en-US" sz="2800" dirty="0" smtClean="0">
                <a:solidFill>
                  <a:srgbClr val="C00000"/>
                </a:solidFill>
              </a:rPr>
              <a:t>, </a:t>
            </a:r>
            <a:r>
              <a:rPr lang="en-US" sz="2800" dirty="0" err="1" smtClean="0">
                <a:solidFill>
                  <a:srgbClr val="C00000"/>
                </a:solidFill>
              </a:rPr>
              <a:t>pembatasan</a:t>
            </a:r>
            <a:r>
              <a:rPr lang="en-US" sz="2800" dirty="0" smtClean="0">
                <a:solidFill>
                  <a:srgbClr val="C00000"/>
                </a:solidFill>
              </a:rPr>
              <a:t> </a:t>
            </a:r>
            <a:r>
              <a:rPr lang="en-US" sz="2800" dirty="0" err="1" smtClean="0">
                <a:solidFill>
                  <a:srgbClr val="C00000"/>
                </a:solidFill>
              </a:rPr>
              <a:t>kegiatan</a:t>
            </a:r>
            <a:r>
              <a:rPr lang="en-US" sz="2800" dirty="0" smtClean="0">
                <a:solidFill>
                  <a:srgbClr val="C00000"/>
                </a:solidFill>
              </a:rPr>
              <a:t> </a:t>
            </a:r>
            <a:r>
              <a:rPr lang="en-US" sz="2800" dirty="0" err="1" smtClean="0">
                <a:solidFill>
                  <a:srgbClr val="C00000"/>
                </a:solidFill>
              </a:rPr>
              <a:t>usaha</a:t>
            </a:r>
            <a:r>
              <a:rPr lang="en-US" sz="2800" dirty="0" smtClean="0">
                <a:solidFill>
                  <a:srgbClr val="C00000"/>
                </a:solidFill>
              </a:rPr>
              <a:t> </a:t>
            </a:r>
            <a:r>
              <a:rPr lang="en-US" sz="2800" dirty="0" err="1" smtClean="0">
                <a:solidFill>
                  <a:srgbClr val="C00000"/>
                </a:solidFill>
              </a:rPr>
              <a:t>pengawasan</a:t>
            </a:r>
            <a:r>
              <a:rPr lang="en-US" sz="2800" dirty="0" smtClean="0">
                <a:solidFill>
                  <a:srgbClr val="C00000"/>
                </a:solidFill>
              </a:rPr>
              <a:t> </a:t>
            </a:r>
            <a:r>
              <a:rPr lang="en-US" sz="2800" dirty="0" err="1" smtClean="0">
                <a:solidFill>
                  <a:srgbClr val="C00000"/>
                </a:solidFill>
              </a:rPr>
              <a:t>dan</a:t>
            </a:r>
            <a:r>
              <a:rPr lang="en-US" sz="2800" dirty="0" smtClean="0">
                <a:solidFill>
                  <a:srgbClr val="C00000"/>
                </a:solidFill>
              </a:rPr>
              <a:t> </a:t>
            </a:r>
            <a:r>
              <a:rPr lang="en-US" sz="2800" dirty="0" err="1" smtClean="0">
                <a:solidFill>
                  <a:srgbClr val="C00000"/>
                </a:solidFill>
              </a:rPr>
              <a:t>pembinaan</a:t>
            </a:r>
            <a:r>
              <a:rPr lang="en-US" sz="2800" dirty="0" smtClean="0">
                <a:solidFill>
                  <a:srgbClr val="C00000"/>
                </a:solidFill>
              </a:rPr>
              <a:t>, </a:t>
            </a:r>
            <a:r>
              <a:rPr lang="en-US" sz="2800" dirty="0" err="1" smtClean="0">
                <a:solidFill>
                  <a:srgbClr val="C00000"/>
                </a:solidFill>
              </a:rPr>
              <a:t>sanksi</a:t>
            </a:r>
            <a:r>
              <a:rPr lang="en-US" sz="2800" dirty="0" smtClean="0">
                <a:solidFill>
                  <a:srgbClr val="C00000"/>
                </a:solidFill>
              </a:rPr>
              <a:t> </a:t>
            </a:r>
            <a:r>
              <a:rPr lang="en-US" sz="2800" dirty="0" err="1" smtClean="0">
                <a:solidFill>
                  <a:srgbClr val="C00000"/>
                </a:solidFill>
              </a:rPr>
              <a:t>karena</a:t>
            </a:r>
            <a:r>
              <a:rPr lang="en-US" sz="2800" dirty="0" smtClean="0">
                <a:solidFill>
                  <a:srgbClr val="C00000"/>
                </a:solidFill>
              </a:rPr>
              <a:t> </a:t>
            </a:r>
            <a:r>
              <a:rPr lang="en-US" sz="2800" dirty="0" err="1" smtClean="0">
                <a:solidFill>
                  <a:srgbClr val="C00000"/>
                </a:solidFill>
              </a:rPr>
              <a:t>pelanggaran</a:t>
            </a:r>
            <a:endParaRPr lang="en-US" sz="2800" dirty="0" smtClean="0">
              <a:solidFill>
                <a:srgbClr val="C00000"/>
              </a:solidFill>
            </a:endParaRPr>
          </a:p>
          <a:p>
            <a:pPr marL="177800" indent="-177800" algn="l">
              <a:buFontTx/>
              <a:buAutoNum type="alphaLcPeriod"/>
            </a:pPr>
            <a:r>
              <a:rPr lang="en-US" sz="2800" dirty="0" err="1" smtClean="0">
                <a:solidFill>
                  <a:srgbClr val="C00000"/>
                </a:solidFill>
              </a:rPr>
              <a:t>Keputusan</a:t>
            </a:r>
            <a:r>
              <a:rPr lang="en-US" sz="2800" dirty="0" smtClean="0">
                <a:solidFill>
                  <a:srgbClr val="C00000"/>
                </a:solidFill>
              </a:rPr>
              <a:t> </a:t>
            </a:r>
            <a:r>
              <a:rPr lang="en-US" sz="2800" dirty="0" err="1" smtClean="0">
                <a:solidFill>
                  <a:srgbClr val="C00000"/>
                </a:solidFill>
              </a:rPr>
              <a:t>Presiden</a:t>
            </a:r>
            <a:r>
              <a:rPr lang="en-US" sz="2800" dirty="0" smtClean="0">
                <a:solidFill>
                  <a:srgbClr val="C00000"/>
                </a:solidFill>
              </a:rPr>
              <a:t> </a:t>
            </a:r>
            <a:r>
              <a:rPr lang="en-US" sz="2800" dirty="0" err="1" smtClean="0">
                <a:solidFill>
                  <a:srgbClr val="C00000"/>
                </a:solidFill>
              </a:rPr>
              <a:t>Nomor</a:t>
            </a:r>
            <a:r>
              <a:rPr lang="en-US" sz="2800" dirty="0" smtClean="0">
                <a:solidFill>
                  <a:srgbClr val="C00000"/>
                </a:solidFill>
              </a:rPr>
              <a:t> 61 </a:t>
            </a:r>
            <a:r>
              <a:rPr lang="en-US" sz="2800" dirty="0" err="1" smtClean="0">
                <a:solidFill>
                  <a:srgbClr val="C00000"/>
                </a:solidFill>
              </a:rPr>
              <a:t>Tahun</a:t>
            </a:r>
            <a:r>
              <a:rPr lang="en-US" sz="2800" dirty="0" smtClean="0">
                <a:solidFill>
                  <a:srgbClr val="C00000"/>
                </a:solidFill>
              </a:rPr>
              <a:t> 1988</a:t>
            </a:r>
          </a:p>
          <a:p>
            <a:pPr marL="288925" indent="-60325" algn="just"/>
            <a:r>
              <a:rPr lang="en-US" sz="2800" dirty="0" err="1" smtClean="0">
                <a:solidFill>
                  <a:srgbClr val="C00000"/>
                </a:solidFill>
              </a:rPr>
              <a:t>Keputusan</a:t>
            </a:r>
            <a:r>
              <a:rPr lang="en-US" sz="2800" dirty="0" smtClean="0">
                <a:solidFill>
                  <a:srgbClr val="C00000"/>
                </a:solidFill>
              </a:rPr>
              <a:t> </a:t>
            </a:r>
            <a:r>
              <a:rPr lang="en-US" sz="2800" dirty="0" err="1" smtClean="0">
                <a:solidFill>
                  <a:srgbClr val="C00000"/>
                </a:solidFill>
              </a:rPr>
              <a:t>Presiden</a:t>
            </a:r>
            <a:r>
              <a:rPr lang="en-US" sz="2800" dirty="0" smtClean="0">
                <a:solidFill>
                  <a:srgbClr val="C00000"/>
                </a:solidFill>
              </a:rPr>
              <a:t> </a:t>
            </a:r>
            <a:r>
              <a:rPr lang="en-US" sz="2800" dirty="0" err="1" smtClean="0">
                <a:solidFill>
                  <a:srgbClr val="C00000"/>
                </a:solidFill>
              </a:rPr>
              <a:t>ini</a:t>
            </a:r>
            <a:r>
              <a:rPr lang="en-US" sz="2800" dirty="0" smtClean="0">
                <a:solidFill>
                  <a:srgbClr val="C00000"/>
                </a:solidFill>
              </a:rPr>
              <a:t> </a:t>
            </a:r>
            <a:r>
              <a:rPr lang="en-US" sz="2800" dirty="0" err="1" smtClean="0">
                <a:solidFill>
                  <a:srgbClr val="C00000"/>
                </a:solidFill>
              </a:rPr>
              <a:t>mengatur</a:t>
            </a:r>
            <a:r>
              <a:rPr lang="en-US" sz="2800" dirty="0" smtClean="0">
                <a:solidFill>
                  <a:srgbClr val="C00000"/>
                </a:solidFill>
              </a:rPr>
              <a:t> </a:t>
            </a:r>
            <a:r>
              <a:rPr lang="en-US" sz="2800" dirty="0" err="1" smtClean="0">
                <a:solidFill>
                  <a:srgbClr val="C00000"/>
                </a:solidFill>
              </a:rPr>
              <a:t>tentang</a:t>
            </a:r>
            <a:r>
              <a:rPr lang="en-US" sz="2800" dirty="0" smtClean="0">
                <a:solidFill>
                  <a:srgbClr val="C00000"/>
                </a:solidFill>
              </a:rPr>
              <a:t> </a:t>
            </a:r>
            <a:r>
              <a:rPr lang="en-US" sz="2800" dirty="0" err="1" smtClean="0">
                <a:solidFill>
                  <a:srgbClr val="C00000"/>
                </a:solidFill>
              </a:rPr>
              <a:t>Lembaga</a:t>
            </a:r>
            <a:r>
              <a:rPr lang="en-US" sz="2800" dirty="0" smtClean="0">
                <a:solidFill>
                  <a:srgbClr val="C00000"/>
                </a:solidFill>
              </a:rPr>
              <a:t> </a:t>
            </a:r>
            <a:r>
              <a:rPr lang="en-US" sz="2800" dirty="0" err="1" smtClean="0">
                <a:solidFill>
                  <a:srgbClr val="C00000"/>
                </a:solidFill>
              </a:rPr>
              <a:t>Pembiayaan</a:t>
            </a:r>
            <a:r>
              <a:rPr lang="en-US" sz="2800" dirty="0" smtClean="0">
                <a:solidFill>
                  <a:srgbClr val="C00000"/>
                </a:solidFill>
              </a:rPr>
              <a:t>. </a:t>
            </a:r>
            <a:r>
              <a:rPr lang="en-US" sz="2800" dirty="0" err="1" smtClean="0">
                <a:solidFill>
                  <a:srgbClr val="C00000"/>
                </a:solidFill>
              </a:rPr>
              <a:t>Dalam</a:t>
            </a:r>
            <a:r>
              <a:rPr lang="en-US" sz="2800" dirty="0" smtClean="0">
                <a:solidFill>
                  <a:srgbClr val="C00000"/>
                </a:solidFill>
              </a:rPr>
              <a:t> </a:t>
            </a:r>
            <a:r>
              <a:rPr lang="en-US" sz="2800" dirty="0" err="1" smtClean="0">
                <a:solidFill>
                  <a:srgbClr val="C00000"/>
                </a:solidFill>
              </a:rPr>
              <a:t>keputusan</a:t>
            </a:r>
            <a:r>
              <a:rPr lang="en-US" sz="2800" dirty="0" smtClean="0">
                <a:solidFill>
                  <a:srgbClr val="C00000"/>
                </a:solidFill>
              </a:rPr>
              <a:t> </a:t>
            </a:r>
            <a:r>
              <a:rPr lang="en-US" sz="2800" dirty="0" err="1" smtClean="0">
                <a:solidFill>
                  <a:srgbClr val="C00000"/>
                </a:solidFill>
              </a:rPr>
              <a:t>presiden</a:t>
            </a:r>
            <a:r>
              <a:rPr lang="en-US" sz="2800" dirty="0" smtClean="0">
                <a:solidFill>
                  <a:srgbClr val="C00000"/>
                </a:solidFill>
              </a:rPr>
              <a:t> </a:t>
            </a:r>
            <a:r>
              <a:rPr lang="en-US" sz="2800" dirty="0" err="1" smtClean="0">
                <a:solidFill>
                  <a:srgbClr val="C00000"/>
                </a:solidFill>
              </a:rPr>
              <a:t>tersebut</a:t>
            </a:r>
            <a:r>
              <a:rPr lang="en-US" sz="2800" dirty="0" smtClean="0">
                <a:solidFill>
                  <a:srgbClr val="C00000"/>
                </a:solidFill>
              </a:rPr>
              <a:t>, </a:t>
            </a:r>
            <a:r>
              <a:rPr lang="en-US" sz="2800" dirty="0" err="1" smtClean="0">
                <a:solidFill>
                  <a:srgbClr val="C00000"/>
                </a:solidFill>
              </a:rPr>
              <a:t>kartu</a:t>
            </a:r>
            <a:r>
              <a:rPr lang="en-US" sz="2800" dirty="0" smtClean="0">
                <a:solidFill>
                  <a:srgbClr val="C00000"/>
                </a:solidFill>
              </a:rPr>
              <a:t> </a:t>
            </a:r>
            <a:r>
              <a:rPr lang="en-US" sz="2800" dirty="0" err="1" smtClean="0">
                <a:solidFill>
                  <a:srgbClr val="C00000"/>
                </a:solidFill>
              </a:rPr>
              <a:t>kredit</a:t>
            </a:r>
            <a:r>
              <a:rPr lang="en-US" sz="2800" dirty="0" smtClean="0">
                <a:solidFill>
                  <a:srgbClr val="C00000"/>
                </a:solidFill>
              </a:rPr>
              <a:t> </a:t>
            </a:r>
            <a:r>
              <a:rPr lang="en-US" sz="2800" dirty="0" err="1" smtClean="0">
                <a:solidFill>
                  <a:srgbClr val="C00000"/>
                </a:solidFill>
              </a:rPr>
              <a:t>merupakan</a:t>
            </a:r>
            <a:r>
              <a:rPr lang="en-US" sz="2800" dirty="0" smtClean="0">
                <a:solidFill>
                  <a:srgbClr val="C00000"/>
                </a:solidFill>
              </a:rPr>
              <a:t> </a:t>
            </a:r>
            <a:r>
              <a:rPr lang="en-US" sz="2800" dirty="0" err="1" smtClean="0">
                <a:solidFill>
                  <a:srgbClr val="C00000"/>
                </a:solidFill>
              </a:rPr>
              <a:t>salah</a:t>
            </a:r>
            <a:r>
              <a:rPr lang="en-US" sz="2800" dirty="0" smtClean="0">
                <a:solidFill>
                  <a:srgbClr val="C00000"/>
                </a:solidFill>
              </a:rPr>
              <a:t> </a:t>
            </a:r>
            <a:r>
              <a:rPr lang="en-US" sz="2800" dirty="0" err="1" smtClean="0">
                <a:solidFill>
                  <a:srgbClr val="C00000"/>
                </a:solidFill>
              </a:rPr>
              <a:t>satu</a:t>
            </a:r>
            <a:r>
              <a:rPr lang="en-US" sz="2800" dirty="0" smtClean="0">
                <a:solidFill>
                  <a:srgbClr val="C00000"/>
                </a:solidFill>
              </a:rPr>
              <a:t> </a:t>
            </a:r>
            <a:r>
              <a:rPr lang="en-US" sz="2800" dirty="0" err="1" smtClean="0">
                <a:solidFill>
                  <a:srgbClr val="C00000"/>
                </a:solidFill>
              </a:rPr>
              <a:t>jenis</a:t>
            </a:r>
            <a:r>
              <a:rPr lang="en-US" sz="2800" dirty="0" smtClean="0">
                <a:solidFill>
                  <a:srgbClr val="C00000"/>
                </a:solidFill>
              </a:rPr>
              <a:t> </a:t>
            </a:r>
            <a:r>
              <a:rPr lang="en-US" sz="2800" dirty="0" err="1" smtClean="0">
                <a:solidFill>
                  <a:srgbClr val="C00000"/>
                </a:solidFill>
              </a:rPr>
              <a:t>usaha</a:t>
            </a:r>
            <a:r>
              <a:rPr lang="en-US" sz="2800" dirty="0" smtClean="0">
                <a:solidFill>
                  <a:srgbClr val="C00000"/>
                </a:solidFill>
              </a:rPr>
              <a:t> </a:t>
            </a:r>
            <a:r>
              <a:rPr lang="en-US" sz="2800" dirty="0" err="1" smtClean="0">
                <a:solidFill>
                  <a:srgbClr val="C00000"/>
                </a:solidFill>
              </a:rPr>
              <a:t>dari</a:t>
            </a:r>
            <a:r>
              <a:rPr lang="en-US" sz="2800" dirty="0" smtClean="0">
                <a:solidFill>
                  <a:srgbClr val="C00000"/>
                </a:solidFill>
              </a:rPr>
              <a:t> </a:t>
            </a:r>
            <a:r>
              <a:rPr lang="en-US" sz="2800" dirty="0" err="1" smtClean="0">
                <a:solidFill>
                  <a:srgbClr val="C00000"/>
                </a:solidFill>
              </a:rPr>
              <a:t>lembaga</a:t>
            </a:r>
            <a:r>
              <a:rPr lang="en-US" sz="2800" dirty="0" smtClean="0">
                <a:solidFill>
                  <a:srgbClr val="C00000"/>
                </a:solidFill>
              </a:rPr>
              <a:t> </a:t>
            </a:r>
            <a:r>
              <a:rPr lang="en-US" sz="2800" dirty="0" err="1" smtClean="0">
                <a:solidFill>
                  <a:srgbClr val="C00000"/>
                </a:solidFill>
              </a:rPr>
              <a:t>pembiayaan</a:t>
            </a:r>
            <a:r>
              <a:rPr lang="en-US" sz="2800" dirty="0" smtClean="0">
                <a:solidFill>
                  <a:srgbClr val="C00000"/>
                </a:solidFill>
              </a:rPr>
              <a:t> yang </a:t>
            </a:r>
            <a:r>
              <a:rPr lang="en-US" sz="2800" dirty="0" err="1" smtClean="0">
                <a:solidFill>
                  <a:srgbClr val="C00000"/>
                </a:solidFill>
              </a:rPr>
              <a:t>berbentuk</a:t>
            </a:r>
            <a:r>
              <a:rPr lang="en-US" sz="2800" dirty="0" smtClean="0">
                <a:solidFill>
                  <a:srgbClr val="C00000"/>
                </a:solidFill>
              </a:rPr>
              <a:t> </a:t>
            </a:r>
            <a:r>
              <a:rPr lang="en-US" sz="2800" dirty="0" err="1" smtClean="0">
                <a:solidFill>
                  <a:srgbClr val="C00000"/>
                </a:solidFill>
              </a:rPr>
              <a:t>perusahaan</a:t>
            </a:r>
            <a:r>
              <a:rPr lang="en-US" sz="2800" dirty="0" smtClean="0">
                <a:solidFill>
                  <a:srgbClr val="C00000"/>
                </a:solidFill>
              </a:rPr>
              <a:t> </a:t>
            </a:r>
            <a:r>
              <a:rPr lang="en-US" sz="2800" dirty="0" err="1" smtClean="0">
                <a:solidFill>
                  <a:srgbClr val="C00000"/>
                </a:solidFill>
              </a:rPr>
              <a:t>kartu</a:t>
            </a:r>
            <a:r>
              <a:rPr lang="en-US" sz="2800" dirty="0" smtClean="0">
                <a:solidFill>
                  <a:srgbClr val="C00000"/>
                </a:solidFill>
              </a:rPr>
              <a:t> </a:t>
            </a:r>
            <a:r>
              <a:rPr lang="en-US" sz="2800" dirty="0" err="1" smtClean="0">
                <a:solidFill>
                  <a:srgbClr val="C00000"/>
                </a:solidFill>
              </a:rPr>
              <a:t>kredit</a:t>
            </a:r>
            <a:r>
              <a:rPr lang="en-US" sz="2800" dirty="0" smtClean="0">
                <a:solidFill>
                  <a:srgbClr val="C00000"/>
                </a:solidFill>
              </a:rPr>
              <a:t>. BH </a:t>
            </a:r>
            <a:r>
              <a:rPr lang="en-US" sz="2800" dirty="0" err="1" smtClean="0">
                <a:solidFill>
                  <a:srgbClr val="C00000"/>
                </a:solidFill>
              </a:rPr>
              <a:t>perusahaan</a:t>
            </a:r>
            <a:r>
              <a:rPr lang="en-US" sz="2800" dirty="0" smtClean="0">
                <a:solidFill>
                  <a:srgbClr val="C00000"/>
                </a:solidFill>
              </a:rPr>
              <a:t> </a:t>
            </a:r>
            <a:r>
              <a:rPr lang="en-US" sz="2800" dirty="0" err="1" smtClean="0">
                <a:solidFill>
                  <a:srgbClr val="C00000"/>
                </a:solidFill>
              </a:rPr>
              <a:t>kartu</a:t>
            </a:r>
            <a:r>
              <a:rPr lang="en-US" sz="2800" dirty="0" smtClean="0">
                <a:solidFill>
                  <a:srgbClr val="C00000"/>
                </a:solidFill>
              </a:rPr>
              <a:t> </a:t>
            </a:r>
            <a:r>
              <a:rPr lang="en-US" sz="2800" dirty="0" err="1" smtClean="0">
                <a:solidFill>
                  <a:srgbClr val="C00000"/>
                </a:solidFill>
              </a:rPr>
              <a:t>kredit</a:t>
            </a:r>
            <a:r>
              <a:rPr lang="en-US" sz="2800" dirty="0" smtClean="0">
                <a:solidFill>
                  <a:srgbClr val="C00000"/>
                </a:solidFill>
              </a:rPr>
              <a:t> </a:t>
            </a:r>
            <a:r>
              <a:rPr lang="en-US" sz="2800" dirty="0" err="1" smtClean="0">
                <a:solidFill>
                  <a:srgbClr val="C00000"/>
                </a:solidFill>
              </a:rPr>
              <a:t>adalah</a:t>
            </a:r>
            <a:r>
              <a:rPr lang="en-US" sz="2800" dirty="0" smtClean="0">
                <a:solidFill>
                  <a:srgbClr val="C00000"/>
                </a:solidFill>
              </a:rPr>
              <a:t> PT </a:t>
            </a:r>
            <a:r>
              <a:rPr lang="en-US" sz="2800" dirty="0" err="1" smtClean="0">
                <a:solidFill>
                  <a:srgbClr val="C00000"/>
                </a:solidFill>
              </a:rPr>
              <a:t>atau</a:t>
            </a:r>
            <a:r>
              <a:rPr lang="en-US" sz="2800" dirty="0" smtClean="0">
                <a:solidFill>
                  <a:srgbClr val="C00000"/>
                </a:solidFill>
              </a:rPr>
              <a:t> </a:t>
            </a:r>
            <a:r>
              <a:rPr lang="en-US" sz="2800" dirty="0" err="1" smtClean="0">
                <a:solidFill>
                  <a:srgbClr val="C00000"/>
                </a:solidFill>
              </a:rPr>
              <a:t>Koperasi</a:t>
            </a:r>
            <a:r>
              <a:rPr lang="en-US" sz="2800" dirty="0" smtClean="0">
                <a:solidFill>
                  <a:srgbClr val="C00000"/>
                </a:solidFill>
              </a:rPr>
              <a:t>.</a:t>
            </a:r>
          </a:p>
          <a:p>
            <a:pPr marL="177800"/>
            <a:endParaRPr lang="en-US" sz="2800" dirty="0" smtClean="0">
              <a:solidFill>
                <a:srgbClr val="C00000"/>
              </a:solidFill>
            </a:endParaRPr>
          </a:p>
          <a:p>
            <a:pPr algn="l"/>
            <a:endParaRPr lang="en-US" sz="2800" dirty="0"/>
          </a:p>
        </p:txBody>
      </p:sp>
    </p:spTree>
  </p:cSld>
  <p:clrMapOvr>
    <a:masterClrMapping/>
  </p:clrMapOvr>
  <p:transition spd="slow">
    <p:random/>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2130425"/>
            <a:ext cx="9144000" cy="1470025"/>
          </a:xfrm>
        </p:spPr>
        <p:txBody>
          <a:bodyPr>
            <a:noAutofit/>
          </a:bodyPr>
          <a:lstStyle/>
          <a:p>
            <a:pPr marL="457200" indent="-457200" algn="just"/>
            <a:r>
              <a:rPr lang="en-US" sz="2800" dirty="0" smtClean="0"/>
              <a:t>b. </a:t>
            </a:r>
            <a:r>
              <a:rPr lang="en-US" sz="2800" dirty="0" err="1" smtClean="0"/>
              <a:t>Keputusan</a:t>
            </a:r>
            <a:r>
              <a:rPr lang="en-US" sz="2800" dirty="0" smtClean="0"/>
              <a:t> </a:t>
            </a:r>
            <a:r>
              <a:rPr lang="en-US" sz="2800" dirty="0" err="1" smtClean="0"/>
              <a:t>Menteri</a:t>
            </a:r>
            <a:r>
              <a:rPr lang="en-US" sz="2800" dirty="0" smtClean="0"/>
              <a:t> </a:t>
            </a:r>
            <a:r>
              <a:rPr lang="en-US" sz="2800" dirty="0" err="1" smtClean="0"/>
              <a:t>Keuangan</a:t>
            </a:r>
            <a:r>
              <a:rPr lang="en-US" sz="2800" dirty="0" smtClean="0"/>
              <a:t> </a:t>
            </a:r>
            <a:r>
              <a:rPr lang="en-US" sz="2800" dirty="0" err="1" smtClean="0"/>
              <a:t>Nomor</a:t>
            </a:r>
            <a:r>
              <a:rPr lang="en-US" sz="2800" dirty="0" smtClean="0"/>
              <a:t> 1251 </a:t>
            </a:r>
            <a:r>
              <a:rPr lang="en-US" sz="2800" dirty="0" err="1" smtClean="0"/>
              <a:t>Tahun</a:t>
            </a:r>
            <a:r>
              <a:rPr lang="en-US" sz="2800" dirty="0" smtClean="0"/>
              <a:t> 1988</a:t>
            </a:r>
            <a:br>
              <a:rPr lang="en-US" sz="2800" dirty="0" smtClean="0"/>
            </a:br>
            <a:r>
              <a:rPr lang="en-US" sz="2800" dirty="0" err="1" smtClean="0"/>
              <a:t>Keputusan</a:t>
            </a:r>
            <a:r>
              <a:rPr lang="en-US" sz="2800" dirty="0" smtClean="0"/>
              <a:t> </a:t>
            </a:r>
            <a:r>
              <a:rPr lang="en-US" sz="2800" dirty="0" err="1" smtClean="0"/>
              <a:t>Menteri</a:t>
            </a:r>
            <a:r>
              <a:rPr lang="en-US" sz="2800" dirty="0" smtClean="0"/>
              <a:t> </a:t>
            </a:r>
            <a:r>
              <a:rPr lang="en-US" sz="2800" dirty="0" err="1" smtClean="0"/>
              <a:t>Keuangan</a:t>
            </a:r>
            <a:r>
              <a:rPr lang="en-US" sz="2800" dirty="0" smtClean="0"/>
              <a:t> </a:t>
            </a:r>
            <a:r>
              <a:rPr lang="en-US" sz="2800" dirty="0" err="1" smtClean="0"/>
              <a:t>Nomor</a:t>
            </a:r>
            <a:r>
              <a:rPr lang="en-US" sz="2800" dirty="0" smtClean="0"/>
              <a:t> 1251 </a:t>
            </a:r>
            <a:r>
              <a:rPr lang="en-US" sz="2800" dirty="0" err="1" smtClean="0"/>
              <a:t>Tahun</a:t>
            </a:r>
            <a:r>
              <a:rPr lang="en-US" sz="2800" dirty="0" smtClean="0"/>
              <a:t> 1988 </a:t>
            </a:r>
            <a:r>
              <a:rPr lang="en-US" sz="2800" dirty="0" err="1" smtClean="0"/>
              <a:t>mengatur</a:t>
            </a:r>
            <a:r>
              <a:rPr lang="en-US" sz="2800" dirty="0" smtClean="0"/>
              <a:t> </a:t>
            </a:r>
            <a:r>
              <a:rPr lang="en-US" sz="2800" dirty="0" err="1" smtClean="0"/>
              <a:t>tentang</a:t>
            </a:r>
            <a:r>
              <a:rPr lang="en-US" sz="2800" dirty="0" smtClean="0"/>
              <a:t> </a:t>
            </a:r>
            <a:r>
              <a:rPr lang="en-US" sz="2800" dirty="0" err="1" smtClean="0"/>
              <a:t>Ketentuan</a:t>
            </a:r>
            <a:r>
              <a:rPr lang="en-US" sz="2800" dirty="0" smtClean="0"/>
              <a:t> </a:t>
            </a:r>
            <a:r>
              <a:rPr lang="en-US" sz="2800" dirty="0" err="1" smtClean="0"/>
              <a:t>dan</a:t>
            </a:r>
            <a:r>
              <a:rPr lang="en-US" sz="2800" dirty="0" smtClean="0"/>
              <a:t> Tata Cara </a:t>
            </a:r>
            <a:r>
              <a:rPr lang="en-US" sz="2800" dirty="0" err="1" smtClean="0"/>
              <a:t>Pelaksanaan</a:t>
            </a:r>
            <a:r>
              <a:rPr lang="en-US" sz="2800" dirty="0" smtClean="0"/>
              <a:t> </a:t>
            </a:r>
            <a:r>
              <a:rPr lang="en-US" sz="2800" dirty="0" err="1" smtClean="0"/>
              <a:t>pembiayaan</a:t>
            </a:r>
            <a:r>
              <a:rPr lang="en-US" sz="2800" dirty="0" smtClean="0"/>
              <a:t>. </a:t>
            </a:r>
            <a:r>
              <a:rPr lang="en-US" sz="2800" dirty="0" err="1" smtClean="0"/>
              <a:t>Kemudian</a:t>
            </a:r>
            <a:r>
              <a:rPr lang="en-US" sz="2800" dirty="0" smtClean="0"/>
              <a:t> </a:t>
            </a:r>
            <a:r>
              <a:rPr lang="en-US" sz="2800" dirty="0" err="1" smtClean="0"/>
              <a:t>keputusan</a:t>
            </a:r>
            <a:r>
              <a:rPr lang="en-US" sz="2800" dirty="0" smtClean="0"/>
              <a:t> </a:t>
            </a:r>
            <a:r>
              <a:rPr lang="en-US" sz="2800" dirty="0" err="1" smtClean="0"/>
              <a:t>tersebut</a:t>
            </a:r>
            <a:r>
              <a:rPr lang="en-US" sz="2800" dirty="0" smtClean="0"/>
              <a:t> </a:t>
            </a:r>
            <a:r>
              <a:rPr lang="en-US" sz="2800" dirty="0" err="1" smtClean="0"/>
              <a:t>diubah</a:t>
            </a:r>
            <a:r>
              <a:rPr lang="en-US" sz="2800" dirty="0" smtClean="0"/>
              <a:t> </a:t>
            </a:r>
            <a:r>
              <a:rPr lang="en-US" sz="2800" dirty="0" err="1" smtClean="0"/>
              <a:t>dan</a:t>
            </a:r>
            <a:r>
              <a:rPr lang="en-US" sz="2800" dirty="0" smtClean="0"/>
              <a:t> </a:t>
            </a:r>
            <a:r>
              <a:rPr lang="en-US" sz="2800" dirty="0" err="1" smtClean="0"/>
              <a:t>disempurnakan</a:t>
            </a:r>
            <a:r>
              <a:rPr lang="en-US" sz="2800" dirty="0" smtClean="0"/>
              <a:t> </a:t>
            </a:r>
            <a:r>
              <a:rPr lang="en-US" sz="2800" dirty="0" err="1" smtClean="0"/>
              <a:t>oleh</a:t>
            </a:r>
            <a:r>
              <a:rPr lang="en-US" sz="2800" dirty="0" smtClean="0"/>
              <a:t> </a:t>
            </a:r>
            <a:r>
              <a:rPr lang="en-US" sz="2800" dirty="0" err="1" smtClean="0"/>
              <a:t>Keputusan</a:t>
            </a:r>
            <a:r>
              <a:rPr lang="en-US" sz="2800" dirty="0" smtClean="0"/>
              <a:t> </a:t>
            </a:r>
            <a:r>
              <a:rPr lang="en-US" sz="2800" dirty="0" err="1" smtClean="0"/>
              <a:t>Menteri</a:t>
            </a:r>
            <a:r>
              <a:rPr lang="en-US" sz="2800" dirty="0" smtClean="0"/>
              <a:t> </a:t>
            </a:r>
            <a:r>
              <a:rPr lang="en-US" sz="2800" dirty="0" err="1" smtClean="0"/>
              <a:t>Keuangan</a:t>
            </a:r>
            <a:r>
              <a:rPr lang="en-US" sz="2800" dirty="0" smtClean="0"/>
              <a:t> </a:t>
            </a:r>
            <a:r>
              <a:rPr lang="en-US" sz="2800" dirty="0" err="1" smtClean="0"/>
              <a:t>Nomor</a:t>
            </a:r>
            <a:r>
              <a:rPr lang="en-US" sz="2800" dirty="0" smtClean="0"/>
              <a:t> 468 </a:t>
            </a:r>
            <a:r>
              <a:rPr lang="en-US" sz="2800" dirty="0" err="1" smtClean="0"/>
              <a:t>Tahun</a:t>
            </a:r>
            <a:r>
              <a:rPr lang="en-US" sz="2800" dirty="0" smtClean="0"/>
              <a:t> 1995.</a:t>
            </a:r>
            <a:br>
              <a:rPr lang="en-US" sz="2800" dirty="0" smtClean="0"/>
            </a:br>
            <a:r>
              <a:rPr lang="en-US" sz="2800" dirty="0" smtClean="0"/>
              <a:t/>
            </a:r>
            <a:br>
              <a:rPr lang="en-US" sz="2800" dirty="0" smtClean="0"/>
            </a:br>
            <a:r>
              <a:rPr lang="en-US" sz="2800" dirty="0" smtClean="0"/>
              <a:t/>
            </a:r>
            <a:br>
              <a:rPr lang="en-US" sz="2800" dirty="0" smtClean="0"/>
            </a:br>
            <a:r>
              <a:rPr lang="en-US" sz="2800" dirty="0" smtClean="0"/>
              <a:t/>
            </a:r>
            <a:br>
              <a:rPr lang="en-US" sz="2800" dirty="0" smtClean="0"/>
            </a:br>
            <a:endParaRPr lang="en-US" sz="2800" dirty="0"/>
          </a:p>
        </p:txBody>
      </p:sp>
      <p:sp>
        <p:nvSpPr>
          <p:cNvPr id="3" name="Subtitle 2"/>
          <p:cNvSpPr>
            <a:spLocks noGrp="1"/>
          </p:cNvSpPr>
          <p:nvPr>
            <p:ph type="subTitle" idx="1"/>
          </p:nvPr>
        </p:nvSpPr>
        <p:spPr/>
        <p:txBody>
          <a:bodyPr/>
          <a:lstStyle/>
          <a:p>
            <a:endParaRPr lang="en-US" dirty="0"/>
          </a:p>
        </p:txBody>
      </p:sp>
    </p:spTree>
  </p:cSld>
  <p:clrMapOvr>
    <a:masterClrMapping/>
  </p:clrMapOvr>
  <p:transition spd="slow">
    <p:random/>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39762"/>
          </a:xfrm>
        </p:spPr>
        <p:txBody>
          <a:bodyPr>
            <a:normAutofit fontScale="90000"/>
          </a:bodyPr>
          <a:lstStyle/>
          <a:p>
            <a:r>
              <a:rPr lang="en-US" dirty="0" smtClean="0"/>
              <a:t>KEWAJIBAN PENERBIT KARTU KREDIT</a:t>
            </a:r>
            <a:endParaRPr lang="en-US" dirty="0"/>
          </a:p>
        </p:txBody>
      </p:sp>
      <p:sp>
        <p:nvSpPr>
          <p:cNvPr id="3" name="Content Placeholder 2"/>
          <p:cNvSpPr>
            <a:spLocks noGrp="1"/>
          </p:cNvSpPr>
          <p:nvPr>
            <p:ph idx="1"/>
          </p:nvPr>
        </p:nvSpPr>
        <p:spPr>
          <a:xfrm>
            <a:off x="457200" y="990600"/>
            <a:ext cx="8229600" cy="5135563"/>
          </a:xfrm>
        </p:spPr>
        <p:txBody>
          <a:bodyPr>
            <a:normAutofit fontScale="70000" lnSpcReduction="20000"/>
          </a:bodyPr>
          <a:lstStyle/>
          <a:p>
            <a:pPr>
              <a:buNone/>
            </a:pPr>
            <a:r>
              <a:rPr lang="en-US" dirty="0" err="1" smtClean="0"/>
              <a:t>Pasal</a:t>
            </a:r>
            <a:r>
              <a:rPr lang="en-US" dirty="0" smtClean="0"/>
              <a:t> 16 </a:t>
            </a:r>
            <a:r>
              <a:rPr lang="en-US" dirty="0" err="1" smtClean="0"/>
              <a:t>Peraturan</a:t>
            </a:r>
            <a:r>
              <a:rPr lang="en-US" dirty="0" smtClean="0"/>
              <a:t> Bank Indonesia No. 11/11/PBI/2009 </a:t>
            </a:r>
            <a:r>
              <a:rPr lang="en-US" dirty="0" err="1" smtClean="0"/>
              <a:t>mencantumkan</a:t>
            </a:r>
            <a:r>
              <a:rPr lang="en-US" dirty="0" smtClean="0"/>
              <a:t> </a:t>
            </a:r>
            <a:r>
              <a:rPr lang="en-US" dirty="0" err="1" smtClean="0"/>
              <a:t>bahwa</a:t>
            </a:r>
            <a:r>
              <a:rPr lang="en-US" dirty="0" smtClean="0"/>
              <a:t> </a:t>
            </a:r>
            <a:r>
              <a:rPr lang="en-US" dirty="0" err="1" smtClean="0"/>
              <a:t>penerbit</a:t>
            </a:r>
            <a:r>
              <a:rPr lang="en-US" dirty="0" smtClean="0"/>
              <a:t> </a:t>
            </a:r>
            <a:r>
              <a:rPr lang="en-US" dirty="0" err="1" smtClean="0"/>
              <a:t>kartu</a:t>
            </a:r>
            <a:r>
              <a:rPr lang="en-US" dirty="0" smtClean="0"/>
              <a:t> </a:t>
            </a:r>
            <a:r>
              <a:rPr lang="en-US" dirty="0" err="1" smtClean="0"/>
              <a:t>kredit</a:t>
            </a:r>
            <a:r>
              <a:rPr lang="en-US" dirty="0" smtClean="0"/>
              <a:t> </a:t>
            </a:r>
            <a:r>
              <a:rPr lang="en-US" dirty="0" err="1" smtClean="0"/>
              <a:t>wajib</a:t>
            </a:r>
            <a:r>
              <a:rPr lang="en-US" dirty="0" smtClean="0"/>
              <a:t> </a:t>
            </a:r>
            <a:r>
              <a:rPr lang="en-US" dirty="0" err="1" smtClean="0"/>
              <a:t>memberikan</a:t>
            </a:r>
            <a:r>
              <a:rPr lang="en-US" dirty="0" smtClean="0"/>
              <a:t> </a:t>
            </a:r>
            <a:r>
              <a:rPr lang="en-US" dirty="0" err="1" smtClean="0"/>
              <a:t>informasi</a:t>
            </a:r>
            <a:r>
              <a:rPr lang="en-US" dirty="0" smtClean="0"/>
              <a:t> </a:t>
            </a:r>
            <a:r>
              <a:rPr lang="en-US" dirty="0" err="1" smtClean="0"/>
              <a:t>secara</a:t>
            </a:r>
            <a:r>
              <a:rPr lang="en-US" dirty="0" smtClean="0"/>
              <a:t> </a:t>
            </a:r>
            <a:r>
              <a:rPr lang="en-US" dirty="0" err="1" smtClean="0"/>
              <a:t>tertulis</a:t>
            </a:r>
            <a:r>
              <a:rPr lang="en-US" dirty="0" smtClean="0"/>
              <a:t> </a:t>
            </a:r>
            <a:r>
              <a:rPr lang="en-US" dirty="0" err="1" smtClean="0"/>
              <a:t>kepada</a:t>
            </a:r>
            <a:r>
              <a:rPr lang="en-US" dirty="0" smtClean="0"/>
              <a:t> </a:t>
            </a:r>
            <a:r>
              <a:rPr lang="en-US" dirty="0" err="1" smtClean="0"/>
              <a:t>pemegang</a:t>
            </a:r>
            <a:r>
              <a:rPr lang="en-US" dirty="0" smtClean="0"/>
              <a:t> </a:t>
            </a:r>
            <a:r>
              <a:rPr lang="en-US" dirty="0" err="1" smtClean="0"/>
              <a:t>kartu</a:t>
            </a:r>
            <a:r>
              <a:rPr lang="en-US" dirty="0" smtClean="0"/>
              <a:t> </a:t>
            </a:r>
            <a:r>
              <a:rPr lang="en-US" dirty="0" err="1" smtClean="0"/>
              <a:t>kredit</a:t>
            </a:r>
            <a:r>
              <a:rPr lang="en-US" dirty="0" smtClean="0"/>
              <a:t>, </a:t>
            </a:r>
            <a:r>
              <a:rPr lang="en-US" dirty="0" err="1" smtClean="0"/>
              <a:t>sekurang-kurangnya</a:t>
            </a:r>
            <a:r>
              <a:rPr lang="en-US" dirty="0" smtClean="0"/>
              <a:t> </a:t>
            </a:r>
            <a:r>
              <a:rPr lang="en-US" dirty="0" err="1" smtClean="0"/>
              <a:t>meliputi</a:t>
            </a:r>
            <a:r>
              <a:rPr lang="en-US" dirty="0" smtClean="0"/>
              <a:t> :</a:t>
            </a:r>
          </a:p>
          <a:p>
            <a:pPr>
              <a:buNone/>
            </a:pPr>
            <a:r>
              <a:rPr lang="en-US" dirty="0" smtClean="0"/>
              <a:t>1. </a:t>
            </a:r>
            <a:r>
              <a:rPr lang="en-US" dirty="0" err="1" smtClean="0"/>
              <a:t>prosedur</a:t>
            </a:r>
            <a:r>
              <a:rPr lang="en-US" dirty="0" smtClean="0"/>
              <a:t> </a:t>
            </a:r>
            <a:r>
              <a:rPr lang="en-US" dirty="0" err="1" smtClean="0"/>
              <a:t>dan</a:t>
            </a:r>
            <a:r>
              <a:rPr lang="en-US" dirty="0" smtClean="0"/>
              <a:t> </a:t>
            </a:r>
            <a:r>
              <a:rPr lang="en-US" dirty="0" err="1" smtClean="0"/>
              <a:t>tata</a:t>
            </a:r>
            <a:r>
              <a:rPr lang="en-US" dirty="0" smtClean="0"/>
              <a:t> </a:t>
            </a:r>
            <a:r>
              <a:rPr lang="en-US" dirty="0" err="1" smtClean="0"/>
              <a:t>cara</a:t>
            </a:r>
            <a:r>
              <a:rPr lang="en-US" dirty="0" smtClean="0"/>
              <a:t> </a:t>
            </a:r>
            <a:r>
              <a:rPr lang="en-US" dirty="0" err="1" smtClean="0"/>
              <a:t>penggunaan</a:t>
            </a:r>
            <a:r>
              <a:rPr lang="en-US" dirty="0" smtClean="0"/>
              <a:t> </a:t>
            </a:r>
            <a:r>
              <a:rPr lang="en-US" dirty="0" err="1" smtClean="0"/>
              <a:t>kartu</a:t>
            </a:r>
            <a:r>
              <a:rPr lang="en-US" dirty="0" smtClean="0"/>
              <a:t> </a:t>
            </a:r>
            <a:r>
              <a:rPr lang="en-US" dirty="0" err="1" smtClean="0"/>
              <a:t>kredit</a:t>
            </a:r>
            <a:endParaRPr lang="en-US" dirty="0" smtClean="0"/>
          </a:p>
          <a:p>
            <a:pPr>
              <a:buNone/>
            </a:pPr>
            <a:r>
              <a:rPr lang="en-US" dirty="0" smtClean="0"/>
              <a:t>2. </a:t>
            </a:r>
            <a:r>
              <a:rPr lang="en-US" dirty="0" err="1" smtClean="0"/>
              <a:t>hal-hal</a:t>
            </a:r>
            <a:r>
              <a:rPr lang="en-US" dirty="0" smtClean="0"/>
              <a:t> </a:t>
            </a:r>
            <a:r>
              <a:rPr lang="en-US" dirty="0" err="1" smtClean="0"/>
              <a:t>penting</a:t>
            </a:r>
            <a:r>
              <a:rPr lang="en-US" dirty="0" smtClean="0"/>
              <a:t> yang </a:t>
            </a:r>
            <a:r>
              <a:rPr lang="en-US" dirty="0" err="1" smtClean="0"/>
              <a:t>harus</a:t>
            </a:r>
            <a:r>
              <a:rPr lang="en-US" dirty="0" smtClean="0"/>
              <a:t> </a:t>
            </a:r>
            <a:r>
              <a:rPr lang="en-US" dirty="0" err="1" smtClean="0"/>
              <a:t>diperhatikan</a:t>
            </a:r>
            <a:r>
              <a:rPr lang="en-US" dirty="0" smtClean="0"/>
              <a:t> </a:t>
            </a:r>
            <a:r>
              <a:rPr lang="en-US" dirty="0" err="1" smtClean="0"/>
              <a:t>oleh</a:t>
            </a:r>
            <a:r>
              <a:rPr lang="en-US" dirty="0" smtClean="0"/>
              <a:t> </a:t>
            </a:r>
            <a:r>
              <a:rPr lang="en-US" dirty="0" err="1" smtClean="0"/>
              <a:t>pemegang</a:t>
            </a:r>
            <a:r>
              <a:rPr lang="en-US" dirty="0" smtClean="0"/>
              <a:t> </a:t>
            </a:r>
            <a:r>
              <a:rPr lang="en-US" dirty="0" err="1" smtClean="0"/>
              <a:t>kartu</a:t>
            </a:r>
            <a:r>
              <a:rPr lang="en-US" dirty="0" smtClean="0"/>
              <a:t> </a:t>
            </a:r>
            <a:r>
              <a:rPr lang="en-US" dirty="0" err="1" smtClean="0"/>
              <a:t>dalam</a:t>
            </a:r>
            <a:r>
              <a:rPr lang="en-US" dirty="0" smtClean="0"/>
              <a:t> </a:t>
            </a:r>
            <a:r>
              <a:rPr lang="en-US" dirty="0" err="1" smtClean="0"/>
              <a:t>penggunaan</a:t>
            </a:r>
            <a:r>
              <a:rPr lang="en-US" dirty="0" smtClean="0"/>
              <a:t> </a:t>
            </a:r>
            <a:r>
              <a:rPr lang="en-US" dirty="0" err="1" smtClean="0"/>
              <a:t>kartunya</a:t>
            </a:r>
            <a:r>
              <a:rPr lang="en-US" dirty="0" smtClean="0"/>
              <a:t> </a:t>
            </a:r>
            <a:r>
              <a:rPr lang="en-US" dirty="0" err="1" smtClean="0"/>
              <a:t>dan</a:t>
            </a:r>
            <a:r>
              <a:rPr lang="en-US" dirty="0" smtClean="0"/>
              <a:t> </a:t>
            </a:r>
            <a:r>
              <a:rPr lang="en-US" dirty="0" err="1" smtClean="0"/>
              <a:t>konsekuensi</a:t>
            </a:r>
            <a:r>
              <a:rPr lang="en-US" dirty="0" smtClean="0"/>
              <a:t> </a:t>
            </a:r>
            <a:r>
              <a:rPr lang="en-US" dirty="0" err="1" smtClean="0"/>
              <a:t>atau</a:t>
            </a:r>
            <a:r>
              <a:rPr lang="en-US" dirty="0" smtClean="0"/>
              <a:t> </a:t>
            </a:r>
            <a:r>
              <a:rPr lang="en-US" dirty="0" err="1" smtClean="0"/>
              <a:t>risiko</a:t>
            </a:r>
            <a:r>
              <a:rPr lang="en-US" dirty="0" smtClean="0"/>
              <a:t> yang </a:t>
            </a:r>
            <a:r>
              <a:rPr lang="en-US" dirty="0" err="1" smtClean="0"/>
              <a:t>mungkin</a:t>
            </a:r>
            <a:r>
              <a:rPr lang="en-US" dirty="0" smtClean="0"/>
              <a:t> </a:t>
            </a:r>
            <a:r>
              <a:rPr lang="en-US" dirty="0" err="1" smtClean="0"/>
              <a:t>timbul</a:t>
            </a:r>
            <a:r>
              <a:rPr lang="en-US" dirty="0" smtClean="0"/>
              <a:t> </a:t>
            </a:r>
            <a:r>
              <a:rPr lang="en-US" dirty="0" err="1" smtClean="0"/>
              <a:t>dari</a:t>
            </a:r>
            <a:r>
              <a:rPr lang="en-US" dirty="0" smtClean="0"/>
              <a:t> </a:t>
            </a:r>
            <a:r>
              <a:rPr lang="en-US" dirty="0" err="1" smtClean="0"/>
              <a:t>penggunaan</a:t>
            </a:r>
            <a:r>
              <a:rPr lang="en-US" dirty="0" smtClean="0"/>
              <a:t> </a:t>
            </a:r>
            <a:r>
              <a:rPr lang="en-US" dirty="0" err="1" smtClean="0"/>
              <a:t>kartu</a:t>
            </a:r>
            <a:r>
              <a:rPr lang="en-US" dirty="0" smtClean="0"/>
              <a:t> </a:t>
            </a:r>
            <a:r>
              <a:rPr lang="en-US" dirty="0" err="1" smtClean="0"/>
              <a:t>kredit</a:t>
            </a:r>
            <a:r>
              <a:rPr lang="en-US" dirty="0" smtClean="0"/>
              <a:t>.</a:t>
            </a:r>
          </a:p>
          <a:p>
            <a:pPr>
              <a:buNone/>
            </a:pPr>
            <a:r>
              <a:rPr lang="nl-NL" dirty="0" smtClean="0"/>
              <a:t>3. hak dan kewajiban pemegang kartu.</a:t>
            </a:r>
          </a:p>
          <a:p>
            <a:pPr>
              <a:buNone/>
            </a:pPr>
            <a:r>
              <a:rPr lang="sv-SE" dirty="0" smtClean="0"/>
              <a:t>4. tata cara pengajuan pengaduan atas kartu kredit yang diberikan </a:t>
            </a:r>
            <a:r>
              <a:rPr lang="en-US" dirty="0" err="1" smtClean="0"/>
              <a:t>dan</a:t>
            </a:r>
            <a:r>
              <a:rPr lang="en-US" dirty="0" smtClean="0"/>
              <a:t> </a:t>
            </a:r>
            <a:r>
              <a:rPr lang="en-US" dirty="0" err="1" smtClean="0"/>
              <a:t>perkiraan</a:t>
            </a:r>
            <a:r>
              <a:rPr lang="en-US" dirty="0" smtClean="0"/>
              <a:t> </a:t>
            </a:r>
            <a:r>
              <a:rPr lang="en-US" dirty="0" err="1" smtClean="0"/>
              <a:t>lamanya</a:t>
            </a:r>
            <a:r>
              <a:rPr lang="en-US" dirty="0" smtClean="0"/>
              <a:t> </a:t>
            </a:r>
            <a:r>
              <a:rPr lang="en-US" dirty="0" err="1" smtClean="0"/>
              <a:t>waktu</a:t>
            </a:r>
            <a:r>
              <a:rPr lang="en-US" dirty="0" smtClean="0"/>
              <a:t> </a:t>
            </a:r>
            <a:r>
              <a:rPr lang="en-US" dirty="0" err="1" smtClean="0"/>
              <a:t>penanganan</a:t>
            </a:r>
            <a:r>
              <a:rPr lang="en-US" dirty="0" smtClean="0"/>
              <a:t> </a:t>
            </a:r>
            <a:r>
              <a:rPr lang="en-US" dirty="0" err="1" smtClean="0"/>
              <a:t>pengaduan</a:t>
            </a:r>
            <a:r>
              <a:rPr lang="en-US" dirty="0" smtClean="0"/>
              <a:t> </a:t>
            </a:r>
            <a:r>
              <a:rPr lang="en-US" dirty="0" err="1" smtClean="0"/>
              <a:t>tersebut</a:t>
            </a:r>
            <a:r>
              <a:rPr lang="en-US" dirty="0" smtClean="0"/>
              <a:t>.</a:t>
            </a:r>
          </a:p>
          <a:p>
            <a:pPr>
              <a:buNone/>
            </a:pPr>
            <a:r>
              <a:rPr lang="sv-SE" dirty="0" smtClean="0"/>
              <a:t>5. komponen dalam penghitungan bunga.</a:t>
            </a:r>
          </a:p>
          <a:p>
            <a:pPr>
              <a:buNone/>
            </a:pPr>
            <a:r>
              <a:rPr lang="sv-SE" dirty="0" smtClean="0"/>
              <a:t>6. komponen dalam penghitungan denda, dan</a:t>
            </a:r>
          </a:p>
          <a:p>
            <a:pPr>
              <a:buNone/>
            </a:pPr>
            <a:r>
              <a:rPr lang="en-US" dirty="0" smtClean="0"/>
              <a:t>7. </a:t>
            </a:r>
            <a:r>
              <a:rPr lang="en-US" dirty="0" err="1" smtClean="0"/>
              <a:t>jenis</a:t>
            </a:r>
            <a:r>
              <a:rPr lang="en-US" dirty="0" smtClean="0"/>
              <a:t> </a:t>
            </a:r>
            <a:r>
              <a:rPr lang="en-US" dirty="0" err="1" smtClean="0"/>
              <a:t>dan</a:t>
            </a:r>
            <a:r>
              <a:rPr lang="en-US" dirty="0" smtClean="0"/>
              <a:t> </a:t>
            </a:r>
            <a:r>
              <a:rPr lang="en-US" dirty="0" err="1" smtClean="0"/>
              <a:t>besarnya</a:t>
            </a:r>
            <a:r>
              <a:rPr lang="en-US" dirty="0" smtClean="0"/>
              <a:t> </a:t>
            </a:r>
            <a:r>
              <a:rPr lang="en-US" dirty="0" err="1" smtClean="0"/>
              <a:t>biaya</a:t>
            </a:r>
            <a:r>
              <a:rPr lang="en-US" dirty="0" smtClean="0"/>
              <a:t> </a:t>
            </a:r>
            <a:r>
              <a:rPr lang="en-US" dirty="0" err="1" smtClean="0"/>
              <a:t>administrasi</a:t>
            </a:r>
            <a:r>
              <a:rPr lang="en-US" dirty="0" smtClean="0"/>
              <a:t> yang </a:t>
            </a:r>
            <a:r>
              <a:rPr lang="en-US" dirty="0" err="1" smtClean="0"/>
              <a:t>dikenakan</a:t>
            </a:r>
            <a:r>
              <a:rPr lang="en-US" dirty="0" smtClean="0"/>
              <a:t>.</a:t>
            </a:r>
            <a:endParaRPr lang="en-US"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238</TotalTime>
  <Words>1345</Words>
  <Application>Microsoft Office PowerPoint</Application>
  <PresentationFormat>On-screen Show (4:3)</PresentationFormat>
  <Paragraphs>69</Paragraphs>
  <Slides>18</Slides>
  <Notes>0</Notes>
  <HiddenSlides>0</HiddenSlides>
  <MMClips>0</MMClips>
  <ScaleCrop>false</ScaleCrop>
  <HeadingPairs>
    <vt:vector size="4" baseType="variant">
      <vt:variant>
        <vt:lpstr>Theme</vt:lpstr>
      </vt:variant>
      <vt:variant>
        <vt:i4>1</vt:i4>
      </vt:variant>
      <vt:variant>
        <vt:lpstr>Slide Titles</vt:lpstr>
      </vt:variant>
      <vt:variant>
        <vt:i4>18</vt:i4>
      </vt:variant>
    </vt:vector>
  </HeadingPairs>
  <TitlesOfParts>
    <vt:vector size="19" baseType="lpstr">
      <vt:lpstr>Office Theme</vt:lpstr>
      <vt:lpstr>a. Segi Hukum Perdata</vt:lpstr>
      <vt:lpstr>1. Asas Kebebasan Berkontrak</vt:lpstr>
      <vt:lpstr>2. Undang-undang Bidang Hukum Perdata</vt:lpstr>
      <vt:lpstr>b. Perjanjian Jual Beli Bersyarat</vt:lpstr>
      <vt:lpstr> c. Segi Perdata diluar KUHPdt </vt:lpstr>
      <vt:lpstr>b. Segi Hukum Publik</vt:lpstr>
      <vt:lpstr>         c. Undang-undang Nomor 7 Tahun 1992 jo. Undang-undang  Nomor 10 Tahun 1998 tentang Perbankan. Berlakunya  undang-undang ini apabila perusahaan kartu kredit adalah  bank atau berurusan dengan bank.              </vt:lpstr>
      <vt:lpstr>b. Keputusan Menteri Keuangan Nomor 1251 Tahun 1988 Keputusan Menteri Keuangan Nomor 1251 Tahun 1988 mengatur tentang Ketentuan dan Tata Cara Pelaksanaan pembiayaan. Kemudian keputusan tersebut diubah dan disempurnakan oleh Keputusan Menteri Keuangan Nomor 468 Tahun 1995.    </vt:lpstr>
      <vt:lpstr>KEWAJIBAN PENERBIT KARTU KREDIT</vt:lpstr>
      <vt:lpstr>Slide 10</vt:lpstr>
      <vt:lpstr>Slide 11</vt:lpstr>
      <vt:lpstr>Slide 12</vt:lpstr>
      <vt:lpstr>Slide 13</vt:lpstr>
      <vt:lpstr>Slide 14</vt:lpstr>
      <vt:lpstr>Slide 15</vt:lpstr>
      <vt:lpstr>Slide 16</vt:lpstr>
      <vt:lpstr>Slide 17</vt:lpstr>
      <vt:lpstr>Slide 18</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Segi Hukum Kartu Kredit</dc:title>
  <dc:creator>yudhi</dc:creator>
  <cp:lastModifiedBy>Zaini</cp:lastModifiedBy>
  <cp:revision>28</cp:revision>
  <dcterms:created xsi:type="dcterms:W3CDTF">2010-05-10T16:37:55Z</dcterms:created>
  <dcterms:modified xsi:type="dcterms:W3CDTF">2014-11-26T11:16:35Z</dcterms:modified>
</cp:coreProperties>
</file>