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66" r:id="rId4"/>
    <p:sldId id="262" r:id="rId5"/>
    <p:sldId id="263" r:id="rId6"/>
    <p:sldId id="264" r:id="rId7"/>
    <p:sldId id="265" r:id="rId8"/>
    <p:sldId id="261" r:id="rId9"/>
    <p:sldId id="270" r:id="rId10"/>
    <p:sldId id="259" r:id="rId11"/>
    <p:sldId id="268" r:id="rId12"/>
    <p:sldId id="271" r:id="rId13"/>
    <p:sldId id="272" r:id="rId14"/>
    <p:sldId id="273" r:id="rId15"/>
    <p:sldId id="274" r:id="rId16"/>
    <p:sldId id="275" r:id="rId17"/>
    <p:sldId id="276" r:id="rId18"/>
    <p:sldId id="277" r:id="rId19"/>
    <p:sldId id="278" r:id="rId20"/>
    <p:sldId id="279" r:id="rId21"/>
    <p:sldId id="280" r:id="rId22"/>
    <p:sldId id="281" r:id="rId23"/>
    <p:sldId id="282" r:id="rId24"/>
    <p:sldId id="283" r:id="rId2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41" d="100"/>
          <a:sy n="41" d="100"/>
        </p:scale>
        <p:origin x="-1272"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F823BF02-6FA1-4CDA-9DDA-31177BBD6901}" type="datetimeFigureOut">
              <a:rPr lang="en-US" smtClean="0"/>
              <a:pPr/>
              <a:t>11/25/2015</a:t>
            </a:fld>
            <a:endParaRPr lang="en-US"/>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US"/>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A6D83CEF-FDCB-4172-B64F-48C431579D08}"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F823BF02-6FA1-4CDA-9DDA-31177BBD6901}" type="datetimeFigureOut">
              <a:rPr lang="en-US" smtClean="0"/>
              <a:pPr/>
              <a:t>11/25/2015</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A6D83CEF-FDCB-4172-B64F-48C431579D08}"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F823BF02-6FA1-4CDA-9DDA-31177BBD6901}" type="datetimeFigureOut">
              <a:rPr lang="en-US" smtClean="0"/>
              <a:pPr/>
              <a:t>11/25/2015</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A6D83CEF-FDCB-4172-B64F-48C431579D08}"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F823BF02-6FA1-4CDA-9DDA-31177BBD6901}" type="datetimeFigureOut">
              <a:rPr lang="en-US" smtClean="0"/>
              <a:pPr/>
              <a:t>11/25/2015</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A6D83CEF-FDCB-4172-B64F-48C431579D08}" type="slidenum">
              <a:rPr lang="en-US" smtClean="0"/>
              <a:pPr/>
              <a:t>‹#›</a:t>
            </a:fld>
            <a:endParaRPr lang="en-US"/>
          </a:p>
        </p:txBody>
      </p:sp>
      <p:sp>
        <p:nvSpPr>
          <p:cNvPr id="7" name="Title 6"/>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F823BF02-6FA1-4CDA-9DDA-31177BBD6901}" type="datetimeFigureOut">
              <a:rPr lang="en-US" smtClean="0"/>
              <a:pPr/>
              <a:t>11/25/2015</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A6D83CEF-FDCB-4172-B64F-48C431579D08}" type="slidenum">
              <a:rPr lang="en-US" smtClean="0"/>
              <a:pPr/>
              <a:t>‹#›</a:t>
            </a:fld>
            <a:endParaRPr lang="en-US"/>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F823BF02-6FA1-4CDA-9DDA-31177BBD6901}" type="datetimeFigureOut">
              <a:rPr lang="en-US" smtClean="0"/>
              <a:pPr/>
              <a:t>11/25/2015</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A6D83CEF-FDCB-4172-B64F-48C431579D08}" type="slidenum">
              <a:rPr lang="en-US" smtClean="0"/>
              <a:pPr/>
              <a:t>‹#›</a:t>
            </a:fld>
            <a:endParaRPr lang="en-US"/>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F823BF02-6FA1-4CDA-9DDA-31177BBD6901}" type="datetimeFigureOut">
              <a:rPr lang="en-US" smtClean="0"/>
              <a:pPr/>
              <a:t>11/25/2015</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A6D83CEF-FDCB-4172-B64F-48C431579D08}"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fld id="{F823BF02-6FA1-4CDA-9DDA-31177BBD6901}" type="datetimeFigureOut">
              <a:rPr lang="en-US" smtClean="0"/>
              <a:pPr/>
              <a:t>11/25/2015</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A6D83CEF-FDCB-4172-B64F-48C431579D08}" type="slidenum">
              <a:rPr lang="en-US" smtClean="0"/>
              <a:pPr/>
              <a:t>‹#›</a:t>
            </a:fld>
            <a:endParaRPr lang="en-US"/>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F823BF02-6FA1-4CDA-9DDA-31177BBD6901}" type="datetimeFigureOut">
              <a:rPr lang="en-US" smtClean="0"/>
              <a:pPr/>
              <a:t>11/25/2015</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A6D83CEF-FDCB-4172-B64F-48C431579D08}"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extLst/>
          </a:lstStyle>
          <a:p>
            <a:fld id="{F823BF02-6FA1-4CDA-9DDA-31177BBD6901}" type="datetimeFigureOut">
              <a:rPr lang="en-US" smtClean="0"/>
              <a:pPr/>
              <a:t>11/25/2015</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A6D83CEF-FDCB-4172-B64F-48C431579D08}"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F823BF02-6FA1-4CDA-9DDA-31177BBD6901}" type="datetimeFigureOut">
              <a:rPr lang="en-US" smtClean="0"/>
              <a:pPr/>
              <a:t>11/25/2015</a:t>
            </a:fld>
            <a:endParaRPr lang="en-US"/>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A6D83CEF-FDCB-4172-B64F-48C431579D08}" type="slidenum">
              <a:rPr lang="en-US" smtClean="0"/>
              <a:pPr/>
              <a:t>‹#›</a:t>
            </a:fld>
            <a:endParaRPr lang="en-US"/>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reeform 8"/>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reeform 11"/>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F823BF02-6FA1-4CDA-9DDA-31177BBD6901}" type="datetimeFigureOut">
              <a:rPr lang="en-US" smtClean="0"/>
              <a:pPr/>
              <a:t>11/25/2015</a:t>
            </a:fld>
            <a:endParaRPr lang="en-US"/>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US"/>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A6D83CEF-FDCB-4172-B64F-48C431579D08}"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dirty="0" err="1"/>
              <a:t>Pengertian</a:t>
            </a:r>
            <a:r>
              <a:rPr lang="en-US" dirty="0"/>
              <a:t> </a:t>
            </a:r>
            <a:r>
              <a:rPr lang="en-US" dirty="0" err="1"/>
              <a:t>dan</a:t>
            </a:r>
            <a:r>
              <a:rPr lang="en-US" dirty="0"/>
              <a:t> </a:t>
            </a:r>
            <a:r>
              <a:rPr lang="en-US" dirty="0" err="1"/>
              <a:t>Pengaturan</a:t>
            </a:r>
            <a:r>
              <a:rPr lang="en-US" dirty="0"/>
              <a:t> </a:t>
            </a:r>
            <a:r>
              <a:rPr lang="en-US" dirty="0" err="1"/>
              <a:t>Anjak</a:t>
            </a:r>
            <a:r>
              <a:rPr lang="en-US" dirty="0"/>
              <a:t> </a:t>
            </a:r>
            <a:r>
              <a:rPr lang="en-US" dirty="0" err="1"/>
              <a:t>Piutang</a:t>
            </a:r>
            <a:endParaRPr lang="en-US" dirty="0"/>
          </a:p>
        </p:txBody>
      </p:sp>
      <p:sp>
        <p:nvSpPr>
          <p:cNvPr id="3" name="Subtitle 2"/>
          <p:cNvSpPr>
            <a:spLocks noGrp="1"/>
          </p:cNvSpPr>
          <p:nvPr>
            <p:ph type="subTitle" idx="1"/>
          </p:nvPr>
        </p:nvSpPr>
        <p:spPr/>
        <p:txBody>
          <a:bodyPr/>
          <a:lstStyle/>
          <a:p>
            <a:r>
              <a:rPr lang="en-US" b="1" dirty="0" smtClean="0">
                <a:solidFill>
                  <a:schemeClr val="tx1"/>
                </a:solidFill>
                <a:latin typeface="Arial Black" pitchFamily="34" charset="0"/>
              </a:rPr>
              <a:t> </a:t>
            </a:r>
            <a:endParaRPr lang="en-US" b="1" dirty="0">
              <a:solidFill>
                <a:schemeClr val="tx1"/>
              </a:solidFill>
              <a:latin typeface="Arial Black" pitchFamily="34"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endParaRPr lang="en-US"/>
          </a:p>
        </p:txBody>
      </p:sp>
      <p:pic>
        <p:nvPicPr>
          <p:cNvPr id="4" name="Content Placeholder 3" descr="http://html.slidesharecdn.com/anjakpiutang-111028004346-phpapp01/output006.png?1319780692"/>
          <p:cNvPicPr>
            <a:picLocks noGrp="1"/>
          </p:cNvPicPr>
          <p:nvPr>
            <p:ph idx="1"/>
          </p:nvPr>
        </p:nvPicPr>
        <p:blipFill>
          <a:blip r:embed="rId2"/>
          <a:srcRect/>
          <a:stretch>
            <a:fillRect/>
          </a:stretch>
        </p:blipFill>
        <p:spPr bwMode="auto">
          <a:xfrm>
            <a:off x="0" y="0"/>
            <a:ext cx="9144000" cy="6858000"/>
          </a:xfrm>
          <a:prstGeom prst="rect">
            <a:avLst/>
          </a:prstGeom>
          <a:noFill/>
          <a:ln w="9525">
            <a:noFill/>
            <a:miter lim="800000"/>
            <a:headEnd/>
            <a:tailEnd/>
          </a:ln>
        </p:spPr>
      </p:pic>
      <p:sp>
        <p:nvSpPr>
          <p:cNvPr id="6" name="Rectangle 5"/>
          <p:cNvSpPr/>
          <p:nvPr/>
        </p:nvSpPr>
        <p:spPr>
          <a:xfrm>
            <a:off x="304800" y="0"/>
            <a:ext cx="8458200" cy="12192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err="1" smtClean="0">
                <a:latin typeface="Arial Black" pitchFamily="34" charset="0"/>
              </a:rPr>
              <a:t>Berikut</a:t>
            </a:r>
            <a:r>
              <a:rPr lang="en-US" sz="2800" dirty="0" smtClean="0">
                <a:latin typeface="Arial Black" pitchFamily="34" charset="0"/>
              </a:rPr>
              <a:t> </a:t>
            </a:r>
            <a:r>
              <a:rPr lang="en-US" sz="2800" dirty="0" err="1" smtClean="0">
                <a:latin typeface="Arial Black" pitchFamily="34" charset="0"/>
              </a:rPr>
              <a:t>peragaan</a:t>
            </a:r>
            <a:r>
              <a:rPr lang="en-US" sz="2800" dirty="0" smtClean="0">
                <a:latin typeface="Arial Black" pitchFamily="34" charset="0"/>
              </a:rPr>
              <a:t> </a:t>
            </a:r>
            <a:r>
              <a:rPr lang="en-US" sz="2800" dirty="0" err="1" smtClean="0">
                <a:latin typeface="Arial Black" pitchFamily="34" charset="0"/>
              </a:rPr>
              <a:t>skema</a:t>
            </a:r>
            <a:r>
              <a:rPr lang="en-US" sz="2800" dirty="0" smtClean="0">
                <a:latin typeface="Arial Black" pitchFamily="34" charset="0"/>
              </a:rPr>
              <a:t> </a:t>
            </a:r>
            <a:r>
              <a:rPr lang="en-US" sz="2800" dirty="0" err="1" smtClean="0">
                <a:latin typeface="Arial Black" pitchFamily="34" charset="0"/>
              </a:rPr>
              <a:t>anjak</a:t>
            </a:r>
            <a:r>
              <a:rPr lang="en-US" sz="2800" dirty="0" smtClean="0">
                <a:latin typeface="Arial Black" pitchFamily="34" charset="0"/>
              </a:rPr>
              <a:t> </a:t>
            </a:r>
            <a:r>
              <a:rPr lang="en-US" sz="2800" dirty="0" err="1" smtClean="0">
                <a:latin typeface="Arial Black" pitchFamily="34" charset="0"/>
              </a:rPr>
              <a:t>piutang</a:t>
            </a:r>
            <a:r>
              <a:rPr lang="en-US" sz="2800" dirty="0" smtClean="0">
                <a:latin typeface="Arial Black" pitchFamily="34" charset="0"/>
              </a:rPr>
              <a:t> (factoring)</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838200"/>
            <a:ext cx="8305800" cy="5715000"/>
          </a:xfrm>
        </p:spPr>
        <p:txBody>
          <a:bodyPr>
            <a:normAutofit/>
          </a:bodyPr>
          <a:lstStyle/>
          <a:p>
            <a:pPr marL="365760" lvl="1" indent="-256032">
              <a:spcBef>
                <a:spcPts val="400"/>
              </a:spcBef>
              <a:buSzPct val="68000"/>
              <a:buFont typeface="Wingdings 3"/>
              <a:buChar char=""/>
            </a:pPr>
            <a:r>
              <a:rPr lang="en-US" sz="2400" b="1" dirty="0" err="1" smtClean="0"/>
              <a:t>Piutang</a:t>
            </a:r>
            <a:r>
              <a:rPr lang="en-US" sz="2400" b="1" dirty="0" smtClean="0"/>
              <a:t> </a:t>
            </a:r>
            <a:r>
              <a:rPr lang="en-US" sz="2400" b="1" dirty="0" err="1" smtClean="0"/>
              <a:t>Perdagangan</a:t>
            </a:r>
            <a:endParaRPr lang="en-US" sz="2400" dirty="0" smtClean="0"/>
          </a:p>
          <a:p>
            <a:pPr algn="just"/>
            <a:r>
              <a:rPr lang="en-US" dirty="0" err="1" smtClean="0"/>
              <a:t>Kata-kata</a:t>
            </a:r>
            <a:r>
              <a:rPr lang="en-US" dirty="0" smtClean="0"/>
              <a:t> “</a:t>
            </a:r>
            <a:r>
              <a:rPr lang="en-US" dirty="0" err="1" smtClean="0"/>
              <a:t>transaksi</a:t>
            </a:r>
            <a:r>
              <a:rPr lang="en-US" dirty="0" smtClean="0"/>
              <a:t> </a:t>
            </a:r>
            <a:r>
              <a:rPr lang="en-US" dirty="0" err="1" smtClean="0"/>
              <a:t>perdagangan</a:t>
            </a:r>
            <a:r>
              <a:rPr lang="en-US" dirty="0" smtClean="0"/>
              <a:t>” </a:t>
            </a:r>
            <a:r>
              <a:rPr lang="en-US" dirty="0" err="1" smtClean="0"/>
              <a:t>merupakan</a:t>
            </a:r>
            <a:r>
              <a:rPr lang="en-US" dirty="0" smtClean="0"/>
              <a:t> </a:t>
            </a:r>
            <a:r>
              <a:rPr lang="en-US" dirty="0" err="1" smtClean="0"/>
              <a:t>pembatasan</a:t>
            </a:r>
            <a:r>
              <a:rPr lang="en-US" dirty="0" smtClean="0"/>
              <a:t> </a:t>
            </a:r>
            <a:r>
              <a:rPr lang="en-US" dirty="0" err="1" smtClean="0"/>
              <a:t>bahwa</a:t>
            </a:r>
            <a:r>
              <a:rPr lang="en-US" dirty="0" smtClean="0"/>
              <a:t> </a:t>
            </a:r>
            <a:r>
              <a:rPr lang="en-US" dirty="0" err="1" smtClean="0"/>
              <a:t>tidak</a:t>
            </a:r>
            <a:r>
              <a:rPr lang="en-US" dirty="0" smtClean="0"/>
              <a:t> </a:t>
            </a:r>
            <a:r>
              <a:rPr lang="en-US" dirty="0" err="1" smtClean="0"/>
              <a:t>semua</a:t>
            </a:r>
            <a:r>
              <a:rPr lang="en-US" dirty="0" smtClean="0"/>
              <a:t> </a:t>
            </a:r>
            <a:r>
              <a:rPr lang="en-US" dirty="0" err="1" smtClean="0"/>
              <a:t>piutang</a:t>
            </a:r>
            <a:r>
              <a:rPr lang="en-US" dirty="0" smtClean="0"/>
              <a:t> </a:t>
            </a:r>
            <a:r>
              <a:rPr lang="en-US" dirty="0" err="1" smtClean="0"/>
              <a:t>dapat</a:t>
            </a:r>
            <a:r>
              <a:rPr lang="en-US" dirty="0" smtClean="0"/>
              <a:t> </a:t>
            </a:r>
            <a:r>
              <a:rPr lang="en-US" dirty="0" err="1" smtClean="0"/>
              <a:t>menjadi</a:t>
            </a:r>
            <a:r>
              <a:rPr lang="en-US" dirty="0" smtClean="0"/>
              <a:t> </a:t>
            </a:r>
            <a:r>
              <a:rPr lang="en-US" dirty="0" err="1" smtClean="0"/>
              <a:t>objek</a:t>
            </a:r>
            <a:r>
              <a:rPr lang="en-US" dirty="0" smtClean="0"/>
              <a:t> </a:t>
            </a:r>
            <a:r>
              <a:rPr lang="en-US" dirty="0" err="1" smtClean="0"/>
              <a:t>anjak</a:t>
            </a:r>
            <a:r>
              <a:rPr lang="en-US" dirty="0" smtClean="0"/>
              <a:t> </a:t>
            </a:r>
            <a:r>
              <a:rPr lang="en-US" dirty="0" err="1" smtClean="0"/>
              <a:t>piutang</a:t>
            </a:r>
            <a:r>
              <a:rPr lang="en-US" dirty="0" smtClean="0"/>
              <a:t>, </a:t>
            </a:r>
            <a:r>
              <a:rPr lang="en-US" dirty="0" err="1" smtClean="0"/>
              <a:t>melainkan</a:t>
            </a:r>
            <a:r>
              <a:rPr lang="en-US" dirty="0" smtClean="0"/>
              <a:t> </a:t>
            </a:r>
            <a:r>
              <a:rPr lang="en-US" dirty="0" err="1" smtClean="0"/>
              <a:t>hanya</a:t>
            </a:r>
            <a:r>
              <a:rPr lang="en-US" dirty="0" smtClean="0"/>
              <a:t> </a:t>
            </a:r>
            <a:r>
              <a:rPr lang="en-US" dirty="0" err="1" smtClean="0"/>
              <a:t>terbatas</a:t>
            </a:r>
            <a:r>
              <a:rPr lang="en-US" dirty="0" smtClean="0"/>
              <a:t> </a:t>
            </a:r>
            <a:r>
              <a:rPr lang="en-US" dirty="0" err="1" smtClean="0"/>
              <a:t>pada</a:t>
            </a:r>
            <a:r>
              <a:rPr lang="en-US" dirty="0" smtClean="0"/>
              <a:t> </a:t>
            </a:r>
            <a:r>
              <a:rPr lang="en-US" dirty="0" err="1" smtClean="0"/>
              <a:t>piutang</a:t>
            </a:r>
            <a:r>
              <a:rPr lang="en-US" dirty="0" smtClean="0"/>
              <a:t> yang </a:t>
            </a:r>
            <a:r>
              <a:rPr lang="en-US" dirty="0" err="1" smtClean="0"/>
              <a:t>timbul</a:t>
            </a:r>
            <a:r>
              <a:rPr lang="en-US" dirty="0" smtClean="0"/>
              <a:t> </a:t>
            </a:r>
            <a:r>
              <a:rPr lang="en-US" dirty="0" err="1" smtClean="0"/>
              <a:t>dari</a:t>
            </a:r>
            <a:r>
              <a:rPr lang="en-US" dirty="0" smtClean="0"/>
              <a:t> </a:t>
            </a:r>
            <a:r>
              <a:rPr lang="en-US" dirty="0" err="1" smtClean="0"/>
              <a:t>transaksi</a:t>
            </a:r>
            <a:r>
              <a:rPr lang="en-US" dirty="0" smtClean="0"/>
              <a:t> </a:t>
            </a:r>
            <a:r>
              <a:rPr lang="en-US" dirty="0" err="1" smtClean="0"/>
              <a:t>perdagangan</a:t>
            </a:r>
            <a:r>
              <a:rPr lang="en-US" dirty="0" smtClean="0"/>
              <a:t>. </a:t>
            </a:r>
            <a:r>
              <a:rPr lang="en-US" dirty="0" err="1" smtClean="0"/>
              <a:t>Tegasnya</a:t>
            </a:r>
            <a:r>
              <a:rPr lang="en-US" dirty="0" smtClean="0"/>
              <a:t>, </a:t>
            </a:r>
            <a:r>
              <a:rPr lang="en-US" dirty="0" err="1" smtClean="0"/>
              <a:t>piutang</a:t>
            </a:r>
            <a:r>
              <a:rPr lang="en-US" dirty="0" smtClean="0"/>
              <a:t> yang </a:t>
            </a:r>
            <a:r>
              <a:rPr lang="en-US" dirty="0" err="1" smtClean="0"/>
              <a:t>menjadi</a:t>
            </a:r>
            <a:r>
              <a:rPr lang="en-US" dirty="0" smtClean="0"/>
              <a:t> </a:t>
            </a:r>
            <a:r>
              <a:rPr lang="en-US" dirty="0" err="1" smtClean="0"/>
              <a:t>objek</a:t>
            </a:r>
            <a:r>
              <a:rPr lang="en-US" dirty="0" smtClean="0"/>
              <a:t> </a:t>
            </a:r>
            <a:r>
              <a:rPr lang="en-US" dirty="0" err="1" smtClean="0"/>
              <a:t>anjak</a:t>
            </a:r>
            <a:r>
              <a:rPr lang="en-US" dirty="0" smtClean="0"/>
              <a:t> </a:t>
            </a:r>
            <a:r>
              <a:rPr lang="en-US" dirty="0" err="1" smtClean="0"/>
              <a:t>piutang</a:t>
            </a:r>
            <a:r>
              <a:rPr lang="en-US" dirty="0" smtClean="0"/>
              <a:t>  </a:t>
            </a:r>
            <a:r>
              <a:rPr lang="en-US" dirty="0" err="1" smtClean="0"/>
              <a:t>hanyalah</a:t>
            </a:r>
            <a:r>
              <a:rPr lang="en-US" dirty="0" smtClean="0"/>
              <a:t> </a:t>
            </a:r>
            <a:r>
              <a:rPr lang="en-US" dirty="0" err="1" smtClean="0"/>
              <a:t>piutang</a:t>
            </a:r>
            <a:r>
              <a:rPr lang="en-US" dirty="0" smtClean="0"/>
              <a:t> </a:t>
            </a:r>
            <a:r>
              <a:rPr lang="en-US" dirty="0" err="1" smtClean="0"/>
              <a:t>perdagangan</a:t>
            </a:r>
            <a:r>
              <a:rPr lang="en-US" dirty="0" smtClean="0"/>
              <a:t>. </a:t>
            </a:r>
            <a:r>
              <a:rPr lang="en-US" dirty="0" err="1" smtClean="0"/>
              <a:t>Piutang</a:t>
            </a:r>
            <a:r>
              <a:rPr lang="en-US" dirty="0" smtClean="0"/>
              <a:t> yang </a:t>
            </a:r>
            <a:r>
              <a:rPr lang="en-US" dirty="0" err="1" smtClean="0"/>
              <a:t>timbul</a:t>
            </a:r>
            <a:r>
              <a:rPr lang="en-US" dirty="0" smtClean="0"/>
              <a:t> </a:t>
            </a:r>
            <a:r>
              <a:rPr lang="en-US" dirty="0" err="1" smtClean="0"/>
              <a:t>karena</a:t>
            </a:r>
            <a:r>
              <a:rPr lang="en-US" dirty="0" smtClean="0"/>
              <a:t> </a:t>
            </a:r>
            <a:r>
              <a:rPr lang="en-US" dirty="0" err="1" smtClean="0"/>
              <a:t>pinjam-meminjam</a:t>
            </a:r>
            <a:r>
              <a:rPr lang="en-US" dirty="0" smtClean="0"/>
              <a:t> </a:t>
            </a:r>
            <a:r>
              <a:rPr lang="en-US" dirty="0" err="1" smtClean="0"/>
              <a:t>uang</a:t>
            </a:r>
            <a:r>
              <a:rPr lang="en-US" dirty="0" smtClean="0"/>
              <a:t>, </a:t>
            </a:r>
            <a:r>
              <a:rPr lang="en-US" dirty="0" err="1" smtClean="0"/>
              <a:t>perjanjian</a:t>
            </a:r>
            <a:r>
              <a:rPr lang="en-US" dirty="0" smtClean="0"/>
              <a:t> </a:t>
            </a:r>
            <a:r>
              <a:rPr lang="en-US" dirty="0" err="1" smtClean="0"/>
              <a:t>kerja</a:t>
            </a:r>
            <a:r>
              <a:rPr lang="en-US" dirty="0" smtClean="0"/>
              <a:t>, </a:t>
            </a:r>
            <a:r>
              <a:rPr lang="en-US" dirty="0" err="1" smtClean="0"/>
              <a:t>hibah</a:t>
            </a:r>
            <a:r>
              <a:rPr lang="en-US" dirty="0" smtClean="0"/>
              <a:t>, </a:t>
            </a:r>
            <a:r>
              <a:rPr lang="en-US" dirty="0" err="1" smtClean="0"/>
              <a:t>bukan</a:t>
            </a:r>
            <a:r>
              <a:rPr lang="en-US" dirty="0" smtClean="0"/>
              <a:t> </a:t>
            </a:r>
            <a:r>
              <a:rPr lang="en-US" dirty="0" err="1" smtClean="0"/>
              <a:t>objek</a:t>
            </a:r>
            <a:r>
              <a:rPr lang="en-US" dirty="0" smtClean="0"/>
              <a:t> </a:t>
            </a:r>
            <a:r>
              <a:rPr lang="en-US" dirty="0" err="1" smtClean="0"/>
              <a:t>perjanjian</a:t>
            </a:r>
            <a:r>
              <a:rPr lang="en-US" dirty="0" smtClean="0"/>
              <a:t> </a:t>
            </a:r>
            <a:r>
              <a:rPr lang="en-US" dirty="0" err="1" smtClean="0"/>
              <a:t>anjak</a:t>
            </a:r>
            <a:r>
              <a:rPr lang="en-US" dirty="0" smtClean="0"/>
              <a:t> </a:t>
            </a:r>
            <a:r>
              <a:rPr lang="en-US" dirty="0" err="1" smtClean="0"/>
              <a:t>piutang</a:t>
            </a:r>
            <a:r>
              <a:rPr lang="en-US" dirty="0" smtClean="0"/>
              <a:t> </a:t>
            </a:r>
            <a:r>
              <a:rPr lang="en-US" i="1" dirty="0" smtClean="0"/>
              <a:t>(factoring agreement).</a:t>
            </a:r>
            <a:endParaRPr lang="en-US" dirty="0" smtClean="0"/>
          </a:p>
          <a:p>
            <a:endParaRPr lang="en-US" dirty="0"/>
          </a:p>
        </p:txBody>
      </p:sp>
      <p:sp>
        <p:nvSpPr>
          <p:cNvPr id="3" name="Title 2"/>
          <p:cNvSpPr>
            <a:spLocks noGrp="1"/>
          </p:cNvSpPr>
          <p:nvPr>
            <p:ph type="title"/>
          </p:nvPr>
        </p:nvSpPr>
        <p:spPr>
          <a:xfrm>
            <a:off x="457200" y="274638"/>
            <a:ext cx="8229600" cy="639762"/>
          </a:xfrm>
        </p:spPr>
        <p:txBody>
          <a:bodyPr>
            <a:normAutofit fontScale="90000"/>
          </a:bodyPr>
          <a:lstStyle/>
          <a:p>
            <a:r>
              <a:rPr lang="en-US" dirty="0" err="1" smtClean="0"/>
              <a:t>Pengalihan</a:t>
            </a:r>
            <a:r>
              <a:rPr lang="en-US" dirty="0" smtClean="0"/>
              <a:t> </a:t>
            </a:r>
            <a:r>
              <a:rPr lang="en-US" dirty="0" err="1" smtClean="0"/>
              <a:t>Piutang</a:t>
            </a:r>
            <a:endParaRPr 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0" y="0"/>
            <a:ext cx="9144000" cy="6858000"/>
          </a:xfrm>
        </p:spPr>
        <p:txBody>
          <a:bodyPr>
            <a:normAutofit/>
          </a:bodyPr>
          <a:lstStyle/>
          <a:p>
            <a:r>
              <a:rPr lang="en-US" sz="2800" dirty="0" err="1" smtClean="0"/>
              <a:t>Piutang</a:t>
            </a:r>
            <a:r>
              <a:rPr lang="en-US" sz="2800" dirty="0" smtClean="0"/>
              <a:t> – </a:t>
            </a:r>
            <a:r>
              <a:rPr lang="en-US" sz="2800" dirty="0" err="1" smtClean="0"/>
              <a:t>piutang</a:t>
            </a:r>
            <a:r>
              <a:rPr lang="en-US" sz="2800" dirty="0" smtClean="0"/>
              <a:t> </a:t>
            </a:r>
            <a:r>
              <a:rPr lang="en-US" sz="2800" dirty="0" err="1" smtClean="0"/>
              <a:t>perdagangan</a:t>
            </a:r>
            <a:r>
              <a:rPr lang="en-US" sz="2800" dirty="0" smtClean="0"/>
              <a:t> yang </a:t>
            </a:r>
            <a:r>
              <a:rPr lang="en-US" sz="2800" dirty="0" err="1" smtClean="0"/>
              <a:t>mana</a:t>
            </a:r>
            <a:r>
              <a:rPr lang="en-US" sz="2800" dirty="0" smtClean="0"/>
              <a:t> </a:t>
            </a:r>
            <a:r>
              <a:rPr lang="en-US" sz="2800" dirty="0" err="1" smtClean="0"/>
              <a:t>saja</a:t>
            </a:r>
            <a:r>
              <a:rPr lang="en-US" sz="2800" dirty="0" smtClean="0"/>
              <a:t> </a:t>
            </a:r>
            <a:r>
              <a:rPr lang="en-US" sz="2800" dirty="0" err="1" smtClean="0"/>
              <a:t>dapat</a:t>
            </a:r>
            <a:r>
              <a:rPr lang="en-US" sz="2800" dirty="0" smtClean="0"/>
              <a:t> </a:t>
            </a:r>
            <a:r>
              <a:rPr lang="en-US" sz="2800" dirty="0" err="1" smtClean="0"/>
              <a:t>dijadikan</a:t>
            </a:r>
            <a:r>
              <a:rPr lang="en-US" sz="2800" dirty="0" smtClean="0"/>
              <a:t> </a:t>
            </a:r>
            <a:r>
              <a:rPr lang="en-US" sz="2800" dirty="0" err="1" smtClean="0"/>
              <a:t>objek</a:t>
            </a:r>
            <a:r>
              <a:rPr lang="en-US" sz="2800" dirty="0" smtClean="0"/>
              <a:t> </a:t>
            </a:r>
            <a:r>
              <a:rPr lang="en-US" sz="2800" dirty="0" err="1" smtClean="0"/>
              <a:t>anjak</a:t>
            </a:r>
            <a:r>
              <a:rPr lang="en-US" sz="2800" dirty="0" smtClean="0"/>
              <a:t> </a:t>
            </a:r>
            <a:r>
              <a:rPr lang="en-US" sz="2800" dirty="0" err="1" smtClean="0"/>
              <a:t>piutang</a:t>
            </a:r>
            <a:r>
              <a:rPr lang="en-US" sz="2800" dirty="0" smtClean="0"/>
              <a:t> ? </a:t>
            </a:r>
            <a:r>
              <a:rPr lang="en-US" sz="2800" dirty="0" err="1" smtClean="0"/>
              <a:t>Munir</a:t>
            </a:r>
            <a:r>
              <a:rPr lang="en-US" sz="2800" dirty="0" smtClean="0"/>
              <a:t> </a:t>
            </a:r>
            <a:r>
              <a:rPr lang="en-US" sz="2800" dirty="0" err="1" smtClean="0"/>
              <a:t>Fuady</a:t>
            </a:r>
            <a:r>
              <a:rPr lang="en-US" sz="2800" dirty="0" smtClean="0"/>
              <a:t> (1995) </a:t>
            </a:r>
            <a:r>
              <a:rPr lang="en-US" sz="2800" dirty="0" err="1" smtClean="0"/>
              <a:t>menyebutkan</a:t>
            </a:r>
            <a:r>
              <a:rPr lang="en-US" sz="2800" dirty="0" smtClean="0"/>
              <a:t> </a:t>
            </a:r>
            <a:r>
              <a:rPr lang="en-US" sz="2800" dirty="0" err="1" smtClean="0"/>
              <a:t>beberapa</a:t>
            </a:r>
            <a:r>
              <a:rPr lang="en-US" sz="2800" dirty="0" smtClean="0"/>
              <a:t> </a:t>
            </a:r>
            <a:r>
              <a:rPr lang="en-US" sz="2800" dirty="0" err="1" smtClean="0"/>
              <a:t>jenis</a:t>
            </a:r>
            <a:r>
              <a:rPr lang="en-US" sz="2800" dirty="0" smtClean="0"/>
              <a:t> </a:t>
            </a:r>
            <a:r>
              <a:rPr lang="en-US" sz="2800" dirty="0" err="1" smtClean="0"/>
              <a:t>piutang</a:t>
            </a:r>
            <a:r>
              <a:rPr lang="en-US" sz="2800" dirty="0" smtClean="0"/>
              <a:t> </a:t>
            </a:r>
            <a:r>
              <a:rPr lang="en-US" sz="2800" dirty="0" err="1" smtClean="0"/>
              <a:t>perdagangan</a:t>
            </a:r>
            <a:r>
              <a:rPr lang="en-US" sz="2800" dirty="0" smtClean="0"/>
              <a:t> </a:t>
            </a:r>
            <a:r>
              <a:rPr lang="en-US" sz="2800" dirty="0" err="1" smtClean="0"/>
              <a:t>sebagai</a:t>
            </a:r>
            <a:r>
              <a:rPr lang="en-US" sz="2800" dirty="0" smtClean="0"/>
              <a:t> </a:t>
            </a:r>
            <a:r>
              <a:rPr lang="en-US" sz="2800" dirty="0" err="1" smtClean="0"/>
              <a:t>berikut</a:t>
            </a:r>
            <a:r>
              <a:rPr lang="en-US" sz="2800" dirty="0" smtClean="0"/>
              <a:t> : </a:t>
            </a:r>
          </a:p>
          <a:p>
            <a:pPr lvl="2"/>
            <a:r>
              <a:rPr lang="en-US" sz="2400" dirty="0" err="1" smtClean="0"/>
              <a:t>Piutang</a:t>
            </a:r>
            <a:r>
              <a:rPr lang="en-US" sz="2400" dirty="0" smtClean="0"/>
              <a:t> </a:t>
            </a:r>
            <a:r>
              <a:rPr lang="en-US" sz="2400" dirty="0" err="1" smtClean="0"/>
              <a:t>atau</a:t>
            </a:r>
            <a:r>
              <a:rPr lang="en-US" sz="2400" dirty="0" smtClean="0"/>
              <a:t> </a:t>
            </a:r>
            <a:r>
              <a:rPr lang="en-US" sz="2400" dirty="0" err="1" smtClean="0"/>
              <a:t>tagihan</a:t>
            </a:r>
            <a:r>
              <a:rPr lang="en-US" sz="2400" dirty="0" smtClean="0"/>
              <a:t> </a:t>
            </a:r>
            <a:r>
              <a:rPr lang="en-US" sz="2400" dirty="0" err="1" smtClean="0"/>
              <a:t>berdasarkan</a:t>
            </a:r>
            <a:r>
              <a:rPr lang="en-US" sz="2400" dirty="0" smtClean="0"/>
              <a:t> </a:t>
            </a:r>
            <a:r>
              <a:rPr lang="en-US" sz="2400" i="1" dirty="0" smtClean="0"/>
              <a:t>invoice</a:t>
            </a:r>
            <a:r>
              <a:rPr lang="en-US" sz="2400" dirty="0" smtClean="0"/>
              <a:t> </a:t>
            </a:r>
            <a:r>
              <a:rPr lang="en-US" sz="2400" dirty="0" err="1" smtClean="0"/>
              <a:t>suatu</a:t>
            </a:r>
            <a:r>
              <a:rPr lang="en-US" sz="2400" dirty="0" smtClean="0"/>
              <a:t> </a:t>
            </a:r>
            <a:r>
              <a:rPr lang="en-US" sz="2400" dirty="0" err="1" smtClean="0"/>
              <a:t>perusahaan</a:t>
            </a:r>
            <a:r>
              <a:rPr lang="en-US" sz="2400" dirty="0" smtClean="0"/>
              <a:t> yang </a:t>
            </a:r>
            <a:r>
              <a:rPr lang="en-US" sz="2400" dirty="0" err="1" smtClean="0"/>
              <a:t>belum</a:t>
            </a:r>
            <a:r>
              <a:rPr lang="en-US" sz="2400" dirty="0" smtClean="0"/>
              <a:t> </a:t>
            </a:r>
            <a:r>
              <a:rPr lang="en-US" sz="2400" dirty="0" err="1" smtClean="0"/>
              <a:t>jatuh</a:t>
            </a:r>
            <a:r>
              <a:rPr lang="en-US" sz="2400" dirty="0" smtClean="0"/>
              <a:t> tempo.</a:t>
            </a:r>
          </a:p>
          <a:p>
            <a:pPr lvl="2"/>
            <a:r>
              <a:rPr lang="en-US" sz="2400" dirty="0" err="1" smtClean="0"/>
              <a:t>Piutang</a:t>
            </a:r>
            <a:r>
              <a:rPr lang="en-US" sz="2400" dirty="0" smtClean="0"/>
              <a:t> yang </a:t>
            </a:r>
            <a:r>
              <a:rPr lang="en-US" sz="2400" dirty="0" err="1" smtClean="0"/>
              <a:t>timbul</a:t>
            </a:r>
            <a:r>
              <a:rPr lang="en-US" sz="2400" dirty="0" smtClean="0"/>
              <a:t> </a:t>
            </a:r>
            <a:r>
              <a:rPr lang="en-US" sz="2400" dirty="0" err="1" smtClean="0"/>
              <a:t>dari</a:t>
            </a:r>
            <a:r>
              <a:rPr lang="en-US" sz="2400" dirty="0" smtClean="0"/>
              <a:t> </a:t>
            </a:r>
            <a:r>
              <a:rPr lang="en-US" sz="2400" dirty="0" err="1" smtClean="0"/>
              <a:t>surat</a:t>
            </a:r>
            <a:r>
              <a:rPr lang="en-US" sz="2400" dirty="0" smtClean="0"/>
              <a:t> – </a:t>
            </a:r>
            <a:r>
              <a:rPr lang="en-US" sz="2400" dirty="0" err="1" smtClean="0"/>
              <a:t>surat</a:t>
            </a:r>
            <a:r>
              <a:rPr lang="en-US" sz="2400" dirty="0" smtClean="0"/>
              <a:t> </a:t>
            </a:r>
            <a:r>
              <a:rPr lang="en-US" sz="2400" dirty="0" err="1" smtClean="0"/>
              <a:t>berharga</a:t>
            </a:r>
            <a:r>
              <a:rPr lang="en-US" sz="2400" dirty="0" smtClean="0"/>
              <a:t> yang </a:t>
            </a:r>
            <a:r>
              <a:rPr lang="en-US" sz="2400" dirty="0" err="1" smtClean="0"/>
              <a:t>belum</a:t>
            </a:r>
            <a:r>
              <a:rPr lang="en-US" sz="2400" dirty="0" smtClean="0"/>
              <a:t> </a:t>
            </a:r>
            <a:r>
              <a:rPr lang="en-US" sz="2400" dirty="0" err="1" smtClean="0"/>
              <a:t>jatuh</a:t>
            </a:r>
            <a:r>
              <a:rPr lang="en-US" sz="2400" dirty="0" smtClean="0"/>
              <a:t> tempo. </a:t>
            </a:r>
          </a:p>
          <a:p>
            <a:pPr lvl="2"/>
            <a:r>
              <a:rPr lang="en-US" sz="2400" dirty="0" err="1" smtClean="0"/>
              <a:t>Piutang</a:t>
            </a:r>
            <a:r>
              <a:rPr lang="en-US" sz="2400" dirty="0" smtClean="0"/>
              <a:t> yang </a:t>
            </a:r>
            <a:r>
              <a:rPr lang="en-US" sz="2400" dirty="0" err="1" smtClean="0"/>
              <a:t>timbul</a:t>
            </a:r>
            <a:r>
              <a:rPr lang="en-US" sz="2400" dirty="0" smtClean="0"/>
              <a:t> </a:t>
            </a:r>
            <a:r>
              <a:rPr lang="en-US" sz="2400" dirty="0" err="1" smtClean="0"/>
              <a:t>dari</a:t>
            </a:r>
            <a:r>
              <a:rPr lang="en-US" sz="2400" dirty="0" smtClean="0"/>
              <a:t> </a:t>
            </a:r>
            <a:r>
              <a:rPr lang="en-US" sz="2400" dirty="0" err="1" smtClean="0"/>
              <a:t>proses</a:t>
            </a:r>
            <a:r>
              <a:rPr lang="en-US" sz="2400" dirty="0" smtClean="0"/>
              <a:t> </a:t>
            </a:r>
            <a:r>
              <a:rPr lang="en-US" sz="2400" dirty="0" err="1" smtClean="0"/>
              <a:t>pengiriman</a:t>
            </a:r>
            <a:r>
              <a:rPr lang="en-US" sz="2400" dirty="0" smtClean="0"/>
              <a:t> </a:t>
            </a:r>
            <a:r>
              <a:rPr lang="en-US" sz="2400" dirty="0" err="1" smtClean="0"/>
              <a:t>barang</a:t>
            </a:r>
            <a:r>
              <a:rPr lang="en-US" sz="2400" dirty="0" smtClean="0"/>
              <a:t>, </a:t>
            </a:r>
            <a:r>
              <a:rPr lang="en-US" sz="2400" dirty="0" err="1" smtClean="0"/>
              <a:t>sebagai</a:t>
            </a:r>
            <a:r>
              <a:rPr lang="en-US" sz="2400" dirty="0" smtClean="0"/>
              <a:t> </a:t>
            </a:r>
            <a:r>
              <a:rPr lang="en-US" sz="2400" dirty="0" err="1" smtClean="0"/>
              <a:t>pengganti</a:t>
            </a:r>
            <a:r>
              <a:rPr lang="en-US" sz="2400" dirty="0" smtClean="0"/>
              <a:t> </a:t>
            </a:r>
            <a:r>
              <a:rPr lang="en-US" sz="2400" i="1" dirty="0" smtClean="0"/>
              <a:t>letter of credit (LC).</a:t>
            </a:r>
            <a:endParaRPr lang="en-US" sz="2400" dirty="0" smtClean="0"/>
          </a:p>
          <a:p>
            <a:pPr lvl="2"/>
            <a:r>
              <a:rPr lang="en-US" sz="2400" dirty="0" err="1" smtClean="0"/>
              <a:t>Piutang</a:t>
            </a:r>
            <a:r>
              <a:rPr lang="en-US" sz="2400" dirty="0" smtClean="0"/>
              <a:t> </a:t>
            </a:r>
            <a:r>
              <a:rPr lang="en-US" sz="2400" dirty="0" err="1" smtClean="0"/>
              <a:t>berupa</a:t>
            </a:r>
            <a:r>
              <a:rPr lang="en-US" sz="2400" dirty="0" smtClean="0"/>
              <a:t> </a:t>
            </a:r>
            <a:r>
              <a:rPr lang="en-US" sz="2400" dirty="0" err="1" smtClean="0"/>
              <a:t>tagihan</a:t>
            </a:r>
            <a:r>
              <a:rPr lang="en-US" sz="2400" dirty="0" smtClean="0"/>
              <a:t> – </a:t>
            </a:r>
            <a:r>
              <a:rPr lang="en-US" sz="2400" dirty="0" err="1" smtClean="0"/>
              <a:t>tagihan</a:t>
            </a:r>
            <a:r>
              <a:rPr lang="en-US" sz="2400" dirty="0" smtClean="0"/>
              <a:t> </a:t>
            </a:r>
            <a:r>
              <a:rPr lang="en-US" sz="2400" dirty="0" err="1" smtClean="0"/>
              <a:t>tertentu</a:t>
            </a:r>
            <a:r>
              <a:rPr lang="en-US" sz="2400" dirty="0" smtClean="0"/>
              <a:t> yang </a:t>
            </a:r>
            <a:r>
              <a:rPr lang="en-US" sz="2400" dirty="0" err="1" smtClean="0"/>
              <a:t>belum</a:t>
            </a:r>
            <a:r>
              <a:rPr lang="en-US" sz="2400" dirty="0" smtClean="0"/>
              <a:t> </a:t>
            </a:r>
            <a:r>
              <a:rPr lang="en-US" sz="2400" dirty="0" err="1" smtClean="0"/>
              <a:t>jatuh</a:t>
            </a:r>
            <a:r>
              <a:rPr lang="en-US" sz="2400" dirty="0" smtClean="0"/>
              <a:t> tempo, </a:t>
            </a:r>
            <a:r>
              <a:rPr lang="en-US" sz="2400" dirty="0" err="1" smtClean="0"/>
              <a:t>seperti</a:t>
            </a:r>
            <a:r>
              <a:rPr lang="en-US" sz="2400" dirty="0" smtClean="0"/>
              <a:t> yang </a:t>
            </a:r>
            <a:r>
              <a:rPr lang="en-US" sz="2400" dirty="0" err="1" smtClean="0"/>
              <a:t>terbit</a:t>
            </a:r>
            <a:r>
              <a:rPr lang="en-US" sz="2400" dirty="0" smtClean="0"/>
              <a:t> </a:t>
            </a:r>
            <a:r>
              <a:rPr lang="en-US" sz="2400" dirty="0" err="1" smtClean="0"/>
              <a:t>dari</a:t>
            </a:r>
            <a:r>
              <a:rPr lang="en-US" sz="2400" dirty="0" smtClean="0"/>
              <a:t> </a:t>
            </a:r>
            <a:r>
              <a:rPr lang="en-US" sz="2400" dirty="0" err="1" smtClean="0"/>
              <a:t>penggunaan</a:t>
            </a:r>
            <a:r>
              <a:rPr lang="en-US" sz="2400" dirty="0" smtClean="0"/>
              <a:t> </a:t>
            </a:r>
            <a:r>
              <a:rPr lang="en-US" sz="2400" dirty="0" err="1" smtClean="0"/>
              <a:t>kartu</a:t>
            </a:r>
            <a:r>
              <a:rPr lang="en-US" sz="2400" dirty="0" smtClean="0"/>
              <a:t> </a:t>
            </a:r>
            <a:r>
              <a:rPr lang="en-US" sz="2400" dirty="0" err="1" smtClean="0"/>
              <a:t>kredit</a:t>
            </a:r>
            <a:r>
              <a:rPr lang="en-US" sz="2400" dirty="0" smtClean="0"/>
              <a:t> </a:t>
            </a:r>
            <a:r>
              <a:rPr lang="en-US" sz="2400" i="1" dirty="0" smtClean="0"/>
              <a:t>(credit card)</a:t>
            </a:r>
            <a:r>
              <a:rPr lang="en-US" sz="2400" dirty="0" smtClean="0"/>
              <a:t>, biro </a:t>
            </a:r>
            <a:r>
              <a:rPr lang="en-US" sz="2400" dirty="0" err="1" smtClean="0"/>
              <a:t>perjalanan</a:t>
            </a:r>
            <a:r>
              <a:rPr lang="en-US" sz="2400" dirty="0" smtClean="0"/>
              <a:t> </a:t>
            </a:r>
            <a:r>
              <a:rPr lang="en-US" sz="2400" i="1" dirty="0" smtClean="0"/>
              <a:t>(travel bureau)</a:t>
            </a:r>
            <a:r>
              <a:rPr lang="en-US" sz="2400" dirty="0" smtClean="0"/>
              <a:t>. </a:t>
            </a:r>
          </a:p>
          <a:p>
            <a:endParaRPr 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0" y="0"/>
            <a:ext cx="9144000" cy="6858000"/>
          </a:xfrm>
        </p:spPr>
        <p:txBody>
          <a:bodyPr/>
          <a:lstStyle/>
          <a:p>
            <a:pPr lvl="1"/>
            <a:r>
              <a:rPr lang="en-US" sz="2400" b="1" dirty="0" smtClean="0"/>
              <a:t>Cara </a:t>
            </a:r>
            <a:r>
              <a:rPr lang="en-US" sz="2400" b="1" dirty="0" err="1" smtClean="0"/>
              <a:t>Pengalihan</a:t>
            </a:r>
            <a:r>
              <a:rPr lang="en-US" sz="2400" b="1" dirty="0" smtClean="0"/>
              <a:t> </a:t>
            </a:r>
            <a:r>
              <a:rPr lang="en-US" sz="2400" b="1" dirty="0" err="1" smtClean="0"/>
              <a:t>Piutang</a:t>
            </a:r>
            <a:r>
              <a:rPr lang="en-US" sz="2400" b="1" dirty="0" smtClean="0"/>
              <a:t> </a:t>
            </a:r>
            <a:endParaRPr lang="en-US" sz="2400" dirty="0" smtClean="0"/>
          </a:p>
          <a:p>
            <a:r>
              <a:rPr lang="en-US" sz="2800" dirty="0" err="1" smtClean="0"/>
              <a:t>Piutang</a:t>
            </a:r>
            <a:r>
              <a:rPr lang="en-US" sz="2800" dirty="0" smtClean="0"/>
              <a:t> yang </a:t>
            </a:r>
            <a:r>
              <a:rPr lang="en-US" sz="2800" dirty="0" err="1" smtClean="0"/>
              <a:t>timbul</a:t>
            </a:r>
            <a:r>
              <a:rPr lang="en-US" sz="2800" dirty="0" smtClean="0"/>
              <a:t> </a:t>
            </a:r>
            <a:r>
              <a:rPr lang="en-US" sz="2800" dirty="0" err="1" smtClean="0"/>
              <a:t>dari</a:t>
            </a:r>
            <a:r>
              <a:rPr lang="en-US" sz="2800" dirty="0" smtClean="0"/>
              <a:t> </a:t>
            </a:r>
            <a:r>
              <a:rPr lang="en-US" sz="2800" dirty="0" err="1" smtClean="0"/>
              <a:t>perdagangan</a:t>
            </a:r>
            <a:r>
              <a:rPr lang="en-US" sz="2800" dirty="0" smtClean="0"/>
              <a:t> </a:t>
            </a:r>
            <a:r>
              <a:rPr lang="en-US" sz="2800" dirty="0" err="1" smtClean="0"/>
              <a:t>umumnya</a:t>
            </a:r>
            <a:r>
              <a:rPr lang="en-US" sz="2800" dirty="0" smtClean="0"/>
              <a:t> </a:t>
            </a:r>
            <a:r>
              <a:rPr lang="en-US" sz="2800" dirty="0" err="1" smtClean="0"/>
              <a:t>adalah</a:t>
            </a:r>
            <a:r>
              <a:rPr lang="en-US" sz="2800" dirty="0" smtClean="0"/>
              <a:t> </a:t>
            </a:r>
            <a:r>
              <a:rPr lang="en-US" sz="2800" dirty="0" err="1" smtClean="0"/>
              <a:t>piutang</a:t>
            </a:r>
            <a:r>
              <a:rPr lang="en-US" sz="2800" dirty="0" smtClean="0"/>
              <a:t> </a:t>
            </a:r>
            <a:r>
              <a:rPr lang="en-US" sz="2800" dirty="0" err="1" smtClean="0"/>
              <a:t>atas</a:t>
            </a:r>
            <a:r>
              <a:rPr lang="en-US" sz="2800" dirty="0" smtClean="0"/>
              <a:t> </a:t>
            </a:r>
            <a:r>
              <a:rPr lang="en-US" sz="2800" dirty="0" err="1" smtClean="0"/>
              <a:t>nama</a:t>
            </a:r>
            <a:r>
              <a:rPr lang="en-US" sz="2800" dirty="0" smtClean="0"/>
              <a:t> </a:t>
            </a:r>
            <a:r>
              <a:rPr lang="en-US" sz="2800" i="1" dirty="0" smtClean="0"/>
              <a:t>(on name)</a:t>
            </a:r>
            <a:r>
              <a:rPr lang="en-US" sz="2800" dirty="0" smtClean="0"/>
              <a:t>. </a:t>
            </a:r>
            <a:r>
              <a:rPr lang="en-US" sz="2800" dirty="0" err="1" smtClean="0"/>
              <a:t>Dalam</a:t>
            </a:r>
            <a:r>
              <a:rPr lang="en-US" sz="2800" dirty="0" smtClean="0"/>
              <a:t> </a:t>
            </a:r>
            <a:r>
              <a:rPr lang="en-US" sz="2800" dirty="0" err="1" smtClean="0"/>
              <a:t>pasal</a:t>
            </a:r>
            <a:r>
              <a:rPr lang="en-US" sz="2800" dirty="0" smtClean="0"/>
              <a:t> 631 </a:t>
            </a:r>
            <a:r>
              <a:rPr lang="en-US" sz="2800" dirty="0" err="1" smtClean="0"/>
              <a:t>ayat</a:t>
            </a:r>
            <a:r>
              <a:rPr lang="en-US" sz="2800" dirty="0" smtClean="0"/>
              <a:t> (1) </a:t>
            </a:r>
            <a:r>
              <a:rPr lang="en-US" sz="2800" dirty="0" err="1" smtClean="0"/>
              <a:t>KUHPdt</a:t>
            </a:r>
            <a:r>
              <a:rPr lang="en-US" sz="2800" dirty="0" smtClean="0"/>
              <a:t> </a:t>
            </a:r>
            <a:r>
              <a:rPr lang="en-US" sz="2800" dirty="0" err="1" smtClean="0"/>
              <a:t>ditentukan</a:t>
            </a:r>
            <a:r>
              <a:rPr lang="en-US" sz="2800" dirty="0" smtClean="0"/>
              <a:t> : </a:t>
            </a:r>
          </a:p>
          <a:p>
            <a:r>
              <a:rPr lang="en-US" sz="2800" i="1" dirty="0" smtClean="0"/>
              <a:t>“</a:t>
            </a:r>
            <a:r>
              <a:rPr lang="en-US" sz="2800" i="1" dirty="0" err="1" smtClean="0"/>
              <a:t>Penyerahan</a:t>
            </a:r>
            <a:r>
              <a:rPr lang="en-US" sz="2800" i="1" dirty="0" smtClean="0"/>
              <a:t> </a:t>
            </a:r>
            <a:r>
              <a:rPr lang="en-US" sz="2800" i="1" dirty="0" err="1" smtClean="0"/>
              <a:t>piutang</a:t>
            </a:r>
            <a:r>
              <a:rPr lang="en-US" sz="2800" i="1" dirty="0" smtClean="0"/>
              <a:t> </a:t>
            </a:r>
            <a:r>
              <a:rPr lang="en-US" sz="2800" i="1" dirty="0" err="1" smtClean="0"/>
              <a:t>atas</a:t>
            </a:r>
            <a:r>
              <a:rPr lang="en-US" sz="2800" i="1" dirty="0" smtClean="0"/>
              <a:t> </a:t>
            </a:r>
            <a:r>
              <a:rPr lang="en-US" sz="2800" i="1" dirty="0" err="1" smtClean="0"/>
              <a:t>nama</a:t>
            </a:r>
            <a:r>
              <a:rPr lang="en-US" sz="2800" i="1" dirty="0" smtClean="0"/>
              <a:t> </a:t>
            </a:r>
            <a:r>
              <a:rPr lang="en-US" sz="2800" i="1" dirty="0" err="1" smtClean="0"/>
              <a:t>dan</a:t>
            </a:r>
            <a:r>
              <a:rPr lang="en-US" sz="2800" i="1" dirty="0" smtClean="0"/>
              <a:t> </a:t>
            </a:r>
            <a:r>
              <a:rPr lang="en-US" sz="2800" i="1" dirty="0" err="1" smtClean="0"/>
              <a:t>benda</a:t>
            </a:r>
            <a:r>
              <a:rPr lang="en-US" sz="2800" i="1" dirty="0" smtClean="0"/>
              <a:t> </a:t>
            </a:r>
            <a:r>
              <a:rPr lang="en-US" sz="2800" i="1" dirty="0" err="1" smtClean="0"/>
              <a:t>tak</a:t>
            </a:r>
            <a:r>
              <a:rPr lang="en-US" sz="2800" i="1" dirty="0" smtClean="0"/>
              <a:t> </a:t>
            </a:r>
            <a:r>
              <a:rPr lang="en-US" sz="2800" i="1" dirty="0" err="1" smtClean="0"/>
              <a:t>berwujud</a:t>
            </a:r>
            <a:r>
              <a:rPr lang="en-US" sz="2800" i="1" dirty="0" smtClean="0"/>
              <a:t> </a:t>
            </a:r>
            <a:r>
              <a:rPr lang="en-US" sz="2800" i="1" dirty="0" err="1" smtClean="0"/>
              <a:t>lainnya</a:t>
            </a:r>
            <a:r>
              <a:rPr lang="en-US" sz="2800" i="1" dirty="0" smtClean="0"/>
              <a:t> </a:t>
            </a:r>
            <a:r>
              <a:rPr lang="en-US" sz="2800" i="1" dirty="0" err="1" smtClean="0"/>
              <a:t>dilakukan</a:t>
            </a:r>
            <a:r>
              <a:rPr lang="en-US" sz="2800" i="1" dirty="0" smtClean="0"/>
              <a:t> </a:t>
            </a:r>
            <a:r>
              <a:rPr lang="en-US" sz="2800" i="1" dirty="0" err="1" smtClean="0"/>
              <a:t>dengan</a:t>
            </a:r>
            <a:r>
              <a:rPr lang="en-US" sz="2800" i="1" dirty="0" smtClean="0"/>
              <a:t> </a:t>
            </a:r>
            <a:r>
              <a:rPr lang="en-US" sz="2800" i="1" dirty="0" err="1" smtClean="0"/>
              <a:t>akta</a:t>
            </a:r>
            <a:r>
              <a:rPr lang="en-US" sz="2800" i="1" dirty="0" smtClean="0"/>
              <a:t> </a:t>
            </a:r>
            <a:r>
              <a:rPr lang="en-US" sz="2800" i="1" dirty="0" err="1" smtClean="0"/>
              <a:t>otentik</a:t>
            </a:r>
            <a:r>
              <a:rPr lang="en-US" sz="2800" i="1" dirty="0" smtClean="0"/>
              <a:t> </a:t>
            </a:r>
            <a:r>
              <a:rPr lang="en-US" sz="2800" i="1" dirty="0" err="1" smtClean="0"/>
              <a:t>atau</a:t>
            </a:r>
            <a:r>
              <a:rPr lang="en-US" sz="2800" i="1" dirty="0" smtClean="0"/>
              <a:t> </a:t>
            </a:r>
            <a:r>
              <a:rPr lang="en-US" sz="2800" i="1" dirty="0" err="1" smtClean="0"/>
              <a:t>akta</a:t>
            </a:r>
            <a:r>
              <a:rPr lang="en-US" sz="2800" i="1" dirty="0" smtClean="0"/>
              <a:t> </a:t>
            </a:r>
            <a:r>
              <a:rPr lang="en-US" sz="2800" i="1" dirty="0" err="1" smtClean="0"/>
              <a:t>tidak</a:t>
            </a:r>
            <a:r>
              <a:rPr lang="en-US" sz="2800" i="1" dirty="0" smtClean="0"/>
              <a:t> </a:t>
            </a:r>
            <a:r>
              <a:rPr lang="en-US" sz="2800" i="1" dirty="0" err="1" smtClean="0"/>
              <a:t>otentik</a:t>
            </a:r>
            <a:r>
              <a:rPr lang="en-US" sz="2800" i="1" dirty="0" smtClean="0"/>
              <a:t>, </a:t>
            </a:r>
            <a:r>
              <a:rPr lang="en-US" sz="2800" i="1" dirty="0" err="1" smtClean="0"/>
              <a:t>dengan</a:t>
            </a:r>
            <a:r>
              <a:rPr lang="en-US" sz="2800" i="1" dirty="0" smtClean="0"/>
              <a:t> </a:t>
            </a:r>
            <a:r>
              <a:rPr lang="en-US" sz="2800" i="1" dirty="0" err="1" smtClean="0"/>
              <a:t>mana</a:t>
            </a:r>
            <a:r>
              <a:rPr lang="en-US" sz="2800" i="1" dirty="0" smtClean="0"/>
              <a:t> </a:t>
            </a:r>
            <a:r>
              <a:rPr lang="en-US" sz="2800" i="1" dirty="0" err="1" smtClean="0"/>
              <a:t>hak-hak</a:t>
            </a:r>
            <a:r>
              <a:rPr lang="en-US" sz="2800" i="1" dirty="0" smtClean="0"/>
              <a:t> </a:t>
            </a:r>
            <a:r>
              <a:rPr lang="en-US" sz="2800" i="1" dirty="0" err="1" smtClean="0"/>
              <a:t>tersebut</a:t>
            </a:r>
            <a:r>
              <a:rPr lang="en-US" sz="2800" i="1" dirty="0" smtClean="0"/>
              <a:t> </a:t>
            </a:r>
            <a:r>
              <a:rPr lang="en-US" sz="2800" i="1" dirty="0" err="1" smtClean="0"/>
              <a:t>dilimpahkan</a:t>
            </a:r>
            <a:r>
              <a:rPr lang="en-US" sz="2800" i="1" dirty="0" smtClean="0"/>
              <a:t> </a:t>
            </a:r>
            <a:r>
              <a:rPr lang="en-US" sz="2800" i="1" dirty="0" err="1" smtClean="0"/>
              <a:t>kepada</a:t>
            </a:r>
            <a:r>
              <a:rPr lang="en-US" sz="2800" i="1" dirty="0" smtClean="0"/>
              <a:t> </a:t>
            </a:r>
            <a:r>
              <a:rPr lang="en-US" sz="2800" i="1" dirty="0" err="1" smtClean="0"/>
              <a:t>orang</a:t>
            </a:r>
            <a:r>
              <a:rPr lang="en-US" sz="2800" i="1" dirty="0" smtClean="0"/>
              <a:t> lain”.</a:t>
            </a:r>
            <a:endParaRPr lang="en-US" sz="2800" dirty="0" smtClean="0"/>
          </a:p>
          <a:p>
            <a:endParaRPr lang="en-US"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0" y="0"/>
            <a:ext cx="9144000" cy="6858000"/>
          </a:xfrm>
        </p:spPr>
        <p:txBody>
          <a:bodyPr>
            <a:normAutofit lnSpcReduction="10000"/>
          </a:bodyPr>
          <a:lstStyle/>
          <a:p>
            <a:r>
              <a:rPr lang="en-US" dirty="0" err="1" smtClean="0"/>
              <a:t>Penyerahan</a:t>
            </a:r>
            <a:r>
              <a:rPr lang="en-US" dirty="0" smtClean="0"/>
              <a:t> </a:t>
            </a:r>
            <a:r>
              <a:rPr lang="en-US" dirty="0" err="1" smtClean="0"/>
              <a:t>piutang</a:t>
            </a:r>
            <a:r>
              <a:rPr lang="en-US" dirty="0" smtClean="0"/>
              <a:t> </a:t>
            </a:r>
            <a:r>
              <a:rPr lang="en-US" dirty="0" err="1" smtClean="0"/>
              <a:t>atas</a:t>
            </a:r>
            <a:r>
              <a:rPr lang="en-US" dirty="0" smtClean="0"/>
              <a:t> </a:t>
            </a:r>
            <a:r>
              <a:rPr lang="en-US" dirty="0" err="1" smtClean="0"/>
              <a:t>nama</a:t>
            </a:r>
            <a:r>
              <a:rPr lang="en-US" dirty="0" smtClean="0"/>
              <a:t> </a:t>
            </a:r>
            <a:r>
              <a:rPr lang="en-US" dirty="0" err="1" smtClean="0"/>
              <a:t>dengan</a:t>
            </a:r>
            <a:r>
              <a:rPr lang="en-US" dirty="0" smtClean="0"/>
              <a:t> </a:t>
            </a:r>
            <a:r>
              <a:rPr lang="en-US" dirty="0" err="1" smtClean="0"/>
              <a:t>akta</a:t>
            </a:r>
            <a:r>
              <a:rPr lang="en-US" dirty="0" smtClean="0"/>
              <a:t> </a:t>
            </a:r>
            <a:r>
              <a:rPr lang="en-US" dirty="0" err="1" smtClean="0"/>
              <a:t>otentik</a:t>
            </a:r>
            <a:r>
              <a:rPr lang="en-US" dirty="0" smtClean="0"/>
              <a:t> </a:t>
            </a:r>
            <a:r>
              <a:rPr lang="en-US" dirty="0" err="1" smtClean="0"/>
              <a:t>atau</a:t>
            </a:r>
            <a:r>
              <a:rPr lang="en-US" dirty="0" smtClean="0"/>
              <a:t> </a:t>
            </a:r>
            <a:r>
              <a:rPr lang="en-US" dirty="0" err="1" smtClean="0"/>
              <a:t>tidak</a:t>
            </a:r>
            <a:r>
              <a:rPr lang="en-US" dirty="0" smtClean="0"/>
              <a:t> </a:t>
            </a:r>
            <a:r>
              <a:rPr lang="en-US" dirty="0" err="1" smtClean="0"/>
              <a:t>otentik</a:t>
            </a:r>
            <a:r>
              <a:rPr lang="en-US" dirty="0" smtClean="0"/>
              <a:t> </a:t>
            </a:r>
            <a:r>
              <a:rPr lang="en-US" dirty="0" err="1" smtClean="0"/>
              <a:t>disebut</a:t>
            </a:r>
            <a:r>
              <a:rPr lang="en-US" dirty="0" smtClean="0"/>
              <a:t> </a:t>
            </a:r>
            <a:r>
              <a:rPr lang="en-US" dirty="0" err="1" smtClean="0"/>
              <a:t>cessie</a:t>
            </a:r>
            <a:r>
              <a:rPr lang="en-US" dirty="0" smtClean="0"/>
              <a:t>. Yang </a:t>
            </a:r>
            <a:r>
              <a:rPr lang="en-US" dirty="0" err="1" smtClean="0"/>
              <a:t>dimaksud</a:t>
            </a:r>
            <a:r>
              <a:rPr lang="en-US" dirty="0" smtClean="0"/>
              <a:t> </a:t>
            </a:r>
            <a:r>
              <a:rPr lang="en-US" dirty="0" err="1" smtClean="0"/>
              <a:t>dengan</a:t>
            </a:r>
            <a:r>
              <a:rPr lang="en-US" dirty="0" smtClean="0"/>
              <a:t> </a:t>
            </a:r>
            <a:r>
              <a:rPr lang="en-US" dirty="0" err="1" smtClean="0"/>
              <a:t>cessie</a:t>
            </a:r>
            <a:r>
              <a:rPr lang="en-US" dirty="0" smtClean="0"/>
              <a:t> </a:t>
            </a:r>
            <a:r>
              <a:rPr lang="en-US" dirty="0" err="1" smtClean="0"/>
              <a:t>adalah</a:t>
            </a:r>
            <a:r>
              <a:rPr lang="en-US" dirty="0" smtClean="0"/>
              <a:t> </a:t>
            </a:r>
            <a:r>
              <a:rPr lang="en-US" dirty="0" err="1" smtClean="0"/>
              <a:t>penyerahan</a:t>
            </a:r>
            <a:r>
              <a:rPr lang="en-US" dirty="0" smtClean="0"/>
              <a:t> </a:t>
            </a:r>
            <a:r>
              <a:rPr lang="en-US" dirty="0" err="1" smtClean="0"/>
              <a:t>piutang</a:t>
            </a:r>
            <a:r>
              <a:rPr lang="en-US" dirty="0" smtClean="0"/>
              <a:t> </a:t>
            </a:r>
            <a:r>
              <a:rPr lang="en-US" dirty="0" err="1" smtClean="0"/>
              <a:t>atas</a:t>
            </a:r>
            <a:r>
              <a:rPr lang="en-US" dirty="0" smtClean="0"/>
              <a:t> </a:t>
            </a:r>
            <a:r>
              <a:rPr lang="en-US" dirty="0" err="1" smtClean="0"/>
              <a:t>nama</a:t>
            </a:r>
            <a:r>
              <a:rPr lang="en-US" dirty="0" smtClean="0"/>
              <a:t>, </a:t>
            </a:r>
            <a:r>
              <a:rPr lang="en-US" dirty="0" err="1" smtClean="0"/>
              <a:t>dari</a:t>
            </a:r>
            <a:r>
              <a:rPr lang="en-US" dirty="0" smtClean="0"/>
              <a:t> </a:t>
            </a:r>
            <a:r>
              <a:rPr lang="en-US" dirty="0" err="1" smtClean="0"/>
              <a:t>kreditur</a:t>
            </a:r>
            <a:r>
              <a:rPr lang="en-US" dirty="0" smtClean="0"/>
              <a:t> lama </a:t>
            </a:r>
            <a:r>
              <a:rPr lang="en-US" dirty="0" err="1" smtClean="0"/>
              <a:t>kepada</a:t>
            </a:r>
            <a:r>
              <a:rPr lang="en-US" dirty="0" smtClean="0"/>
              <a:t> </a:t>
            </a:r>
            <a:r>
              <a:rPr lang="en-US" dirty="0" err="1" smtClean="0"/>
              <a:t>kreditur</a:t>
            </a:r>
            <a:r>
              <a:rPr lang="en-US" dirty="0" smtClean="0"/>
              <a:t> </a:t>
            </a:r>
            <a:r>
              <a:rPr lang="en-US" dirty="0" err="1" smtClean="0"/>
              <a:t>baru</a:t>
            </a:r>
            <a:r>
              <a:rPr lang="en-US" dirty="0" smtClean="0"/>
              <a:t>. </a:t>
            </a:r>
            <a:r>
              <a:rPr lang="it-IT" dirty="0" smtClean="0"/>
              <a:t>Jadi, cessie menekankan pada segi pengalihan piutang. </a:t>
            </a:r>
            <a:endParaRPr lang="en-US" dirty="0" smtClean="0"/>
          </a:p>
          <a:p>
            <a:r>
              <a:rPr lang="en-US" dirty="0" err="1" smtClean="0"/>
              <a:t>Dalam</a:t>
            </a:r>
            <a:r>
              <a:rPr lang="en-US" dirty="0" smtClean="0"/>
              <a:t> </a:t>
            </a:r>
            <a:r>
              <a:rPr lang="en-US" dirty="0" err="1" smtClean="0"/>
              <a:t>Pasal</a:t>
            </a:r>
            <a:r>
              <a:rPr lang="en-US" dirty="0" smtClean="0"/>
              <a:t>  613 </a:t>
            </a:r>
            <a:r>
              <a:rPr lang="en-US" dirty="0" err="1" smtClean="0"/>
              <a:t>ayat</a:t>
            </a:r>
            <a:r>
              <a:rPr lang="en-US" dirty="0" smtClean="0"/>
              <a:t> (2) </a:t>
            </a:r>
            <a:r>
              <a:rPr lang="en-US" dirty="0" err="1" smtClean="0"/>
              <a:t>KUHPdt</a:t>
            </a:r>
            <a:r>
              <a:rPr lang="en-US" dirty="0" smtClean="0"/>
              <a:t> </a:t>
            </a:r>
            <a:r>
              <a:rPr lang="en-US" dirty="0" err="1" smtClean="0"/>
              <a:t>ditentukan</a:t>
            </a:r>
            <a:r>
              <a:rPr lang="en-US" dirty="0" smtClean="0"/>
              <a:t> : </a:t>
            </a:r>
            <a:r>
              <a:rPr lang="it-IT" i="1" dirty="0" smtClean="0"/>
              <a:t>“Penyerahan itu akan ada akibat hukumnya bagi debitur sebelum diberitahukan kepadanya, atau disetujuinya secara tertulis atau diakuinya”. </a:t>
            </a:r>
            <a:endParaRPr lang="en-US" dirty="0" smtClean="0"/>
          </a:p>
          <a:p>
            <a:r>
              <a:rPr lang="it-IT" dirty="0" smtClean="0"/>
              <a:t>Penyerahan piutang atas nama dengan cessie harus disertai pemberitahuan kepada debitur, atau mendapat persetujuan atau pengakuan dari debitur. Jika syarat ini tidak dipenuhi, maka penyerahan itu dianggap tidak terjadi dan debitur tidak berkewajiban memenuhi tagihan dari kreditur baru. </a:t>
            </a:r>
            <a:endParaRPr lang="en-US" dirty="0" smtClean="0"/>
          </a:p>
          <a:p>
            <a:endParaRPr lang="en-US"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04800" y="304800"/>
            <a:ext cx="8382000" cy="6019800"/>
          </a:xfrm>
        </p:spPr>
        <p:txBody>
          <a:bodyPr>
            <a:normAutofit fontScale="92500"/>
          </a:bodyPr>
          <a:lstStyle/>
          <a:p>
            <a:r>
              <a:rPr lang="it-IT" dirty="0" smtClean="0"/>
              <a:t>Dalam hubungannya dengan anjak piutang, pengalihan piutang dari klien (cedent) kepada perusahaan anjak piutang (cessionaries) dilakukan dengan akta cessie, kemudian oleh klien pengalihan tersebut diberitahukan </a:t>
            </a:r>
            <a:r>
              <a:rPr lang="it-IT" i="1" dirty="0" smtClean="0"/>
              <a:t>(notification)</a:t>
            </a:r>
            <a:r>
              <a:rPr lang="it-IT" dirty="0" smtClean="0"/>
              <a:t> kepada atau mendapat persetujuan dari nasabah </a:t>
            </a:r>
            <a:r>
              <a:rPr lang="it-IT" i="1" dirty="0" smtClean="0"/>
              <a:t>(cessus)</a:t>
            </a:r>
            <a:r>
              <a:rPr lang="it-IT" dirty="0" smtClean="0"/>
              <a:t> yang bersangkutan. Penjualan atau pengalihan piutang kepada perusahaan anjak piutang dengan sepengetahuan pihak nasabah disebut </a:t>
            </a:r>
            <a:r>
              <a:rPr lang="it-IT" i="1" dirty="0" smtClean="0"/>
              <a:t>disclosed facility</a:t>
            </a:r>
            <a:r>
              <a:rPr lang="it-IT" dirty="0" smtClean="0"/>
              <a:t>. Jika tidak ada pemberitahuan kepada atau persetujuan dari nasabah, maka penjualan atau pengalihan piutang itu disebut </a:t>
            </a:r>
            <a:r>
              <a:rPr lang="it-IT" i="1" dirty="0" smtClean="0"/>
              <a:t>undisclosed facility</a:t>
            </a:r>
            <a:r>
              <a:rPr lang="it-IT" dirty="0" smtClean="0"/>
              <a:t>. Nasabah tidak berkewajiban memenuhi tagihan langsung kepada perusahaan anjak piutang.</a:t>
            </a:r>
            <a:endParaRPr lang="en-US" dirty="0" smtClean="0"/>
          </a:p>
          <a:p>
            <a:endParaRPr lang="en-US"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it-IT" dirty="0" smtClean="0"/>
              <a:t>Selain dari ketentuan pengalihan piutang dengan cessie, juga berlaku ketentuan tentang subrogasi. Menurut ketentuan Pasal 1400 KUHPdt. </a:t>
            </a:r>
            <a:endParaRPr lang="en-US" dirty="0" smtClean="0"/>
          </a:p>
          <a:p>
            <a:r>
              <a:rPr lang="it-IT" i="1" dirty="0" smtClean="0"/>
              <a:t>“Subrogasi adalah perpindahan hak kreditur kepada pihak ketiga karena pihak ketiga tersebut melakukan pembayaran harga piutang yang bersangkutan kepada kreditur, baik karena persetujuan maupun karena undang-undang”.</a:t>
            </a:r>
            <a:endParaRPr lang="en-US" dirty="0" smtClean="0"/>
          </a:p>
          <a:p>
            <a:endParaRPr lang="en-US" dirty="0"/>
          </a:p>
        </p:txBody>
      </p:sp>
      <p:sp>
        <p:nvSpPr>
          <p:cNvPr id="3" name="Title 2"/>
          <p:cNvSpPr>
            <a:spLocks noGrp="1"/>
          </p:cNvSpPr>
          <p:nvPr>
            <p:ph type="title"/>
          </p:nvPr>
        </p:nvSpPr>
        <p:spPr/>
        <p:txBody>
          <a:bodyPr/>
          <a:lstStyle/>
          <a:p>
            <a:endParaRPr lang="en-US"/>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r>
              <a:rPr lang="it-IT" dirty="0" smtClean="0"/>
              <a:t>Jadi, subrogasi menekankan pada segi penggantian kredit. Dalam hubungannya dengan anjak piutang, pihak ketiga adalah perusahaan anjak piutang, sedangkan kreditur adalah klien yang memiliki piutang terhadap nasabah. Bila piutang klien dialihkan kepada perusahaan anjak piutang karena penjualan, dan perusahaan anjak piutang membayar harga piutang itu kepada klien, maka hak tagih klien terhadap nasabah berpindah kepada perusahaan anjak piutang.</a:t>
            </a:r>
            <a:endParaRPr lang="en-US" dirty="0" smtClean="0"/>
          </a:p>
          <a:p>
            <a:endParaRPr lang="en-US" dirty="0"/>
          </a:p>
        </p:txBody>
      </p:sp>
      <p:sp>
        <p:nvSpPr>
          <p:cNvPr id="3" name="Title 2"/>
          <p:cNvSpPr>
            <a:spLocks noGrp="1"/>
          </p:cNvSpPr>
          <p:nvPr>
            <p:ph type="title"/>
          </p:nvPr>
        </p:nvSpPr>
        <p:spPr/>
        <p:txBody>
          <a:bodyPr/>
          <a:lstStyle/>
          <a:p>
            <a:endParaRPr lang="en-US"/>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0" y="304800"/>
            <a:ext cx="9144000" cy="6248400"/>
          </a:xfrm>
        </p:spPr>
        <p:txBody>
          <a:bodyPr>
            <a:normAutofit fontScale="92500" lnSpcReduction="20000"/>
          </a:bodyPr>
          <a:lstStyle/>
          <a:p>
            <a:pPr lvl="1"/>
            <a:r>
              <a:rPr lang="en-US" sz="2400" b="1" dirty="0" err="1" smtClean="0"/>
              <a:t>Pembayaran</a:t>
            </a:r>
            <a:r>
              <a:rPr lang="en-US" sz="2400" b="1" dirty="0" smtClean="0"/>
              <a:t> </a:t>
            </a:r>
            <a:r>
              <a:rPr lang="en-US" sz="2400" b="1" dirty="0" err="1" smtClean="0"/>
              <a:t>Harga</a:t>
            </a:r>
            <a:r>
              <a:rPr lang="en-US" sz="2400" b="1" dirty="0" smtClean="0"/>
              <a:t> </a:t>
            </a:r>
            <a:r>
              <a:rPr lang="en-US" sz="2400" b="1" dirty="0" err="1" smtClean="0"/>
              <a:t>Piutang</a:t>
            </a:r>
            <a:r>
              <a:rPr lang="en-US" sz="2400" b="1" dirty="0" smtClean="0"/>
              <a:t> </a:t>
            </a:r>
            <a:endParaRPr lang="en-US" sz="2400" dirty="0" smtClean="0"/>
          </a:p>
          <a:p>
            <a:r>
              <a:rPr lang="en-US" sz="2800" dirty="0" err="1" smtClean="0"/>
              <a:t>Biasanya</a:t>
            </a:r>
            <a:r>
              <a:rPr lang="en-US" sz="2800" dirty="0" smtClean="0"/>
              <a:t> </a:t>
            </a:r>
            <a:r>
              <a:rPr lang="en-US" sz="2800" dirty="0" err="1" smtClean="0"/>
              <a:t>perusahaan</a:t>
            </a:r>
            <a:r>
              <a:rPr lang="en-US" sz="2800" dirty="0" smtClean="0"/>
              <a:t> </a:t>
            </a:r>
            <a:r>
              <a:rPr lang="en-US" sz="2800" dirty="0" err="1" smtClean="0"/>
              <a:t>anjak</a:t>
            </a:r>
            <a:r>
              <a:rPr lang="en-US" sz="2800" dirty="0" smtClean="0"/>
              <a:t> </a:t>
            </a:r>
            <a:r>
              <a:rPr lang="en-US" sz="2800" dirty="0" err="1" smtClean="0"/>
              <a:t>piutang</a:t>
            </a:r>
            <a:r>
              <a:rPr lang="en-US" sz="2800" dirty="0" smtClean="0"/>
              <a:t> </a:t>
            </a:r>
            <a:r>
              <a:rPr lang="en-US" sz="2800" dirty="0" err="1" smtClean="0"/>
              <a:t>sebagai</a:t>
            </a:r>
            <a:r>
              <a:rPr lang="en-US" sz="2800" dirty="0" smtClean="0"/>
              <a:t> </a:t>
            </a:r>
            <a:r>
              <a:rPr lang="en-US" sz="2800" dirty="0" err="1" smtClean="0"/>
              <a:t>pembeli</a:t>
            </a:r>
            <a:r>
              <a:rPr lang="en-US" sz="2800" dirty="0" smtClean="0"/>
              <a:t> </a:t>
            </a:r>
            <a:r>
              <a:rPr lang="en-US" sz="2800" dirty="0" err="1" smtClean="0"/>
              <a:t>piutang</a:t>
            </a:r>
            <a:r>
              <a:rPr lang="en-US" sz="2800" dirty="0" smtClean="0"/>
              <a:t>, </a:t>
            </a:r>
            <a:r>
              <a:rPr lang="en-US" sz="2800" dirty="0" err="1" smtClean="0"/>
              <a:t>membayar</a:t>
            </a:r>
            <a:r>
              <a:rPr lang="en-US" sz="2800" dirty="0" smtClean="0"/>
              <a:t> </a:t>
            </a:r>
            <a:r>
              <a:rPr lang="en-US" sz="2800" dirty="0" err="1" smtClean="0"/>
              <a:t>lebih</a:t>
            </a:r>
            <a:r>
              <a:rPr lang="en-US" sz="2800" dirty="0" smtClean="0"/>
              <a:t> </a:t>
            </a:r>
            <a:r>
              <a:rPr lang="en-US" sz="2800" dirty="0" err="1" smtClean="0"/>
              <a:t>dahulu</a:t>
            </a:r>
            <a:r>
              <a:rPr lang="en-US" sz="2800" dirty="0" smtClean="0"/>
              <a:t> </a:t>
            </a:r>
            <a:r>
              <a:rPr lang="en-US" sz="2800" dirty="0" err="1" smtClean="0"/>
              <a:t>harga</a:t>
            </a:r>
            <a:r>
              <a:rPr lang="en-US" sz="2800" dirty="0" smtClean="0"/>
              <a:t> </a:t>
            </a:r>
            <a:r>
              <a:rPr lang="en-US" sz="2800" dirty="0" err="1" smtClean="0"/>
              <a:t>pembelian</a:t>
            </a:r>
            <a:r>
              <a:rPr lang="en-US" sz="2800" dirty="0" smtClean="0"/>
              <a:t> </a:t>
            </a:r>
            <a:r>
              <a:rPr lang="en-US" sz="2800" dirty="0" err="1" smtClean="0"/>
              <a:t>piutang</a:t>
            </a:r>
            <a:r>
              <a:rPr lang="en-US" sz="2800" dirty="0" smtClean="0"/>
              <a:t> </a:t>
            </a:r>
            <a:r>
              <a:rPr lang="en-US" sz="2800" dirty="0" err="1" smtClean="0"/>
              <a:t>kepada</a:t>
            </a:r>
            <a:r>
              <a:rPr lang="en-US" sz="2800" dirty="0" smtClean="0"/>
              <a:t> </a:t>
            </a:r>
            <a:r>
              <a:rPr lang="en-US" sz="2800" dirty="0" err="1" smtClean="0"/>
              <a:t>pihak</a:t>
            </a:r>
            <a:r>
              <a:rPr lang="en-US" sz="2800" dirty="0" smtClean="0"/>
              <a:t> </a:t>
            </a:r>
            <a:r>
              <a:rPr lang="en-US" sz="2800" dirty="0" err="1" smtClean="0"/>
              <a:t>klien</a:t>
            </a:r>
            <a:r>
              <a:rPr lang="en-US" sz="2800" dirty="0" smtClean="0"/>
              <a:t> </a:t>
            </a:r>
            <a:r>
              <a:rPr lang="en-US" sz="2800" dirty="0" err="1" smtClean="0"/>
              <a:t>sebagai</a:t>
            </a:r>
            <a:r>
              <a:rPr lang="en-US" sz="2800" dirty="0" smtClean="0"/>
              <a:t> </a:t>
            </a:r>
            <a:r>
              <a:rPr lang="en-US" sz="2800" dirty="0" err="1" smtClean="0"/>
              <a:t>penjual</a:t>
            </a:r>
            <a:r>
              <a:rPr lang="en-US" sz="2800" dirty="0" smtClean="0"/>
              <a:t> </a:t>
            </a:r>
            <a:r>
              <a:rPr lang="en-US" sz="2800" dirty="0" err="1" smtClean="0"/>
              <a:t>piutang</a:t>
            </a:r>
            <a:r>
              <a:rPr lang="en-US" sz="2800" dirty="0" smtClean="0"/>
              <a:t>. </a:t>
            </a:r>
            <a:r>
              <a:rPr lang="en-US" sz="2800" dirty="0" err="1" smtClean="0"/>
              <a:t>Pembayaran</a:t>
            </a:r>
            <a:r>
              <a:rPr lang="en-US" sz="2800" dirty="0" smtClean="0"/>
              <a:t> </a:t>
            </a:r>
            <a:r>
              <a:rPr lang="en-US" sz="2800" dirty="0" err="1" smtClean="0"/>
              <a:t>lebih</a:t>
            </a:r>
            <a:r>
              <a:rPr lang="en-US" sz="2800" dirty="0" smtClean="0"/>
              <a:t> </a:t>
            </a:r>
            <a:r>
              <a:rPr lang="en-US" sz="2800" dirty="0" err="1" smtClean="0"/>
              <a:t>dahulu</a:t>
            </a:r>
            <a:r>
              <a:rPr lang="en-US" sz="2800" dirty="0" smtClean="0"/>
              <a:t> </a:t>
            </a:r>
            <a:r>
              <a:rPr lang="en-US" sz="2800" dirty="0" err="1" smtClean="0"/>
              <a:t>ini</a:t>
            </a:r>
            <a:r>
              <a:rPr lang="en-US" sz="2800" dirty="0" smtClean="0"/>
              <a:t> </a:t>
            </a:r>
            <a:r>
              <a:rPr lang="en-US" sz="2800" dirty="0" err="1" smtClean="0"/>
              <a:t>disebut</a:t>
            </a:r>
            <a:r>
              <a:rPr lang="en-US" sz="2800" dirty="0" smtClean="0"/>
              <a:t> prepayment. </a:t>
            </a:r>
            <a:r>
              <a:rPr lang="en-US" sz="2800" dirty="0" err="1" smtClean="0"/>
              <a:t>Pembayaran</a:t>
            </a:r>
            <a:r>
              <a:rPr lang="en-US" sz="2800" dirty="0" smtClean="0"/>
              <a:t> </a:t>
            </a:r>
            <a:r>
              <a:rPr lang="en-US" sz="2800" dirty="0" err="1" smtClean="0"/>
              <a:t>lebih</a:t>
            </a:r>
            <a:r>
              <a:rPr lang="en-US" sz="2800" dirty="0" smtClean="0"/>
              <a:t> </a:t>
            </a:r>
            <a:r>
              <a:rPr lang="en-US" sz="2800" dirty="0" err="1" smtClean="0"/>
              <a:t>dahulu</a:t>
            </a:r>
            <a:r>
              <a:rPr lang="en-US" sz="2800" dirty="0" smtClean="0"/>
              <a:t> </a:t>
            </a:r>
            <a:r>
              <a:rPr lang="en-US" sz="2800" dirty="0" err="1" smtClean="0"/>
              <a:t>ini</a:t>
            </a:r>
            <a:r>
              <a:rPr lang="en-US" sz="2800" dirty="0" smtClean="0"/>
              <a:t> </a:t>
            </a:r>
            <a:r>
              <a:rPr lang="en-US" sz="2800" dirty="0" err="1" smtClean="0"/>
              <a:t>bukan</a:t>
            </a:r>
            <a:r>
              <a:rPr lang="en-US" sz="2800" dirty="0" smtClean="0"/>
              <a:t> </a:t>
            </a:r>
            <a:r>
              <a:rPr lang="en-US" sz="2800" dirty="0" err="1" smtClean="0"/>
              <a:t>panjar</a:t>
            </a:r>
            <a:r>
              <a:rPr lang="en-US" sz="2800" dirty="0" smtClean="0"/>
              <a:t> (down payment) </a:t>
            </a:r>
            <a:r>
              <a:rPr lang="en-US" sz="2800" dirty="0" err="1" smtClean="0"/>
              <a:t>atau</a:t>
            </a:r>
            <a:r>
              <a:rPr lang="en-US" sz="2800" dirty="0" smtClean="0"/>
              <a:t> </a:t>
            </a:r>
            <a:r>
              <a:rPr lang="en-US" sz="2800" dirty="0" err="1" smtClean="0"/>
              <a:t>pembayaran</a:t>
            </a:r>
            <a:r>
              <a:rPr lang="en-US" sz="2800" dirty="0" smtClean="0"/>
              <a:t> </a:t>
            </a:r>
            <a:r>
              <a:rPr lang="en-US" sz="2800" dirty="0" err="1" smtClean="0"/>
              <a:t>tanda</a:t>
            </a:r>
            <a:r>
              <a:rPr lang="en-US" sz="2800" dirty="0" smtClean="0"/>
              <a:t> </a:t>
            </a:r>
            <a:r>
              <a:rPr lang="en-US" sz="2800" dirty="0" err="1" smtClean="0"/>
              <a:t>jadi</a:t>
            </a:r>
            <a:r>
              <a:rPr lang="en-US" sz="2800" dirty="0" smtClean="0"/>
              <a:t>. Prepayment </a:t>
            </a:r>
            <a:r>
              <a:rPr lang="en-US" sz="2800" dirty="0" err="1" smtClean="0"/>
              <a:t>merupakan</a:t>
            </a:r>
            <a:r>
              <a:rPr lang="en-US" sz="2800" dirty="0" smtClean="0"/>
              <a:t> </a:t>
            </a:r>
            <a:r>
              <a:rPr lang="en-US" sz="2800" dirty="0" err="1" smtClean="0"/>
              <a:t>bagian</a:t>
            </a:r>
            <a:r>
              <a:rPr lang="en-US" sz="2800" dirty="0" smtClean="0"/>
              <a:t> </a:t>
            </a:r>
            <a:r>
              <a:rPr lang="en-US" sz="2800" dirty="0" err="1" smtClean="0"/>
              <a:t>dari</a:t>
            </a:r>
            <a:r>
              <a:rPr lang="en-US" sz="2800" dirty="0" smtClean="0"/>
              <a:t> </a:t>
            </a:r>
            <a:r>
              <a:rPr lang="en-US" sz="2800" dirty="0" err="1" smtClean="0"/>
              <a:t>pembiayaan</a:t>
            </a:r>
            <a:r>
              <a:rPr lang="en-US" sz="2800" dirty="0" smtClean="0"/>
              <a:t> (financing( </a:t>
            </a:r>
            <a:r>
              <a:rPr lang="en-US" sz="2800" dirty="0" err="1" smtClean="0"/>
              <a:t>harga</a:t>
            </a:r>
            <a:r>
              <a:rPr lang="en-US" sz="2800" dirty="0" smtClean="0"/>
              <a:t> </a:t>
            </a:r>
            <a:r>
              <a:rPr lang="en-US" sz="2800" dirty="0" err="1" smtClean="0"/>
              <a:t>beli</a:t>
            </a:r>
            <a:r>
              <a:rPr lang="en-US" sz="2800" dirty="0" smtClean="0"/>
              <a:t>, yang </a:t>
            </a:r>
            <a:r>
              <a:rPr lang="en-US" sz="2800" dirty="0" err="1" smtClean="0"/>
              <a:t>besarnya</a:t>
            </a:r>
            <a:r>
              <a:rPr lang="en-US" sz="2800" dirty="0" smtClean="0"/>
              <a:t> </a:t>
            </a:r>
            <a:r>
              <a:rPr lang="en-US" sz="2800" dirty="0" err="1" smtClean="0"/>
              <a:t>hingga</a:t>
            </a:r>
            <a:r>
              <a:rPr lang="en-US" dirty="0" smtClean="0"/>
              <a:t> 85 % (</a:t>
            </a:r>
            <a:r>
              <a:rPr lang="en-US" dirty="0" err="1" smtClean="0"/>
              <a:t>delapan</a:t>
            </a:r>
            <a:r>
              <a:rPr lang="en-US" dirty="0" smtClean="0"/>
              <a:t> </a:t>
            </a:r>
            <a:r>
              <a:rPr lang="en-US" dirty="0" err="1" smtClean="0"/>
              <a:t>puluh</a:t>
            </a:r>
            <a:r>
              <a:rPr lang="en-US" dirty="0" smtClean="0"/>
              <a:t> </a:t>
            </a:r>
            <a:r>
              <a:rPr lang="en-US" dirty="0" err="1" smtClean="0"/>
              <a:t>persen</a:t>
            </a:r>
            <a:r>
              <a:rPr lang="en-US" dirty="0" smtClean="0"/>
              <a:t>) </a:t>
            </a:r>
            <a:r>
              <a:rPr lang="en-US" dirty="0" err="1" smtClean="0"/>
              <a:t>dari</a:t>
            </a:r>
            <a:r>
              <a:rPr lang="en-US" dirty="0" smtClean="0"/>
              <a:t> </a:t>
            </a:r>
            <a:r>
              <a:rPr lang="en-US" dirty="0" err="1" smtClean="0"/>
              <a:t>harga</a:t>
            </a:r>
            <a:r>
              <a:rPr lang="en-US" dirty="0" smtClean="0"/>
              <a:t> </a:t>
            </a:r>
            <a:r>
              <a:rPr lang="en-US" dirty="0" err="1" smtClean="0"/>
              <a:t>jual</a:t>
            </a:r>
            <a:r>
              <a:rPr lang="en-US" dirty="0" smtClean="0"/>
              <a:t> </a:t>
            </a:r>
            <a:r>
              <a:rPr lang="en-US" dirty="0" err="1" smtClean="0"/>
              <a:t>piutang</a:t>
            </a:r>
            <a:r>
              <a:rPr lang="en-US" dirty="0" smtClean="0"/>
              <a:t>. </a:t>
            </a:r>
            <a:r>
              <a:rPr lang="en-US" dirty="0" err="1" smtClean="0"/>
              <a:t>Harga</a:t>
            </a:r>
            <a:r>
              <a:rPr lang="en-US" dirty="0" smtClean="0"/>
              <a:t> </a:t>
            </a:r>
            <a:r>
              <a:rPr lang="en-US" dirty="0" err="1" smtClean="0"/>
              <a:t>sisanya</a:t>
            </a:r>
            <a:r>
              <a:rPr lang="en-US" dirty="0" smtClean="0"/>
              <a:t> </a:t>
            </a:r>
            <a:r>
              <a:rPr lang="en-US" dirty="0" err="1" smtClean="0"/>
              <a:t>akan</a:t>
            </a:r>
            <a:r>
              <a:rPr lang="en-US" dirty="0" smtClean="0"/>
              <a:t> </a:t>
            </a:r>
            <a:r>
              <a:rPr lang="en-US" dirty="0" err="1" smtClean="0"/>
              <a:t>dibayar</a:t>
            </a:r>
            <a:r>
              <a:rPr lang="en-US" dirty="0" smtClean="0"/>
              <a:t> </a:t>
            </a:r>
            <a:r>
              <a:rPr lang="en-US" dirty="0" err="1" smtClean="0"/>
              <a:t>setelah</a:t>
            </a:r>
            <a:r>
              <a:rPr lang="en-US" dirty="0" smtClean="0"/>
              <a:t> </a:t>
            </a:r>
            <a:r>
              <a:rPr lang="en-US" dirty="0" err="1" smtClean="0"/>
              <a:t>tagihan</a:t>
            </a:r>
            <a:r>
              <a:rPr lang="en-US" dirty="0" smtClean="0"/>
              <a:t> </a:t>
            </a:r>
            <a:r>
              <a:rPr lang="en-US" dirty="0" err="1" smtClean="0"/>
              <a:t>terhadap</a:t>
            </a:r>
            <a:r>
              <a:rPr lang="en-US" dirty="0" smtClean="0"/>
              <a:t> </a:t>
            </a:r>
            <a:r>
              <a:rPr lang="en-US" dirty="0" err="1" smtClean="0"/>
              <a:t>nasabah</a:t>
            </a:r>
            <a:r>
              <a:rPr lang="en-US" dirty="0" smtClean="0"/>
              <a:t> </a:t>
            </a:r>
            <a:r>
              <a:rPr lang="en-US" dirty="0" err="1" smtClean="0"/>
              <a:t>dibayar</a:t>
            </a:r>
            <a:r>
              <a:rPr lang="en-US" dirty="0" smtClean="0"/>
              <a:t> </a:t>
            </a:r>
            <a:r>
              <a:rPr lang="en-US" dirty="0" err="1" smtClean="0"/>
              <a:t>lunas</a:t>
            </a:r>
            <a:r>
              <a:rPr lang="en-US" dirty="0" smtClean="0"/>
              <a:t> </a:t>
            </a:r>
            <a:r>
              <a:rPr lang="en-US" dirty="0" err="1" smtClean="0"/>
              <a:t>setelah</a:t>
            </a:r>
            <a:r>
              <a:rPr lang="en-US" dirty="0" smtClean="0"/>
              <a:t> </a:t>
            </a:r>
            <a:r>
              <a:rPr lang="en-US" dirty="0" err="1" smtClean="0"/>
              <a:t>dipotong</a:t>
            </a:r>
            <a:r>
              <a:rPr lang="en-US" dirty="0" smtClean="0"/>
              <a:t> </a:t>
            </a:r>
            <a:r>
              <a:rPr lang="en-US" dirty="0" err="1" smtClean="0"/>
              <a:t>biaya</a:t>
            </a:r>
            <a:r>
              <a:rPr lang="en-US" dirty="0" smtClean="0"/>
              <a:t>  </a:t>
            </a:r>
            <a:r>
              <a:rPr lang="en-US" dirty="0" err="1" smtClean="0"/>
              <a:t>untuk</a:t>
            </a:r>
            <a:r>
              <a:rPr lang="en-US" dirty="0" smtClean="0"/>
              <a:t> </a:t>
            </a:r>
            <a:r>
              <a:rPr lang="en-US" dirty="0" err="1" smtClean="0"/>
              <a:t>perusahaan</a:t>
            </a:r>
            <a:r>
              <a:rPr lang="en-US" dirty="0" smtClean="0"/>
              <a:t> </a:t>
            </a:r>
            <a:r>
              <a:rPr lang="en-US" dirty="0" err="1" smtClean="0"/>
              <a:t>anjak</a:t>
            </a:r>
            <a:r>
              <a:rPr lang="en-US" dirty="0" smtClean="0"/>
              <a:t> </a:t>
            </a:r>
            <a:r>
              <a:rPr lang="en-US" dirty="0" err="1" smtClean="0"/>
              <a:t>piutang</a:t>
            </a:r>
            <a:r>
              <a:rPr lang="en-US" dirty="0" smtClean="0"/>
              <a:t>. </a:t>
            </a:r>
          </a:p>
          <a:p>
            <a:r>
              <a:rPr lang="en-US" dirty="0" err="1" smtClean="0"/>
              <a:t>Besarnya</a:t>
            </a:r>
            <a:r>
              <a:rPr lang="en-US" dirty="0" smtClean="0"/>
              <a:t> </a:t>
            </a:r>
            <a:r>
              <a:rPr lang="en-US" dirty="0" err="1" smtClean="0"/>
              <a:t>biaya</a:t>
            </a:r>
            <a:r>
              <a:rPr lang="en-US" dirty="0" smtClean="0"/>
              <a:t> yang </a:t>
            </a:r>
            <a:r>
              <a:rPr lang="en-US" dirty="0" err="1" smtClean="0"/>
              <a:t>dipotong</a:t>
            </a:r>
            <a:r>
              <a:rPr lang="en-US" dirty="0" smtClean="0"/>
              <a:t> </a:t>
            </a:r>
            <a:r>
              <a:rPr lang="en-US" dirty="0" err="1" smtClean="0"/>
              <a:t>langsung</a:t>
            </a:r>
            <a:r>
              <a:rPr lang="en-US" dirty="0" smtClean="0"/>
              <a:t> </a:t>
            </a:r>
            <a:r>
              <a:rPr lang="en-US" dirty="0" err="1" smtClean="0"/>
              <a:t>oleh</a:t>
            </a:r>
            <a:r>
              <a:rPr lang="en-US" dirty="0" smtClean="0"/>
              <a:t> </a:t>
            </a:r>
            <a:r>
              <a:rPr lang="en-US" dirty="0" err="1" smtClean="0"/>
              <a:t>perusahaan</a:t>
            </a:r>
            <a:r>
              <a:rPr lang="en-US" dirty="0" smtClean="0"/>
              <a:t> </a:t>
            </a:r>
            <a:r>
              <a:rPr lang="en-US" dirty="0" err="1" smtClean="0"/>
              <a:t>anjak</a:t>
            </a:r>
            <a:r>
              <a:rPr lang="en-US" dirty="0" smtClean="0"/>
              <a:t> </a:t>
            </a:r>
            <a:r>
              <a:rPr lang="en-US" dirty="0" err="1" smtClean="0"/>
              <a:t>piutang</a:t>
            </a:r>
            <a:r>
              <a:rPr lang="en-US" dirty="0" smtClean="0"/>
              <a:t> </a:t>
            </a:r>
            <a:r>
              <a:rPr lang="en-US" dirty="0" err="1" smtClean="0"/>
              <a:t>bergantung</a:t>
            </a:r>
            <a:r>
              <a:rPr lang="en-US" dirty="0" smtClean="0"/>
              <a:t> </a:t>
            </a:r>
            <a:r>
              <a:rPr lang="en-US" dirty="0" err="1" smtClean="0"/>
              <a:t>pada</a:t>
            </a:r>
            <a:r>
              <a:rPr lang="en-US" dirty="0" smtClean="0"/>
              <a:t> </a:t>
            </a:r>
            <a:r>
              <a:rPr lang="en-US" dirty="0" err="1" smtClean="0"/>
              <a:t>beberapa</a:t>
            </a:r>
            <a:r>
              <a:rPr lang="en-US" dirty="0" smtClean="0"/>
              <a:t> </a:t>
            </a:r>
            <a:r>
              <a:rPr lang="en-US" dirty="0" err="1" smtClean="0"/>
              <a:t>hal</a:t>
            </a:r>
            <a:r>
              <a:rPr lang="en-US" dirty="0" smtClean="0"/>
              <a:t>, </a:t>
            </a:r>
            <a:r>
              <a:rPr lang="en-US" dirty="0" err="1" smtClean="0"/>
              <a:t>antara</a:t>
            </a:r>
            <a:r>
              <a:rPr lang="en-US" dirty="0" smtClean="0"/>
              <a:t> lain </a:t>
            </a:r>
            <a:r>
              <a:rPr lang="en-US" dirty="0" err="1" smtClean="0"/>
              <a:t>besarnya</a:t>
            </a:r>
            <a:r>
              <a:rPr lang="en-US" dirty="0" smtClean="0"/>
              <a:t> </a:t>
            </a:r>
            <a:r>
              <a:rPr lang="en-US" dirty="0" err="1" smtClean="0"/>
              <a:t>risiko</a:t>
            </a:r>
            <a:r>
              <a:rPr lang="en-US" dirty="0" smtClean="0"/>
              <a:t> yang </a:t>
            </a:r>
            <a:r>
              <a:rPr lang="en-US" dirty="0" err="1" smtClean="0"/>
              <a:t>akan</a:t>
            </a:r>
            <a:r>
              <a:rPr lang="en-US" dirty="0" smtClean="0"/>
              <a:t> </a:t>
            </a:r>
            <a:r>
              <a:rPr lang="en-US" dirty="0" err="1" smtClean="0"/>
              <a:t>dipikul</a:t>
            </a:r>
            <a:r>
              <a:rPr lang="en-US" dirty="0" smtClean="0"/>
              <a:t>, </a:t>
            </a:r>
            <a:r>
              <a:rPr lang="en-US" dirty="0" err="1" smtClean="0"/>
              <a:t>besarnya</a:t>
            </a:r>
            <a:r>
              <a:rPr lang="en-US" dirty="0" smtClean="0"/>
              <a:t> </a:t>
            </a:r>
            <a:r>
              <a:rPr lang="en-US" dirty="0" err="1" smtClean="0"/>
              <a:t>piutang</a:t>
            </a:r>
            <a:r>
              <a:rPr lang="en-US" dirty="0" smtClean="0"/>
              <a:t> yang </a:t>
            </a:r>
            <a:r>
              <a:rPr lang="en-US" dirty="0" err="1" smtClean="0"/>
              <a:t>akan</a:t>
            </a:r>
            <a:r>
              <a:rPr lang="en-US" dirty="0" smtClean="0"/>
              <a:t> </a:t>
            </a:r>
            <a:r>
              <a:rPr lang="en-US" dirty="0" err="1" smtClean="0"/>
              <a:t>ditagih</a:t>
            </a:r>
            <a:r>
              <a:rPr lang="en-US" dirty="0" smtClean="0"/>
              <a:t>, </a:t>
            </a:r>
            <a:r>
              <a:rPr lang="en-US" dirty="0" err="1" smtClean="0"/>
              <a:t>dan</a:t>
            </a:r>
            <a:r>
              <a:rPr lang="en-US" dirty="0" smtClean="0"/>
              <a:t> </a:t>
            </a:r>
            <a:r>
              <a:rPr lang="en-US" dirty="0" err="1" smtClean="0"/>
              <a:t>kesulitan</a:t>
            </a:r>
            <a:r>
              <a:rPr lang="en-US" dirty="0" smtClean="0"/>
              <a:t> </a:t>
            </a:r>
            <a:r>
              <a:rPr lang="en-US" dirty="0" err="1" smtClean="0"/>
              <a:t>melakukan</a:t>
            </a:r>
            <a:r>
              <a:rPr lang="en-US" dirty="0" smtClean="0"/>
              <a:t> </a:t>
            </a:r>
            <a:r>
              <a:rPr lang="en-US" dirty="0" err="1" smtClean="0"/>
              <a:t>penagihan</a:t>
            </a:r>
            <a:r>
              <a:rPr lang="en-US" dirty="0" smtClean="0"/>
              <a:t>. </a:t>
            </a:r>
            <a:endParaRPr lang="en-US"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r>
              <a:rPr lang="en-US" sz="2800" dirty="0" err="1" smtClean="0"/>
              <a:t>Biaya</a:t>
            </a:r>
            <a:r>
              <a:rPr lang="en-US" sz="2800" dirty="0" smtClean="0"/>
              <a:t> yang </a:t>
            </a:r>
            <a:r>
              <a:rPr lang="en-US" sz="2800" dirty="0" err="1" smtClean="0"/>
              <a:t>dipotong</a:t>
            </a:r>
            <a:r>
              <a:rPr lang="en-US" sz="2800" dirty="0" smtClean="0"/>
              <a:t> </a:t>
            </a:r>
            <a:r>
              <a:rPr lang="en-US" sz="2800" dirty="0" err="1" smtClean="0"/>
              <a:t>langsung</a:t>
            </a:r>
            <a:r>
              <a:rPr lang="en-US" sz="2800" dirty="0" smtClean="0"/>
              <a:t> </a:t>
            </a:r>
            <a:r>
              <a:rPr lang="en-US" sz="2800" dirty="0" err="1" smtClean="0"/>
              <a:t>itu</a:t>
            </a:r>
            <a:r>
              <a:rPr lang="en-US" sz="2800" dirty="0" smtClean="0"/>
              <a:t> </a:t>
            </a:r>
            <a:r>
              <a:rPr lang="en-US" sz="2800" dirty="0" err="1" smtClean="0"/>
              <a:t>meliputi</a:t>
            </a:r>
            <a:r>
              <a:rPr lang="en-US" sz="2800" dirty="0" smtClean="0"/>
              <a:t> : </a:t>
            </a:r>
          </a:p>
          <a:p>
            <a:pPr lvl="1"/>
            <a:r>
              <a:rPr lang="en-US" sz="2400" dirty="0" err="1" smtClean="0"/>
              <a:t>Komisi</a:t>
            </a:r>
            <a:r>
              <a:rPr lang="en-US" sz="2400" dirty="0" smtClean="0"/>
              <a:t> </a:t>
            </a:r>
            <a:r>
              <a:rPr lang="en-US" sz="2400" dirty="0" err="1" smtClean="0"/>
              <a:t>anjak</a:t>
            </a:r>
            <a:r>
              <a:rPr lang="en-US" sz="2400" dirty="0" smtClean="0"/>
              <a:t> </a:t>
            </a:r>
            <a:r>
              <a:rPr lang="en-US" sz="2400" dirty="0" err="1" smtClean="0"/>
              <a:t>piutang</a:t>
            </a:r>
            <a:r>
              <a:rPr lang="en-US" sz="2400" dirty="0" smtClean="0"/>
              <a:t> </a:t>
            </a:r>
            <a:r>
              <a:rPr lang="en-US" sz="2400" i="1" dirty="0" smtClean="0"/>
              <a:t>(factoring commission)</a:t>
            </a:r>
            <a:r>
              <a:rPr lang="en-US" sz="2400" dirty="0" smtClean="0"/>
              <a:t> yang </a:t>
            </a:r>
            <a:r>
              <a:rPr lang="en-US" sz="2400" dirty="0" err="1" smtClean="0"/>
              <a:t>terdiri</a:t>
            </a:r>
            <a:r>
              <a:rPr lang="en-US" sz="2400" dirty="0" smtClean="0"/>
              <a:t> </a:t>
            </a:r>
            <a:r>
              <a:rPr lang="en-US" sz="2400" dirty="0" err="1" smtClean="0"/>
              <a:t>dari</a:t>
            </a:r>
            <a:r>
              <a:rPr lang="en-US" sz="2400" dirty="0" smtClean="0"/>
              <a:t> </a:t>
            </a:r>
            <a:r>
              <a:rPr lang="en-US" sz="2400" dirty="0" err="1" smtClean="0"/>
              <a:t>biaya</a:t>
            </a:r>
            <a:r>
              <a:rPr lang="en-US" sz="2400" dirty="0" smtClean="0"/>
              <a:t> </a:t>
            </a:r>
            <a:r>
              <a:rPr lang="en-US" sz="2400" dirty="0" err="1" smtClean="0"/>
              <a:t>risiko</a:t>
            </a:r>
            <a:r>
              <a:rPr lang="en-US" sz="2400" dirty="0" smtClean="0"/>
              <a:t> </a:t>
            </a:r>
            <a:r>
              <a:rPr lang="en-US" sz="2400" dirty="0" err="1" smtClean="0"/>
              <a:t>penagihan</a:t>
            </a:r>
            <a:r>
              <a:rPr lang="en-US" sz="2400" dirty="0" smtClean="0"/>
              <a:t> </a:t>
            </a:r>
            <a:r>
              <a:rPr lang="en-US" sz="2400" i="1" dirty="0" smtClean="0"/>
              <a:t>(debt collecting risk fee)</a:t>
            </a:r>
            <a:r>
              <a:rPr lang="en-US" sz="2400" dirty="0" smtClean="0"/>
              <a:t> </a:t>
            </a:r>
            <a:r>
              <a:rPr lang="en-US" sz="2400" dirty="0" err="1" smtClean="0"/>
              <a:t>dan</a:t>
            </a:r>
            <a:r>
              <a:rPr lang="en-US" sz="2400" dirty="0" smtClean="0"/>
              <a:t> </a:t>
            </a:r>
            <a:r>
              <a:rPr lang="en-US" sz="2400" dirty="0" err="1" smtClean="0"/>
              <a:t>biaya</a:t>
            </a:r>
            <a:r>
              <a:rPr lang="en-US" sz="2400" dirty="0" smtClean="0"/>
              <a:t> </a:t>
            </a:r>
            <a:r>
              <a:rPr lang="en-US" sz="2400" dirty="0" err="1" smtClean="0"/>
              <a:t>pelayanan</a:t>
            </a:r>
            <a:r>
              <a:rPr lang="en-US" sz="2400" dirty="0" smtClean="0"/>
              <a:t> </a:t>
            </a:r>
            <a:r>
              <a:rPr lang="en-US" sz="2400" i="1" dirty="0" smtClean="0"/>
              <a:t>(service fee)</a:t>
            </a:r>
            <a:r>
              <a:rPr lang="en-US" sz="2400" dirty="0" smtClean="0"/>
              <a:t>, </a:t>
            </a:r>
            <a:r>
              <a:rPr lang="en-US" sz="2400" dirty="0" err="1" smtClean="0"/>
              <a:t>besarnya</a:t>
            </a:r>
            <a:r>
              <a:rPr lang="en-US" sz="2400" dirty="0" smtClean="0"/>
              <a:t> </a:t>
            </a:r>
            <a:r>
              <a:rPr lang="en-US" sz="2400" dirty="0" err="1" smtClean="0"/>
              <a:t>berkisar</a:t>
            </a:r>
            <a:r>
              <a:rPr lang="en-US" sz="2400" dirty="0" smtClean="0"/>
              <a:t> </a:t>
            </a:r>
            <a:r>
              <a:rPr lang="en-US" sz="2400" dirty="0" err="1" smtClean="0"/>
              <a:t>antara</a:t>
            </a:r>
            <a:r>
              <a:rPr lang="en-US" sz="2400" dirty="0" smtClean="0"/>
              <a:t> 0,5% - 1,5% </a:t>
            </a:r>
            <a:r>
              <a:rPr lang="en-US" sz="2400" dirty="0" err="1" smtClean="0"/>
              <a:t>untuk</a:t>
            </a:r>
            <a:r>
              <a:rPr lang="en-US" sz="2400" dirty="0" smtClean="0"/>
              <a:t> domestic factoring </a:t>
            </a:r>
            <a:r>
              <a:rPr lang="en-US" sz="2400" dirty="0" err="1" smtClean="0"/>
              <a:t>dan</a:t>
            </a:r>
            <a:r>
              <a:rPr lang="en-US" sz="2400" dirty="0" smtClean="0"/>
              <a:t> </a:t>
            </a:r>
            <a:r>
              <a:rPr lang="en-US" sz="2400" dirty="0" err="1" smtClean="0"/>
              <a:t>antara</a:t>
            </a:r>
            <a:r>
              <a:rPr lang="en-US" sz="2400" dirty="0" smtClean="0"/>
              <a:t> 0,75% - 2,5 </a:t>
            </a:r>
            <a:r>
              <a:rPr lang="en-US" sz="2400" dirty="0" err="1" smtClean="0"/>
              <a:t>untuk</a:t>
            </a:r>
            <a:r>
              <a:rPr lang="en-US" sz="2400" dirty="0" smtClean="0"/>
              <a:t> </a:t>
            </a:r>
            <a:r>
              <a:rPr lang="en-US" sz="2400" dirty="0" err="1" smtClean="0"/>
              <a:t>internasional</a:t>
            </a:r>
            <a:r>
              <a:rPr lang="en-US" sz="2400" dirty="0" smtClean="0"/>
              <a:t> factoring. </a:t>
            </a:r>
          </a:p>
          <a:p>
            <a:pPr lvl="1"/>
            <a:r>
              <a:rPr lang="en-US" sz="2400" dirty="0" err="1" smtClean="0"/>
              <a:t>Biaya</a:t>
            </a:r>
            <a:r>
              <a:rPr lang="en-US" sz="2400" dirty="0" smtClean="0"/>
              <a:t> </a:t>
            </a:r>
            <a:r>
              <a:rPr lang="en-US" sz="2400" dirty="0" err="1" smtClean="0"/>
              <a:t>anjak</a:t>
            </a:r>
            <a:r>
              <a:rPr lang="en-US" sz="2400" dirty="0" smtClean="0"/>
              <a:t> </a:t>
            </a:r>
            <a:r>
              <a:rPr lang="en-US" sz="2400" dirty="0" err="1" smtClean="0"/>
              <a:t>piutang</a:t>
            </a:r>
            <a:r>
              <a:rPr lang="en-US" sz="2400" dirty="0" smtClean="0"/>
              <a:t> </a:t>
            </a:r>
            <a:r>
              <a:rPr lang="en-US" sz="2400" i="1" dirty="0" smtClean="0"/>
              <a:t>(factoring charge)</a:t>
            </a:r>
            <a:r>
              <a:rPr lang="en-US" sz="2400" dirty="0" smtClean="0"/>
              <a:t> </a:t>
            </a:r>
            <a:r>
              <a:rPr lang="en-US" sz="2400" dirty="0" err="1" smtClean="0"/>
              <a:t>terdapat</a:t>
            </a:r>
            <a:r>
              <a:rPr lang="en-US" sz="2400" dirty="0" smtClean="0"/>
              <a:t> </a:t>
            </a:r>
            <a:r>
              <a:rPr lang="en-US" sz="2400" dirty="0" err="1" smtClean="0"/>
              <a:t>pada</a:t>
            </a:r>
            <a:r>
              <a:rPr lang="en-US" sz="2400" dirty="0" smtClean="0"/>
              <a:t> </a:t>
            </a:r>
            <a:r>
              <a:rPr lang="en-US" sz="2400" dirty="0" err="1" smtClean="0"/>
              <a:t>anjak</a:t>
            </a:r>
            <a:r>
              <a:rPr lang="en-US" sz="2400" dirty="0" smtClean="0"/>
              <a:t> </a:t>
            </a:r>
            <a:r>
              <a:rPr lang="en-US" sz="2400" dirty="0" err="1" smtClean="0"/>
              <a:t>piutang</a:t>
            </a:r>
            <a:r>
              <a:rPr lang="en-US" sz="2400" dirty="0" smtClean="0"/>
              <a:t> yang </a:t>
            </a:r>
            <a:r>
              <a:rPr lang="en-US" sz="2400" dirty="0" err="1" smtClean="0"/>
              <a:t>bukan</a:t>
            </a:r>
            <a:r>
              <a:rPr lang="en-US" sz="2400" dirty="0" smtClean="0"/>
              <a:t> </a:t>
            </a:r>
            <a:r>
              <a:rPr lang="en-US" sz="2400" dirty="0" err="1" smtClean="0"/>
              <a:t>bersifat</a:t>
            </a:r>
            <a:r>
              <a:rPr lang="en-US" sz="2400" dirty="0" smtClean="0"/>
              <a:t> </a:t>
            </a:r>
            <a:r>
              <a:rPr lang="en-US" sz="2400" dirty="0" err="1" smtClean="0"/>
              <a:t>pembiayaan</a:t>
            </a:r>
            <a:r>
              <a:rPr lang="en-US" sz="2400" dirty="0" smtClean="0"/>
              <a:t> </a:t>
            </a:r>
            <a:r>
              <a:rPr lang="en-US" sz="2400" i="1" dirty="0" smtClean="0"/>
              <a:t>(</a:t>
            </a:r>
            <a:r>
              <a:rPr lang="en-US" sz="2400" i="1" dirty="0" err="1" smtClean="0"/>
              <a:t>nonfinancing</a:t>
            </a:r>
            <a:r>
              <a:rPr lang="en-US" sz="2400" i="1" dirty="0" smtClean="0"/>
              <a:t>)</a:t>
            </a:r>
            <a:r>
              <a:rPr lang="en-US" sz="2400" dirty="0" smtClean="0"/>
              <a:t>, </a:t>
            </a:r>
            <a:r>
              <a:rPr lang="en-US" sz="2400" dirty="0" err="1" smtClean="0"/>
              <a:t>dan</a:t>
            </a:r>
            <a:r>
              <a:rPr lang="en-US" sz="2400" dirty="0" smtClean="0"/>
              <a:t> </a:t>
            </a:r>
            <a:r>
              <a:rPr lang="en-US" sz="2400" dirty="0" err="1" smtClean="0"/>
              <a:t>biaya</a:t>
            </a:r>
            <a:r>
              <a:rPr lang="en-US" sz="2400" dirty="0" smtClean="0"/>
              <a:t> </a:t>
            </a:r>
            <a:r>
              <a:rPr lang="en-US" sz="2400" dirty="0" err="1" smtClean="0"/>
              <a:t>bunga</a:t>
            </a:r>
            <a:r>
              <a:rPr lang="en-US" sz="2400" dirty="0" smtClean="0"/>
              <a:t> </a:t>
            </a:r>
            <a:r>
              <a:rPr lang="en-US" sz="2400" dirty="0" err="1" smtClean="0"/>
              <a:t>terdapat</a:t>
            </a:r>
            <a:r>
              <a:rPr lang="en-US" sz="2400" dirty="0" smtClean="0"/>
              <a:t> </a:t>
            </a:r>
            <a:r>
              <a:rPr lang="en-US" sz="2400" dirty="0" err="1" smtClean="0"/>
              <a:t>pada</a:t>
            </a:r>
            <a:r>
              <a:rPr lang="en-US" sz="2400" dirty="0" smtClean="0"/>
              <a:t> </a:t>
            </a:r>
            <a:r>
              <a:rPr lang="en-US" sz="2400" dirty="0" err="1" smtClean="0"/>
              <a:t>anjak</a:t>
            </a:r>
            <a:r>
              <a:rPr lang="en-US" sz="2400" dirty="0" smtClean="0"/>
              <a:t> </a:t>
            </a:r>
            <a:r>
              <a:rPr lang="en-US" sz="2400" dirty="0" err="1" smtClean="0"/>
              <a:t>piutang</a:t>
            </a:r>
            <a:r>
              <a:rPr lang="en-US" sz="2400" dirty="0" smtClean="0"/>
              <a:t> yang </a:t>
            </a:r>
            <a:r>
              <a:rPr lang="en-US" sz="2400" dirty="0" err="1" smtClean="0"/>
              <a:t>bersifat</a:t>
            </a:r>
            <a:r>
              <a:rPr lang="en-US" sz="2400" dirty="0" smtClean="0"/>
              <a:t> </a:t>
            </a:r>
            <a:r>
              <a:rPr lang="en-US" sz="2400" dirty="0" err="1" smtClean="0"/>
              <a:t>pembiayaan</a:t>
            </a:r>
            <a:r>
              <a:rPr lang="en-US" sz="2400" dirty="0" smtClean="0"/>
              <a:t> </a:t>
            </a:r>
            <a:r>
              <a:rPr lang="en-US" sz="2400" i="1" dirty="0" smtClean="0"/>
              <a:t>(financing)</a:t>
            </a:r>
            <a:r>
              <a:rPr lang="en-US" sz="2400" dirty="0" smtClean="0"/>
              <a:t>, </a:t>
            </a:r>
            <a:r>
              <a:rPr lang="en-US" sz="2400" dirty="0" err="1" smtClean="0"/>
              <a:t>besarnya</a:t>
            </a:r>
            <a:r>
              <a:rPr lang="en-US" sz="2400" dirty="0" smtClean="0"/>
              <a:t> </a:t>
            </a:r>
            <a:r>
              <a:rPr lang="en-US" sz="2400" dirty="0" err="1" smtClean="0"/>
              <a:t>berkisar</a:t>
            </a:r>
            <a:r>
              <a:rPr lang="en-US" sz="2400" dirty="0" smtClean="0"/>
              <a:t> </a:t>
            </a:r>
            <a:r>
              <a:rPr lang="en-US" sz="2400" dirty="0" err="1" smtClean="0"/>
              <a:t>antara</a:t>
            </a:r>
            <a:r>
              <a:rPr lang="en-US" sz="2400" dirty="0" smtClean="0"/>
              <a:t> 2% - 3%. </a:t>
            </a:r>
          </a:p>
          <a:p>
            <a:endParaRPr lang="en-US" dirty="0"/>
          </a:p>
        </p:txBody>
      </p:sp>
      <p:sp>
        <p:nvSpPr>
          <p:cNvPr id="3" name="Title 2"/>
          <p:cNvSpPr>
            <a:spLocks noGrp="1"/>
          </p:cNvSpPr>
          <p:nvPr>
            <p:ph type="title"/>
          </p:nvPr>
        </p:nvSpPr>
        <p:spPr/>
        <p:txBody>
          <a:bodyPr/>
          <a:lstStyle/>
          <a:p>
            <a:endParaRPr lang="en-US"/>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algn="ctr"/>
            <a:r>
              <a:rPr lang="en-US" sz="2800" b="1" dirty="0" err="1" smtClean="0">
                <a:latin typeface="Arial" pitchFamily="34" charset="0"/>
                <a:cs typeface="Arial" pitchFamily="34" charset="0"/>
              </a:rPr>
              <a:t>Anjak</a:t>
            </a:r>
            <a:r>
              <a:rPr lang="en-US" sz="2800" b="1" dirty="0" smtClean="0">
                <a:latin typeface="Arial" pitchFamily="34" charset="0"/>
                <a:cs typeface="Arial" pitchFamily="34" charset="0"/>
              </a:rPr>
              <a:t> </a:t>
            </a:r>
            <a:r>
              <a:rPr lang="en-US" sz="2800" b="1" dirty="0" err="1" smtClean="0">
                <a:latin typeface="Arial" pitchFamily="34" charset="0"/>
                <a:cs typeface="Arial" pitchFamily="34" charset="0"/>
              </a:rPr>
              <a:t>Piutang</a:t>
            </a:r>
            <a:r>
              <a:rPr lang="en-US" sz="2800" b="1" dirty="0" smtClean="0">
                <a:latin typeface="Arial" pitchFamily="34" charset="0"/>
                <a:cs typeface="Arial" pitchFamily="34" charset="0"/>
              </a:rPr>
              <a:t> </a:t>
            </a:r>
            <a:r>
              <a:rPr lang="en-US" sz="2800" b="1" dirty="0" err="1" smtClean="0">
                <a:latin typeface="Arial" pitchFamily="34" charset="0"/>
                <a:cs typeface="Arial" pitchFamily="34" charset="0"/>
              </a:rPr>
              <a:t>atau</a:t>
            </a:r>
            <a:r>
              <a:rPr lang="en-US" sz="2800" b="1" dirty="0" smtClean="0">
                <a:latin typeface="Arial" pitchFamily="34" charset="0"/>
                <a:cs typeface="Arial" pitchFamily="34" charset="0"/>
              </a:rPr>
              <a:t> </a:t>
            </a:r>
            <a:r>
              <a:rPr lang="en-US" sz="2800" b="1" dirty="0" err="1" smtClean="0">
                <a:latin typeface="Arial" pitchFamily="34" charset="0"/>
                <a:cs typeface="Arial" pitchFamily="34" charset="0"/>
              </a:rPr>
              <a:t>disebut</a:t>
            </a:r>
            <a:r>
              <a:rPr lang="en-US" sz="2800" b="1" dirty="0" smtClean="0">
                <a:latin typeface="Arial" pitchFamily="34" charset="0"/>
                <a:cs typeface="Arial" pitchFamily="34" charset="0"/>
              </a:rPr>
              <a:t> </a:t>
            </a:r>
            <a:r>
              <a:rPr lang="en-US" sz="2800" b="1" dirty="0" err="1" smtClean="0">
                <a:latin typeface="Arial" pitchFamily="34" charset="0"/>
                <a:cs typeface="Arial" pitchFamily="34" charset="0"/>
              </a:rPr>
              <a:t>juga</a:t>
            </a:r>
            <a:r>
              <a:rPr lang="en-US" sz="2800" b="1" dirty="0" smtClean="0">
                <a:latin typeface="Arial" pitchFamily="34" charset="0"/>
                <a:cs typeface="Arial" pitchFamily="34" charset="0"/>
              </a:rPr>
              <a:t> Factoring </a:t>
            </a:r>
            <a:r>
              <a:rPr lang="en-US" sz="2800" b="1" dirty="0" err="1" smtClean="0">
                <a:latin typeface="Arial" pitchFamily="34" charset="0"/>
                <a:cs typeface="Arial" pitchFamily="34" charset="0"/>
              </a:rPr>
              <a:t>apabila</a:t>
            </a:r>
            <a:r>
              <a:rPr lang="en-US" sz="2800" b="1" dirty="0" smtClean="0">
                <a:latin typeface="Arial" pitchFamily="34" charset="0"/>
                <a:cs typeface="Arial" pitchFamily="34" charset="0"/>
              </a:rPr>
              <a:t> </a:t>
            </a:r>
            <a:r>
              <a:rPr lang="en-US" sz="2800" b="1" dirty="0" err="1" smtClean="0">
                <a:latin typeface="Arial" pitchFamily="34" charset="0"/>
                <a:cs typeface="Arial" pitchFamily="34" charset="0"/>
              </a:rPr>
              <a:t>dilihat</a:t>
            </a:r>
            <a:r>
              <a:rPr lang="en-US" sz="2800" b="1" dirty="0" smtClean="0">
                <a:latin typeface="Arial" pitchFamily="34" charset="0"/>
                <a:cs typeface="Arial" pitchFamily="34" charset="0"/>
              </a:rPr>
              <a:t> </a:t>
            </a:r>
            <a:r>
              <a:rPr lang="en-US" sz="2800" b="1" dirty="0" err="1" smtClean="0">
                <a:latin typeface="Arial" pitchFamily="34" charset="0"/>
                <a:cs typeface="Arial" pitchFamily="34" charset="0"/>
              </a:rPr>
              <a:t>secara</a:t>
            </a:r>
            <a:r>
              <a:rPr lang="en-US" sz="2800" b="1" dirty="0" smtClean="0">
                <a:latin typeface="Arial" pitchFamily="34" charset="0"/>
                <a:cs typeface="Arial" pitchFamily="34" charset="0"/>
              </a:rPr>
              <a:t> </a:t>
            </a:r>
            <a:r>
              <a:rPr lang="en-US" sz="2800" b="1" dirty="0" err="1" smtClean="0">
                <a:latin typeface="Arial" pitchFamily="34" charset="0"/>
                <a:cs typeface="Arial" pitchFamily="34" charset="0"/>
              </a:rPr>
              <a:t>leksikal</a:t>
            </a:r>
            <a:r>
              <a:rPr lang="en-US" sz="2800" b="1" dirty="0" smtClean="0">
                <a:latin typeface="Arial" pitchFamily="34" charset="0"/>
                <a:cs typeface="Arial" pitchFamily="34" charset="0"/>
              </a:rPr>
              <a:t> </a:t>
            </a:r>
            <a:r>
              <a:rPr lang="en-US" sz="2800" b="1" dirty="0" err="1" smtClean="0">
                <a:latin typeface="Arial" pitchFamily="34" charset="0"/>
                <a:cs typeface="Arial" pitchFamily="34" charset="0"/>
              </a:rPr>
              <a:t>terdiri</a:t>
            </a:r>
            <a:r>
              <a:rPr lang="en-US" sz="2800" b="1" dirty="0" smtClean="0">
                <a:latin typeface="Arial" pitchFamily="34" charset="0"/>
                <a:cs typeface="Arial" pitchFamily="34" charset="0"/>
              </a:rPr>
              <a:t> </a:t>
            </a:r>
            <a:r>
              <a:rPr lang="en-US" sz="2800" b="1" dirty="0" err="1" smtClean="0">
                <a:latin typeface="Arial" pitchFamily="34" charset="0"/>
                <a:cs typeface="Arial" pitchFamily="34" charset="0"/>
              </a:rPr>
              <a:t>dari</a:t>
            </a:r>
            <a:r>
              <a:rPr lang="en-US" sz="2800" b="1" dirty="0" smtClean="0">
                <a:latin typeface="Arial" pitchFamily="34" charset="0"/>
                <a:cs typeface="Arial" pitchFamily="34" charset="0"/>
              </a:rPr>
              <a:t> </a:t>
            </a:r>
            <a:r>
              <a:rPr lang="en-US" sz="2800" b="1" dirty="0" err="1" smtClean="0">
                <a:latin typeface="Arial" pitchFamily="34" charset="0"/>
                <a:cs typeface="Arial" pitchFamily="34" charset="0"/>
              </a:rPr>
              <a:t>dua</a:t>
            </a:r>
            <a:r>
              <a:rPr lang="en-US" sz="2800" b="1" dirty="0" smtClean="0">
                <a:latin typeface="Arial" pitchFamily="34" charset="0"/>
                <a:cs typeface="Arial" pitchFamily="34" charset="0"/>
              </a:rPr>
              <a:t> </a:t>
            </a:r>
            <a:r>
              <a:rPr lang="en-US" sz="2800" b="1" dirty="0" err="1" smtClean="0">
                <a:latin typeface="Arial" pitchFamily="34" charset="0"/>
                <a:cs typeface="Arial" pitchFamily="34" charset="0"/>
              </a:rPr>
              <a:t>kata</a:t>
            </a:r>
            <a:r>
              <a:rPr lang="en-US" sz="2800" b="1" dirty="0" smtClean="0">
                <a:latin typeface="Arial" pitchFamily="34" charset="0"/>
                <a:cs typeface="Arial" pitchFamily="34" charset="0"/>
              </a:rPr>
              <a:t> </a:t>
            </a:r>
            <a:r>
              <a:rPr lang="en-US" sz="2800" b="1" dirty="0" err="1" smtClean="0">
                <a:latin typeface="Arial" pitchFamily="34" charset="0"/>
                <a:cs typeface="Arial" pitchFamily="34" charset="0"/>
              </a:rPr>
              <a:t>yaitu</a:t>
            </a:r>
            <a:r>
              <a:rPr lang="en-US" sz="2800" b="1" dirty="0" smtClean="0">
                <a:latin typeface="Arial" pitchFamily="34" charset="0"/>
                <a:cs typeface="Arial" pitchFamily="34" charset="0"/>
              </a:rPr>
              <a:t> </a:t>
            </a:r>
            <a:r>
              <a:rPr lang="en-US" sz="2800" b="1" dirty="0" err="1" smtClean="0">
                <a:latin typeface="Arial" pitchFamily="34" charset="0"/>
                <a:cs typeface="Arial" pitchFamily="34" charset="0"/>
              </a:rPr>
              <a:t>anjak</a:t>
            </a:r>
            <a:r>
              <a:rPr lang="en-US" sz="2800" b="1" dirty="0" smtClean="0">
                <a:latin typeface="Arial" pitchFamily="34" charset="0"/>
                <a:cs typeface="Arial" pitchFamily="34" charset="0"/>
              </a:rPr>
              <a:t> </a:t>
            </a:r>
            <a:r>
              <a:rPr lang="en-US" sz="2800" b="1" dirty="0" err="1" smtClean="0">
                <a:latin typeface="Arial" pitchFamily="34" charset="0"/>
                <a:cs typeface="Arial" pitchFamily="34" charset="0"/>
              </a:rPr>
              <a:t>dan</a:t>
            </a:r>
            <a:r>
              <a:rPr lang="en-US" sz="2800" b="1" dirty="0" smtClean="0">
                <a:latin typeface="Arial" pitchFamily="34" charset="0"/>
                <a:cs typeface="Arial" pitchFamily="34" charset="0"/>
              </a:rPr>
              <a:t> </a:t>
            </a:r>
            <a:r>
              <a:rPr lang="en-US" sz="2800" b="1" dirty="0" err="1" smtClean="0">
                <a:latin typeface="Arial" pitchFamily="34" charset="0"/>
                <a:cs typeface="Arial" pitchFamily="34" charset="0"/>
              </a:rPr>
              <a:t>Piutang</a:t>
            </a:r>
            <a:r>
              <a:rPr lang="en-US" sz="2800" b="1" dirty="0" smtClean="0">
                <a:latin typeface="Arial" pitchFamily="34" charset="0"/>
                <a:cs typeface="Arial" pitchFamily="34" charset="0"/>
              </a:rPr>
              <a:t>.</a:t>
            </a:r>
          </a:p>
          <a:p>
            <a:pPr algn="ctr">
              <a:buNone/>
            </a:pPr>
            <a:r>
              <a:rPr lang="en-US" sz="2800" b="1" dirty="0" smtClean="0">
                <a:latin typeface="Arial" pitchFamily="34" charset="0"/>
                <a:cs typeface="Arial" pitchFamily="34" charset="0"/>
              </a:rPr>
              <a:t> </a:t>
            </a:r>
            <a:r>
              <a:rPr lang="en-US" sz="2800" b="1" dirty="0" err="1" smtClean="0">
                <a:latin typeface="Arial" pitchFamily="34" charset="0"/>
                <a:cs typeface="Arial" pitchFamily="34" charset="0"/>
              </a:rPr>
              <a:t>Anjak</a:t>
            </a:r>
            <a:r>
              <a:rPr lang="en-US" sz="2800" b="1" dirty="0" smtClean="0">
                <a:latin typeface="Arial" pitchFamily="34" charset="0"/>
                <a:cs typeface="Arial" pitchFamily="34" charset="0"/>
              </a:rPr>
              <a:t> </a:t>
            </a:r>
            <a:r>
              <a:rPr lang="en-US" sz="2800" b="1" dirty="0" err="1" smtClean="0">
                <a:latin typeface="Arial" pitchFamily="34" charset="0"/>
                <a:cs typeface="Arial" pitchFamily="34" charset="0"/>
              </a:rPr>
              <a:t>artinya</a:t>
            </a:r>
            <a:r>
              <a:rPr lang="en-US" sz="2800" b="1" dirty="0" smtClean="0">
                <a:latin typeface="Arial" pitchFamily="34" charset="0"/>
                <a:cs typeface="Arial" pitchFamily="34" charset="0"/>
              </a:rPr>
              <a:t> </a:t>
            </a:r>
            <a:r>
              <a:rPr lang="en-US" sz="2800" b="1" dirty="0" err="1" smtClean="0">
                <a:latin typeface="Arial" pitchFamily="34" charset="0"/>
                <a:cs typeface="Arial" pitchFamily="34" charset="0"/>
              </a:rPr>
              <a:t>berpindah</a:t>
            </a:r>
            <a:r>
              <a:rPr lang="en-US" sz="2800" b="1" dirty="0" smtClean="0">
                <a:latin typeface="Arial" pitchFamily="34" charset="0"/>
                <a:cs typeface="Arial" pitchFamily="34" charset="0"/>
              </a:rPr>
              <a:t> </a:t>
            </a:r>
            <a:r>
              <a:rPr lang="en-US" sz="2800" b="1" dirty="0" err="1" smtClean="0">
                <a:latin typeface="Arial" pitchFamily="34" charset="0"/>
                <a:cs typeface="Arial" pitchFamily="34" charset="0"/>
              </a:rPr>
              <a:t>atau</a:t>
            </a:r>
            <a:r>
              <a:rPr lang="en-US" sz="2800" b="1" dirty="0" smtClean="0">
                <a:latin typeface="Arial" pitchFamily="34" charset="0"/>
                <a:cs typeface="Arial" pitchFamily="34" charset="0"/>
              </a:rPr>
              <a:t> </a:t>
            </a:r>
            <a:r>
              <a:rPr lang="en-US" sz="2800" b="1" dirty="0" err="1" smtClean="0">
                <a:latin typeface="Arial" pitchFamily="34" charset="0"/>
                <a:cs typeface="Arial" pitchFamily="34" charset="0"/>
              </a:rPr>
              <a:t>bergerak</a:t>
            </a:r>
            <a:r>
              <a:rPr lang="en-US" sz="2800" b="1" dirty="0" smtClean="0">
                <a:latin typeface="Arial" pitchFamily="34" charset="0"/>
                <a:cs typeface="Arial" pitchFamily="34" charset="0"/>
              </a:rPr>
              <a:t> </a:t>
            </a:r>
            <a:r>
              <a:rPr lang="en-US" sz="2800" b="1" dirty="0" err="1" smtClean="0">
                <a:latin typeface="Arial" pitchFamily="34" charset="0"/>
                <a:cs typeface="Arial" pitchFamily="34" charset="0"/>
              </a:rPr>
              <a:t>sedangkan</a:t>
            </a:r>
            <a:r>
              <a:rPr lang="en-US" sz="2800" b="1" dirty="0" smtClean="0">
                <a:latin typeface="Arial" pitchFamily="34" charset="0"/>
                <a:cs typeface="Arial" pitchFamily="34" charset="0"/>
              </a:rPr>
              <a:t> </a:t>
            </a:r>
            <a:r>
              <a:rPr lang="en-US" sz="2800" b="1" dirty="0" err="1" smtClean="0">
                <a:latin typeface="Arial" pitchFamily="34" charset="0"/>
                <a:cs typeface="Arial" pitchFamily="34" charset="0"/>
              </a:rPr>
              <a:t>Piutang</a:t>
            </a:r>
            <a:r>
              <a:rPr lang="en-US" sz="2800" b="1" dirty="0" smtClean="0">
                <a:latin typeface="Arial" pitchFamily="34" charset="0"/>
                <a:cs typeface="Arial" pitchFamily="34" charset="0"/>
              </a:rPr>
              <a:t> </a:t>
            </a:r>
            <a:r>
              <a:rPr lang="en-US" sz="2800" b="1" dirty="0" err="1" smtClean="0">
                <a:latin typeface="Arial" pitchFamily="34" charset="0"/>
                <a:cs typeface="Arial" pitchFamily="34" charset="0"/>
              </a:rPr>
              <a:t>artinya</a:t>
            </a:r>
            <a:r>
              <a:rPr lang="en-US" sz="2800" b="1" dirty="0" smtClean="0">
                <a:latin typeface="Arial" pitchFamily="34" charset="0"/>
                <a:cs typeface="Arial" pitchFamily="34" charset="0"/>
              </a:rPr>
              <a:t> </a:t>
            </a:r>
            <a:r>
              <a:rPr lang="en-US" sz="2800" b="1" dirty="0" err="1" smtClean="0">
                <a:latin typeface="Arial" pitchFamily="34" charset="0"/>
                <a:cs typeface="Arial" pitchFamily="34" charset="0"/>
              </a:rPr>
              <a:t>uang</a:t>
            </a:r>
            <a:r>
              <a:rPr lang="en-US" sz="2800" b="1" dirty="0" smtClean="0">
                <a:latin typeface="Arial" pitchFamily="34" charset="0"/>
                <a:cs typeface="Arial" pitchFamily="34" charset="0"/>
              </a:rPr>
              <a:t> yang </a:t>
            </a:r>
            <a:r>
              <a:rPr lang="en-US" sz="2800" b="1" dirty="0" err="1" smtClean="0">
                <a:latin typeface="Arial" pitchFamily="34" charset="0"/>
                <a:cs typeface="Arial" pitchFamily="34" charset="0"/>
              </a:rPr>
              <a:t>dipinjamkan</a:t>
            </a:r>
            <a:r>
              <a:rPr lang="en-US" sz="2800" b="1" dirty="0" smtClean="0">
                <a:latin typeface="Arial" pitchFamily="34" charset="0"/>
                <a:cs typeface="Arial" pitchFamily="34" charset="0"/>
              </a:rPr>
              <a:t> (yang </a:t>
            </a:r>
            <a:r>
              <a:rPr lang="en-US" sz="2800" b="1" dirty="0" err="1" smtClean="0">
                <a:latin typeface="Arial" pitchFamily="34" charset="0"/>
                <a:cs typeface="Arial" pitchFamily="34" charset="0"/>
              </a:rPr>
              <a:t>dapat</a:t>
            </a:r>
            <a:r>
              <a:rPr lang="en-US" sz="2800" b="1" dirty="0" smtClean="0">
                <a:latin typeface="Arial" pitchFamily="34" charset="0"/>
                <a:cs typeface="Arial" pitchFamily="34" charset="0"/>
              </a:rPr>
              <a:t> </a:t>
            </a:r>
            <a:r>
              <a:rPr lang="en-US" sz="2800" b="1" dirty="0" err="1" smtClean="0">
                <a:latin typeface="Arial" pitchFamily="34" charset="0"/>
                <a:cs typeface="Arial" pitchFamily="34" charset="0"/>
              </a:rPr>
              <a:t>ditagih</a:t>
            </a:r>
            <a:r>
              <a:rPr lang="en-US" sz="2800" b="1" dirty="0" smtClean="0">
                <a:latin typeface="Arial" pitchFamily="34" charset="0"/>
                <a:cs typeface="Arial" pitchFamily="34" charset="0"/>
              </a:rPr>
              <a:t> </a:t>
            </a:r>
            <a:r>
              <a:rPr lang="en-US" sz="2800" b="1" dirty="0" err="1" smtClean="0">
                <a:latin typeface="Arial" pitchFamily="34" charset="0"/>
                <a:cs typeface="Arial" pitchFamily="34" charset="0"/>
              </a:rPr>
              <a:t>dari</a:t>
            </a:r>
            <a:r>
              <a:rPr lang="en-US" sz="2800" b="1" dirty="0" smtClean="0">
                <a:latin typeface="Arial" pitchFamily="34" charset="0"/>
                <a:cs typeface="Arial" pitchFamily="34" charset="0"/>
              </a:rPr>
              <a:t> </a:t>
            </a:r>
            <a:r>
              <a:rPr lang="en-US" sz="2800" b="1" dirty="0" err="1" smtClean="0">
                <a:latin typeface="Arial" pitchFamily="34" charset="0"/>
                <a:cs typeface="Arial" pitchFamily="34" charset="0"/>
              </a:rPr>
              <a:t>seseorang</a:t>
            </a:r>
            <a:r>
              <a:rPr lang="en-US" sz="2800" b="1" dirty="0" smtClean="0">
                <a:latin typeface="Arial" pitchFamily="34" charset="0"/>
                <a:cs typeface="Arial" pitchFamily="34" charset="0"/>
              </a:rPr>
              <a:t>)</a:t>
            </a:r>
            <a:endParaRPr lang="en-US" sz="2800" b="1" dirty="0">
              <a:latin typeface="Arial" pitchFamily="34" charset="0"/>
              <a:cs typeface="Arial" pitchFamily="34" charset="0"/>
            </a:endParaRPr>
          </a:p>
        </p:txBody>
      </p:sp>
      <p:sp>
        <p:nvSpPr>
          <p:cNvPr id="2" name="Title 1"/>
          <p:cNvSpPr>
            <a:spLocks noGrp="1"/>
          </p:cNvSpPr>
          <p:nvPr>
            <p:ph type="title"/>
          </p:nvPr>
        </p:nvSpPr>
        <p:spPr>
          <a:xfrm>
            <a:off x="457200" y="228600"/>
            <a:ext cx="8458200" cy="1189038"/>
          </a:xfrm>
        </p:spPr>
        <p:txBody>
          <a:bodyPr>
            <a:normAutofit fontScale="90000"/>
          </a:bodyPr>
          <a:lstStyle/>
          <a:p>
            <a:r>
              <a:rPr lang="en-US" dirty="0" err="1" smtClean="0"/>
              <a:t>Pengertian</a:t>
            </a:r>
            <a:r>
              <a:rPr lang="en-US" dirty="0" smtClean="0"/>
              <a:t> </a:t>
            </a:r>
            <a:r>
              <a:rPr lang="en-US" dirty="0" err="1" smtClean="0"/>
              <a:t>Anjak</a:t>
            </a:r>
            <a:r>
              <a:rPr lang="en-US" dirty="0" smtClean="0"/>
              <a:t> </a:t>
            </a:r>
            <a:r>
              <a:rPr lang="en-US" dirty="0" err="1" smtClean="0"/>
              <a:t>Piutang</a:t>
            </a:r>
            <a:r>
              <a:rPr lang="en-US" dirty="0" smtClean="0"/>
              <a:t> (Factoring) </a:t>
            </a:r>
            <a:endParaRPr lang="en-US"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0" y="304800"/>
            <a:ext cx="8686800" cy="6248400"/>
          </a:xfrm>
        </p:spPr>
        <p:txBody>
          <a:bodyPr>
            <a:normAutofit lnSpcReduction="10000"/>
          </a:bodyPr>
          <a:lstStyle/>
          <a:p>
            <a:r>
              <a:rPr lang="en-US" dirty="0" err="1" smtClean="0"/>
              <a:t>Adanya</a:t>
            </a:r>
            <a:r>
              <a:rPr lang="en-US" dirty="0" smtClean="0"/>
              <a:t> prepayment </a:t>
            </a:r>
            <a:r>
              <a:rPr lang="en-US" dirty="0" err="1" smtClean="0"/>
              <a:t>ini</a:t>
            </a:r>
            <a:r>
              <a:rPr lang="en-US" dirty="0" smtClean="0"/>
              <a:t> </a:t>
            </a:r>
            <a:r>
              <a:rPr lang="en-US" dirty="0" err="1" smtClean="0"/>
              <a:t>membuktikan</a:t>
            </a:r>
            <a:r>
              <a:rPr lang="en-US" dirty="0" smtClean="0"/>
              <a:t> </a:t>
            </a:r>
            <a:r>
              <a:rPr lang="en-US" dirty="0" err="1" smtClean="0"/>
              <a:t>bahwa</a:t>
            </a:r>
            <a:r>
              <a:rPr lang="en-US" dirty="0" smtClean="0"/>
              <a:t> </a:t>
            </a:r>
            <a:r>
              <a:rPr lang="en-US" dirty="0" err="1" smtClean="0"/>
              <a:t>anjak</a:t>
            </a:r>
            <a:r>
              <a:rPr lang="en-US" dirty="0" smtClean="0"/>
              <a:t> </a:t>
            </a:r>
            <a:r>
              <a:rPr lang="en-US" dirty="0" err="1" smtClean="0"/>
              <a:t>piutang</a:t>
            </a:r>
            <a:r>
              <a:rPr lang="en-US" dirty="0" smtClean="0"/>
              <a:t> </a:t>
            </a:r>
            <a:r>
              <a:rPr lang="en-US" dirty="0" err="1" smtClean="0"/>
              <a:t>merupakan</a:t>
            </a:r>
            <a:r>
              <a:rPr lang="en-US" dirty="0" smtClean="0"/>
              <a:t> </a:t>
            </a:r>
            <a:r>
              <a:rPr lang="en-US" dirty="0" err="1" smtClean="0"/>
              <a:t>pembiayaan</a:t>
            </a:r>
            <a:r>
              <a:rPr lang="en-US" dirty="0" smtClean="0"/>
              <a:t> yang </a:t>
            </a:r>
            <a:r>
              <a:rPr lang="en-US" dirty="0" err="1" smtClean="0"/>
              <a:t>disediakan</a:t>
            </a:r>
            <a:r>
              <a:rPr lang="en-US" dirty="0" smtClean="0"/>
              <a:t> </a:t>
            </a:r>
            <a:r>
              <a:rPr lang="en-US" dirty="0" err="1" smtClean="0"/>
              <a:t>oleh</a:t>
            </a:r>
            <a:r>
              <a:rPr lang="en-US" dirty="0" smtClean="0"/>
              <a:t> </a:t>
            </a:r>
            <a:r>
              <a:rPr lang="en-US" dirty="0" err="1" smtClean="0"/>
              <a:t>perusahaan</a:t>
            </a:r>
            <a:r>
              <a:rPr lang="en-US" dirty="0" smtClean="0"/>
              <a:t> </a:t>
            </a:r>
            <a:r>
              <a:rPr lang="en-US" dirty="0" err="1" smtClean="0"/>
              <a:t>anjak</a:t>
            </a:r>
            <a:r>
              <a:rPr lang="en-US" dirty="0" smtClean="0"/>
              <a:t> </a:t>
            </a:r>
            <a:r>
              <a:rPr lang="en-US" dirty="0" err="1" smtClean="0"/>
              <a:t>piutang</a:t>
            </a:r>
            <a:r>
              <a:rPr lang="en-US" dirty="0" smtClean="0"/>
              <a:t> </a:t>
            </a:r>
            <a:r>
              <a:rPr lang="en-US" dirty="0" err="1" smtClean="0"/>
              <a:t>bagi</a:t>
            </a:r>
            <a:r>
              <a:rPr lang="en-US" dirty="0" smtClean="0"/>
              <a:t> </a:t>
            </a:r>
            <a:r>
              <a:rPr lang="en-US" dirty="0" err="1" smtClean="0"/>
              <a:t>perkembangan</a:t>
            </a:r>
            <a:r>
              <a:rPr lang="en-US" dirty="0" smtClean="0"/>
              <a:t> </a:t>
            </a:r>
            <a:r>
              <a:rPr lang="en-US" dirty="0" err="1" smtClean="0"/>
              <a:t>perusahaan</a:t>
            </a:r>
            <a:r>
              <a:rPr lang="en-US" dirty="0" smtClean="0"/>
              <a:t> </a:t>
            </a:r>
            <a:r>
              <a:rPr lang="en-US" dirty="0" err="1" smtClean="0"/>
              <a:t>klien</a:t>
            </a:r>
            <a:r>
              <a:rPr lang="en-US" dirty="0" smtClean="0"/>
              <a:t>. </a:t>
            </a:r>
            <a:r>
              <a:rPr lang="en-US" dirty="0" err="1" smtClean="0"/>
              <a:t>Alasannya</a:t>
            </a:r>
            <a:r>
              <a:rPr lang="en-US" dirty="0" smtClean="0"/>
              <a:t> prepayment yang </a:t>
            </a:r>
            <a:r>
              <a:rPr lang="en-US" dirty="0" err="1" smtClean="0"/>
              <a:t>meliputi</a:t>
            </a:r>
            <a:r>
              <a:rPr lang="en-US" dirty="0" smtClean="0"/>
              <a:t> </a:t>
            </a:r>
            <a:r>
              <a:rPr lang="en-US" dirty="0" err="1" smtClean="0"/>
              <a:t>hingga</a:t>
            </a:r>
            <a:r>
              <a:rPr lang="en-US" dirty="0" smtClean="0"/>
              <a:t> 80% (</a:t>
            </a:r>
            <a:r>
              <a:rPr lang="en-US" dirty="0" err="1" smtClean="0"/>
              <a:t>delapan</a:t>
            </a:r>
            <a:r>
              <a:rPr lang="en-US" dirty="0" smtClean="0"/>
              <a:t> </a:t>
            </a:r>
            <a:r>
              <a:rPr lang="en-US" dirty="0" err="1" smtClean="0"/>
              <a:t>puluh</a:t>
            </a:r>
            <a:r>
              <a:rPr lang="en-US" dirty="0" smtClean="0"/>
              <a:t> </a:t>
            </a:r>
            <a:r>
              <a:rPr lang="en-US" dirty="0" err="1" smtClean="0"/>
              <a:t>persen</a:t>
            </a:r>
            <a:r>
              <a:rPr lang="en-US" dirty="0" smtClean="0"/>
              <a:t>) </a:t>
            </a:r>
            <a:r>
              <a:rPr lang="en-US" dirty="0" err="1" smtClean="0"/>
              <a:t>dari</a:t>
            </a:r>
            <a:r>
              <a:rPr lang="en-US" dirty="0" smtClean="0"/>
              <a:t> </a:t>
            </a:r>
            <a:r>
              <a:rPr lang="en-US" dirty="0" err="1" smtClean="0"/>
              <a:t>harga</a:t>
            </a:r>
            <a:r>
              <a:rPr lang="en-US" dirty="0" smtClean="0"/>
              <a:t> </a:t>
            </a:r>
            <a:r>
              <a:rPr lang="en-US" dirty="0" err="1" smtClean="0"/>
              <a:t>beli</a:t>
            </a:r>
            <a:r>
              <a:rPr lang="en-US" dirty="0" smtClean="0"/>
              <a:t> </a:t>
            </a:r>
            <a:r>
              <a:rPr lang="en-US" dirty="0" err="1" smtClean="0"/>
              <a:t>piutang</a:t>
            </a:r>
            <a:r>
              <a:rPr lang="en-US" dirty="0" smtClean="0"/>
              <a:t> </a:t>
            </a:r>
            <a:r>
              <a:rPr lang="en-US" dirty="0" err="1" smtClean="0"/>
              <a:t>sudah</a:t>
            </a:r>
            <a:r>
              <a:rPr lang="en-US" dirty="0" smtClean="0"/>
              <a:t> </a:t>
            </a:r>
            <a:r>
              <a:rPr lang="en-US" dirty="0" err="1" smtClean="0"/>
              <a:t>dibayarkan</a:t>
            </a:r>
            <a:r>
              <a:rPr lang="en-US" dirty="0" smtClean="0"/>
              <a:t> </a:t>
            </a:r>
            <a:r>
              <a:rPr lang="en-US" dirty="0" err="1" smtClean="0"/>
              <a:t>kepada</a:t>
            </a:r>
            <a:r>
              <a:rPr lang="en-US" dirty="0" smtClean="0"/>
              <a:t> </a:t>
            </a:r>
            <a:r>
              <a:rPr lang="en-US" dirty="0" err="1" smtClean="0"/>
              <a:t>klien</a:t>
            </a:r>
            <a:r>
              <a:rPr lang="en-US" dirty="0" smtClean="0"/>
              <a:t> </a:t>
            </a:r>
            <a:r>
              <a:rPr lang="en-US" dirty="0" err="1" smtClean="0"/>
              <a:t>sebelum</a:t>
            </a:r>
            <a:r>
              <a:rPr lang="en-US" dirty="0" smtClean="0"/>
              <a:t> </a:t>
            </a:r>
            <a:r>
              <a:rPr lang="en-US" dirty="0" err="1" smtClean="0"/>
              <a:t>piutang</a:t>
            </a:r>
            <a:r>
              <a:rPr lang="en-US" dirty="0" smtClean="0"/>
              <a:t> </a:t>
            </a:r>
            <a:r>
              <a:rPr lang="en-US" dirty="0" err="1" smtClean="0"/>
              <a:t>itu</a:t>
            </a:r>
            <a:r>
              <a:rPr lang="en-US" dirty="0" smtClean="0"/>
              <a:t> </a:t>
            </a:r>
            <a:r>
              <a:rPr lang="en-US" dirty="0" err="1" smtClean="0"/>
              <a:t>ditagih</a:t>
            </a:r>
            <a:r>
              <a:rPr lang="en-US" dirty="0" smtClean="0"/>
              <a:t> </a:t>
            </a:r>
            <a:r>
              <a:rPr lang="en-US" dirty="0" err="1" smtClean="0"/>
              <a:t>atau</a:t>
            </a:r>
            <a:r>
              <a:rPr lang="en-US" dirty="0" smtClean="0"/>
              <a:t> </a:t>
            </a:r>
            <a:r>
              <a:rPr lang="en-US" dirty="0" err="1" smtClean="0"/>
              <a:t>jatuh</a:t>
            </a:r>
            <a:r>
              <a:rPr lang="en-US" dirty="0" smtClean="0"/>
              <a:t> tempo. </a:t>
            </a:r>
            <a:r>
              <a:rPr lang="en-US" dirty="0" err="1" smtClean="0"/>
              <a:t>Jadi</a:t>
            </a:r>
            <a:r>
              <a:rPr lang="en-US" dirty="0" smtClean="0"/>
              <a:t>, prepayment </a:t>
            </a:r>
            <a:r>
              <a:rPr lang="en-US" dirty="0" err="1" smtClean="0"/>
              <a:t>berfungsi</a:t>
            </a:r>
            <a:r>
              <a:rPr lang="en-US" dirty="0" smtClean="0"/>
              <a:t> </a:t>
            </a:r>
            <a:r>
              <a:rPr lang="en-US" dirty="0" err="1" smtClean="0"/>
              <a:t>sebagai</a:t>
            </a:r>
            <a:r>
              <a:rPr lang="en-US" dirty="0" smtClean="0"/>
              <a:t> </a:t>
            </a:r>
            <a:r>
              <a:rPr lang="en-US" dirty="0" err="1" smtClean="0"/>
              <a:t>fasilitas</a:t>
            </a:r>
            <a:r>
              <a:rPr lang="en-US" dirty="0" smtClean="0"/>
              <a:t> </a:t>
            </a:r>
            <a:r>
              <a:rPr lang="en-US" dirty="0" err="1" smtClean="0"/>
              <a:t>pembiayaan</a:t>
            </a:r>
            <a:r>
              <a:rPr lang="en-US" dirty="0" smtClean="0"/>
              <a:t> </a:t>
            </a:r>
            <a:r>
              <a:rPr lang="en-US" dirty="0" err="1" smtClean="0"/>
              <a:t>perusahaan</a:t>
            </a:r>
            <a:r>
              <a:rPr lang="en-US" dirty="0" smtClean="0"/>
              <a:t> </a:t>
            </a:r>
            <a:r>
              <a:rPr lang="en-US" dirty="0" err="1" smtClean="0"/>
              <a:t>klien</a:t>
            </a:r>
            <a:r>
              <a:rPr lang="en-US" dirty="0" smtClean="0"/>
              <a:t>, </a:t>
            </a:r>
            <a:r>
              <a:rPr lang="en-US" dirty="0" err="1" smtClean="0"/>
              <a:t>misalnya</a:t>
            </a:r>
            <a:r>
              <a:rPr lang="en-US" dirty="0" smtClean="0"/>
              <a:t> </a:t>
            </a:r>
            <a:r>
              <a:rPr lang="en-US" dirty="0" err="1" smtClean="0"/>
              <a:t>untuk</a:t>
            </a:r>
            <a:r>
              <a:rPr lang="en-US" dirty="0" smtClean="0"/>
              <a:t> </a:t>
            </a:r>
            <a:r>
              <a:rPr lang="en-US" dirty="0" err="1" smtClean="0"/>
              <a:t>pembelian</a:t>
            </a:r>
            <a:r>
              <a:rPr lang="en-US" dirty="0" smtClean="0"/>
              <a:t> </a:t>
            </a:r>
            <a:r>
              <a:rPr lang="en-US" dirty="0" err="1" smtClean="0"/>
              <a:t>barang</a:t>
            </a:r>
            <a:r>
              <a:rPr lang="en-US" dirty="0" smtClean="0"/>
              <a:t> modal, </a:t>
            </a:r>
            <a:r>
              <a:rPr lang="en-US" dirty="0" err="1" smtClean="0"/>
              <a:t>peningkatan</a:t>
            </a:r>
            <a:r>
              <a:rPr lang="en-US" dirty="0" smtClean="0"/>
              <a:t> </a:t>
            </a:r>
            <a:r>
              <a:rPr lang="en-US" dirty="0" err="1" smtClean="0"/>
              <a:t>produksi</a:t>
            </a:r>
            <a:r>
              <a:rPr lang="en-US" dirty="0" smtClean="0"/>
              <a:t> </a:t>
            </a:r>
            <a:r>
              <a:rPr lang="en-US" dirty="0" err="1" smtClean="0"/>
              <a:t>dan</a:t>
            </a:r>
            <a:r>
              <a:rPr lang="en-US" dirty="0" smtClean="0"/>
              <a:t> </a:t>
            </a:r>
            <a:r>
              <a:rPr lang="en-US" dirty="0" err="1" smtClean="0"/>
              <a:t>penjualan</a:t>
            </a:r>
            <a:r>
              <a:rPr lang="en-US" dirty="0" smtClean="0"/>
              <a:t>, </a:t>
            </a:r>
            <a:r>
              <a:rPr lang="en-US" dirty="0" err="1" smtClean="0"/>
              <a:t>peningkatan</a:t>
            </a:r>
            <a:r>
              <a:rPr lang="en-US" dirty="0" smtClean="0"/>
              <a:t> </a:t>
            </a:r>
            <a:r>
              <a:rPr lang="en-US" dirty="0" err="1" smtClean="0"/>
              <a:t>kemampuan</a:t>
            </a:r>
            <a:r>
              <a:rPr lang="en-US" dirty="0" smtClean="0"/>
              <a:t> </a:t>
            </a:r>
            <a:r>
              <a:rPr lang="en-US" dirty="0" err="1" smtClean="0"/>
              <a:t>bersaing</a:t>
            </a:r>
            <a:r>
              <a:rPr lang="en-US" dirty="0" smtClean="0"/>
              <a:t> </a:t>
            </a:r>
            <a:r>
              <a:rPr lang="en-US" dirty="0" err="1" smtClean="0"/>
              <a:t>melalui</a:t>
            </a:r>
            <a:r>
              <a:rPr lang="en-US" dirty="0" smtClean="0"/>
              <a:t> </a:t>
            </a:r>
            <a:r>
              <a:rPr lang="en-US" dirty="0" err="1" smtClean="0"/>
              <a:t>transaksi</a:t>
            </a:r>
            <a:r>
              <a:rPr lang="en-US" dirty="0" smtClean="0"/>
              <a:t> </a:t>
            </a:r>
            <a:r>
              <a:rPr lang="en-US" dirty="0" err="1" smtClean="0"/>
              <a:t>dagang</a:t>
            </a:r>
            <a:r>
              <a:rPr lang="en-US" dirty="0" smtClean="0"/>
              <a:t> </a:t>
            </a:r>
            <a:r>
              <a:rPr lang="en-US" dirty="0" err="1" smtClean="0"/>
              <a:t>secara</a:t>
            </a:r>
            <a:r>
              <a:rPr lang="en-US" dirty="0" smtClean="0"/>
              <a:t> </a:t>
            </a:r>
            <a:r>
              <a:rPr lang="en-US" dirty="0" err="1" smtClean="0"/>
              <a:t>bebas</a:t>
            </a:r>
            <a:r>
              <a:rPr lang="en-US" dirty="0" smtClean="0"/>
              <a:t>, </a:t>
            </a:r>
            <a:r>
              <a:rPr lang="en-US" dirty="0" err="1" smtClean="0"/>
              <a:t>peniadaan</a:t>
            </a:r>
            <a:r>
              <a:rPr lang="en-US" dirty="0" smtClean="0"/>
              <a:t> </a:t>
            </a:r>
            <a:r>
              <a:rPr lang="en-US" dirty="0" err="1" smtClean="0"/>
              <a:t>ancaman</a:t>
            </a:r>
            <a:r>
              <a:rPr lang="en-US" dirty="0" smtClean="0"/>
              <a:t> </a:t>
            </a:r>
            <a:r>
              <a:rPr lang="en-US" dirty="0" err="1" smtClean="0"/>
              <a:t>kerugian</a:t>
            </a:r>
            <a:r>
              <a:rPr lang="en-US" dirty="0" smtClean="0"/>
              <a:t> </a:t>
            </a:r>
            <a:r>
              <a:rPr lang="en-US" dirty="0" err="1" smtClean="0"/>
              <a:t>akibat</a:t>
            </a:r>
            <a:r>
              <a:rPr lang="en-US" dirty="0" smtClean="0"/>
              <a:t> </a:t>
            </a:r>
            <a:r>
              <a:rPr lang="en-US" dirty="0" err="1" smtClean="0"/>
              <a:t>terjadinya</a:t>
            </a:r>
            <a:r>
              <a:rPr lang="en-US" dirty="0" smtClean="0"/>
              <a:t> </a:t>
            </a:r>
            <a:r>
              <a:rPr lang="en-US" dirty="0" err="1" smtClean="0"/>
              <a:t>kredit</a:t>
            </a:r>
            <a:r>
              <a:rPr lang="en-US" dirty="0" smtClean="0"/>
              <a:t> </a:t>
            </a:r>
            <a:r>
              <a:rPr lang="en-US" dirty="0" err="1" smtClean="0"/>
              <a:t>macet</a:t>
            </a:r>
            <a:r>
              <a:rPr lang="en-US" dirty="0" smtClean="0"/>
              <a:t>.</a:t>
            </a:r>
          </a:p>
          <a:p>
            <a:endParaRPr lang="en-US"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10000"/>
          </a:bodyPr>
          <a:lstStyle/>
          <a:p>
            <a:r>
              <a:rPr lang="en-US" dirty="0" err="1" smtClean="0"/>
              <a:t>Kehadiran</a:t>
            </a:r>
            <a:r>
              <a:rPr lang="en-US" dirty="0" smtClean="0"/>
              <a:t> </a:t>
            </a:r>
            <a:r>
              <a:rPr lang="en-US" dirty="0" err="1" smtClean="0"/>
              <a:t>lembaga</a:t>
            </a:r>
            <a:r>
              <a:rPr lang="en-US" dirty="0" smtClean="0"/>
              <a:t> </a:t>
            </a:r>
            <a:r>
              <a:rPr lang="en-US" dirty="0" err="1" smtClean="0"/>
              <a:t>anjak</a:t>
            </a:r>
            <a:r>
              <a:rPr lang="en-US" dirty="0" smtClean="0"/>
              <a:t> </a:t>
            </a:r>
            <a:r>
              <a:rPr lang="en-US" dirty="0" err="1" smtClean="0"/>
              <a:t>piutang</a:t>
            </a:r>
            <a:r>
              <a:rPr lang="en-US" dirty="0" smtClean="0"/>
              <a:t> </a:t>
            </a:r>
            <a:r>
              <a:rPr lang="en-US" dirty="0" err="1" smtClean="0"/>
              <a:t>memberikan</a:t>
            </a:r>
            <a:r>
              <a:rPr lang="en-US" dirty="0" smtClean="0"/>
              <a:t> alternative </a:t>
            </a:r>
            <a:r>
              <a:rPr lang="en-US" dirty="0" err="1" smtClean="0"/>
              <a:t>pemecahan</a:t>
            </a:r>
            <a:r>
              <a:rPr lang="en-US" dirty="0" smtClean="0"/>
              <a:t> </a:t>
            </a:r>
            <a:r>
              <a:rPr lang="en-US" dirty="0" err="1" smtClean="0"/>
              <a:t>berbagai</a:t>
            </a:r>
            <a:r>
              <a:rPr lang="en-US" dirty="0" smtClean="0"/>
              <a:t> </a:t>
            </a:r>
            <a:r>
              <a:rPr lang="en-US" dirty="0" err="1" smtClean="0"/>
              <a:t>masalah</a:t>
            </a:r>
            <a:r>
              <a:rPr lang="en-US" dirty="0" smtClean="0"/>
              <a:t> yang </a:t>
            </a:r>
            <a:r>
              <a:rPr lang="en-US" dirty="0" err="1" smtClean="0"/>
              <a:t>dihadapi</a:t>
            </a:r>
            <a:r>
              <a:rPr lang="en-US" dirty="0" smtClean="0"/>
              <a:t> </a:t>
            </a:r>
            <a:r>
              <a:rPr lang="en-US" dirty="0" err="1" smtClean="0"/>
              <a:t>perusahaan</a:t>
            </a:r>
            <a:r>
              <a:rPr lang="en-US" dirty="0" smtClean="0"/>
              <a:t> </a:t>
            </a:r>
            <a:r>
              <a:rPr lang="en-US" dirty="0" err="1" smtClean="0"/>
              <a:t>klien</a:t>
            </a:r>
            <a:r>
              <a:rPr lang="en-US" dirty="0" smtClean="0"/>
              <a:t> </a:t>
            </a:r>
            <a:r>
              <a:rPr lang="en-US" dirty="0" err="1" smtClean="0"/>
              <a:t>dalam</a:t>
            </a:r>
            <a:r>
              <a:rPr lang="en-US" dirty="0" smtClean="0"/>
              <a:t> </a:t>
            </a:r>
            <a:r>
              <a:rPr lang="en-US" dirty="0" err="1" smtClean="0"/>
              <a:t>menjalankan</a:t>
            </a:r>
            <a:r>
              <a:rPr lang="en-US" dirty="0" smtClean="0"/>
              <a:t> </a:t>
            </a:r>
            <a:r>
              <a:rPr lang="en-US" dirty="0" err="1" smtClean="0"/>
              <a:t>usahanya</a:t>
            </a:r>
            <a:r>
              <a:rPr lang="en-US" dirty="0" smtClean="0"/>
              <a:t>. </a:t>
            </a:r>
            <a:r>
              <a:rPr lang="en-US" dirty="0" err="1" smtClean="0"/>
              <a:t>Masalah-masalah</a:t>
            </a:r>
            <a:r>
              <a:rPr lang="en-US" dirty="0" smtClean="0"/>
              <a:t> </a:t>
            </a:r>
            <a:r>
              <a:rPr lang="en-US" dirty="0" err="1" smtClean="0"/>
              <a:t>tersebut</a:t>
            </a:r>
            <a:r>
              <a:rPr lang="en-US" dirty="0" smtClean="0"/>
              <a:t> </a:t>
            </a:r>
            <a:r>
              <a:rPr lang="en-US" dirty="0" err="1" smtClean="0"/>
              <a:t>pada</a:t>
            </a:r>
            <a:r>
              <a:rPr lang="en-US" dirty="0" smtClean="0"/>
              <a:t> </a:t>
            </a:r>
            <a:r>
              <a:rPr lang="en-US" dirty="0" err="1" smtClean="0"/>
              <a:t>dasarnya</a:t>
            </a:r>
            <a:r>
              <a:rPr lang="en-US" dirty="0" smtClean="0"/>
              <a:t> </a:t>
            </a:r>
            <a:r>
              <a:rPr lang="en-US" dirty="0" err="1" smtClean="0"/>
              <a:t>bertumpu</a:t>
            </a:r>
            <a:r>
              <a:rPr lang="en-US" dirty="0" smtClean="0"/>
              <a:t> </a:t>
            </a:r>
            <a:r>
              <a:rPr lang="en-US" dirty="0" err="1" smtClean="0"/>
              <a:t>pada</a:t>
            </a:r>
            <a:r>
              <a:rPr lang="en-US" dirty="0" smtClean="0"/>
              <a:t> </a:t>
            </a:r>
            <a:r>
              <a:rPr lang="en-US" dirty="0" err="1" smtClean="0"/>
              <a:t>kekurangan</a:t>
            </a:r>
            <a:r>
              <a:rPr lang="en-US" dirty="0" smtClean="0"/>
              <a:t> modal </a:t>
            </a:r>
            <a:r>
              <a:rPr lang="en-US" dirty="0" err="1" smtClean="0"/>
              <a:t>usaha</a:t>
            </a:r>
            <a:r>
              <a:rPr lang="en-US" dirty="0" smtClean="0"/>
              <a:t> </a:t>
            </a:r>
            <a:r>
              <a:rPr lang="en-US" dirty="0" err="1" smtClean="0"/>
              <a:t>dan</a:t>
            </a:r>
            <a:r>
              <a:rPr lang="en-US" dirty="0" smtClean="0"/>
              <a:t> </a:t>
            </a:r>
            <a:r>
              <a:rPr lang="en-US" dirty="0" err="1" smtClean="0"/>
              <a:t>terbatasnya</a:t>
            </a:r>
            <a:r>
              <a:rPr lang="en-US" dirty="0" smtClean="0"/>
              <a:t> </a:t>
            </a:r>
            <a:r>
              <a:rPr lang="en-US" dirty="0" err="1" smtClean="0"/>
              <a:t>sumber</a:t>
            </a:r>
            <a:r>
              <a:rPr lang="en-US" dirty="0" smtClean="0"/>
              <a:t> </a:t>
            </a:r>
            <a:r>
              <a:rPr lang="en-US" dirty="0" err="1" smtClean="0"/>
              <a:t>pembiayaan</a:t>
            </a:r>
            <a:r>
              <a:rPr lang="en-US" dirty="0" smtClean="0"/>
              <a:t>. </a:t>
            </a:r>
            <a:r>
              <a:rPr lang="en-US" dirty="0" err="1" smtClean="0"/>
              <a:t>Melalui</a:t>
            </a:r>
            <a:r>
              <a:rPr lang="en-US" dirty="0" smtClean="0"/>
              <a:t> </a:t>
            </a:r>
            <a:r>
              <a:rPr lang="en-US" dirty="0" err="1" smtClean="0"/>
              <a:t>jasa</a:t>
            </a:r>
            <a:r>
              <a:rPr lang="en-US" dirty="0" smtClean="0"/>
              <a:t> </a:t>
            </a:r>
            <a:r>
              <a:rPr lang="en-US" dirty="0" err="1" smtClean="0"/>
              <a:t>anjak</a:t>
            </a:r>
            <a:r>
              <a:rPr lang="en-US" dirty="0" smtClean="0"/>
              <a:t> </a:t>
            </a:r>
            <a:r>
              <a:rPr lang="en-US" dirty="0" err="1" smtClean="0"/>
              <a:t>piutang</a:t>
            </a:r>
            <a:r>
              <a:rPr lang="en-US" dirty="0" smtClean="0"/>
              <a:t> </a:t>
            </a:r>
            <a:r>
              <a:rPr lang="en-US" dirty="0" err="1" smtClean="0"/>
              <a:t>perusahaan</a:t>
            </a:r>
            <a:r>
              <a:rPr lang="en-US" dirty="0" smtClean="0"/>
              <a:t> </a:t>
            </a:r>
            <a:r>
              <a:rPr lang="en-US" dirty="0" err="1" smtClean="0"/>
              <a:t>klien</a:t>
            </a:r>
            <a:r>
              <a:rPr lang="en-US" dirty="0" smtClean="0"/>
              <a:t> </a:t>
            </a:r>
            <a:r>
              <a:rPr lang="en-US" dirty="0" err="1" smtClean="0"/>
              <a:t>memperoleh</a:t>
            </a:r>
            <a:r>
              <a:rPr lang="en-US" dirty="0" smtClean="0"/>
              <a:t> </a:t>
            </a:r>
            <a:r>
              <a:rPr lang="en-US" dirty="0" err="1" smtClean="0"/>
              <a:t>pembiayaan</a:t>
            </a:r>
            <a:r>
              <a:rPr lang="en-US" dirty="0" smtClean="0"/>
              <a:t> </a:t>
            </a:r>
            <a:r>
              <a:rPr lang="en-US" dirty="0" err="1" smtClean="0"/>
              <a:t>secara</a:t>
            </a:r>
            <a:r>
              <a:rPr lang="en-US" dirty="0" smtClean="0"/>
              <a:t> </a:t>
            </a:r>
            <a:r>
              <a:rPr lang="en-US" dirty="0" err="1" smtClean="0"/>
              <a:t>mudah</a:t>
            </a:r>
            <a:r>
              <a:rPr lang="en-US" dirty="0" smtClean="0"/>
              <a:t> </a:t>
            </a:r>
            <a:r>
              <a:rPr lang="en-US" dirty="0" err="1" smtClean="0"/>
              <a:t>dan</a:t>
            </a:r>
            <a:r>
              <a:rPr lang="en-US" dirty="0" smtClean="0"/>
              <a:t> </a:t>
            </a:r>
            <a:r>
              <a:rPr lang="en-US" dirty="0" err="1" smtClean="0"/>
              <a:t>cepat</a:t>
            </a:r>
            <a:r>
              <a:rPr lang="en-US" dirty="0" smtClean="0"/>
              <a:t> </a:t>
            </a:r>
            <a:r>
              <a:rPr lang="en-US" dirty="0" err="1" smtClean="0"/>
              <a:t>hingga</a:t>
            </a:r>
            <a:r>
              <a:rPr lang="en-US" dirty="0" smtClean="0"/>
              <a:t> 80% </a:t>
            </a:r>
            <a:r>
              <a:rPr lang="en-US" dirty="0" err="1" smtClean="0"/>
              <a:t>dari</a:t>
            </a:r>
            <a:r>
              <a:rPr lang="en-US" dirty="0" smtClean="0"/>
              <a:t> </a:t>
            </a:r>
            <a:r>
              <a:rPr lang="en-US" dirty="0" err="1" smtClean="0"/>
              <a:t>nilai</a:t>
            </a:r>
            <a:r>
              <a:rPr lang="en-US" dirty="0" smtClean="0"/>
              <a:t> </a:t>
            </a:r>
            <a:r>
              <a:rPr lang="en-US" dirty="0" err="1" smtClean="0"/>
              <a:t>faktur</a:t>
            </a:r>
            <a:r>
              <a:rPr lang="en-US" dirty="0" smtClean="0"/>
              <a:t> </a:t>
            </a:r>
            <a:r>
              <a:rPr lang="en-US" dirty="0" err="1" smtClean="0"/>
              <a:t>penjualan</a:t>
            </a:r>
            <a:r>
              <a:rPr lang="en-US" dirty="0" smtClean="0"/>
              <a:t> </a:t>
            </a:r>
            <a:r>
              <a:rPr lang="en-US" dirty="0" err="1" smtClean="0"/>
              <a:t>secara</a:t>
            </a:r>
            <a:r>
              <a:rPr lang="en-US" dirty="0" smtClean="0"/>
              <a:t> </a:t>
            </a:r>
            <a:r>
              <a:rPr lang="en-US" dirty="0" err="1" smtClean="0"/>
              <a:t>kredit</a:t>
            </a:r>
            <a:r>
              <a:rPr lang="en-US" dirty="0" smtClean="0"/>
              <a:t>. </a:t>
            </a:r>
            <a:r>
              <a:rPr lang="en-US" dirty="0" err="1" smtClean="0"/>
              <a:t>Dengan</a:t>
            </a:r>
            <a:r>
              <a:rPr lang="en-US" dirty="0" smtClean="0"/>
              <a:t> </a:t>
            </a:r>
            <a:r>
              <a:rPr lang="en-US" dirty="0" err="1" smtClean="0"/>
              <a:t>demikian</a:t>
            </a:r>
            <a:r>
              <a:rPr lang="en-US" dirty="0" smtClean="0"/>
              <a:t>, </a:t>
            </a:r>
            <a:r>
              <a:rPr lang="en-US" dirty="0" err="1" smtClean="0"/>
              <a:t>kontinuitas</a:t>
            </a:r>
            <a:r>
              <a:rPr lang="en-US" dirty="0" smtClean="0"/>
              <a:t> </a:t>
            </a:r>
            <a:r>
              <a:rPr lang="en-US" dirty="0" err="1" smtClean="0"/>
              <a:t>usaha</a:t>
            </a:r>
            <a:r>
              <a:rPr lang="en-US" dirty="0" smtClean="0"/>
              <a:t> </a:t>
            </a:r>
            <a:r>
              <a:rPr lang="en-US" dirty="0" err="1" smtClean="0"/>
              <a:t>terjamin</a:t>
            </a:r>
            <a:r>
              <a:rPr lang="en-US" dirty="0" smtClean="0"/>
              <a:t>, </a:t>
            </a:r>
            <a:r>
              <a:rPr lang="en-US" dirty="0" err="1" smtClean="0"/>
              <a:t>arus</a:t>
            </a:r>
            <a:r>
              <a:rPr lang="en-US" dirty="0" smtClean="0"/>
              <a:t> </a:t>
            </a:r>
            <a:r>
              <a:rPr lang="en-US" dirty="0" err="1" smtClean="0"/>
              <a:t>kas</a:t>
            </a:r>
            <a:r>
              <a:rPr lang="en-US" dirty="0" smtClean="0"/>
              <a:t> </a:t>
            </a:r>
            <a:r>
              <a:rPr lang="en-US" i="1" dirty="0" smtClean="0"/>
              <a:t>(</a:t>
            </a:r>
            <a:r>
              <a:rPr lang="en-US" i="1" dirty="0" err="1" smtClean="0"/>
              <a:t>cashflow</a:t>
            </a:r>
            <a:r>
              <a:rPr lang="en-US" i="1" dirty="0" smtClean="0"/>
              <a:t>)</a:t>
            </a:r>
            <a:r>
              <a:rPr lang="en-US" dirty="0" smtClean="0"/>
              <a:t> </a:t>
            </a:r>
            <a:r>
              <a:rPr lang="en-US" dirty="0" err="1" smtClean="0"/>
              <a:t>tetap</a:t>
            </a:r>
            <a:r>
              <a:rPr lang="en-US" dirty="0" smtClean="0"/>
              <a:t> lancer, </a:t>
            </a:r>
            <a:r>
              <a:rPr lang="en-US" dirty="0" err="1" smtClean="0"/>
              <a:t>risiko</a:t>
            </a:r>
            <a:r>
              <a:rPr lang="en-US" dirty="0" smtClean="0"/>
              <a:t> </a:t>
            </a:r>
            <a:r>
              <a:rPr lang="en-US" dirty="0" err="1" smtClean="0"/>
              <a:t>akibat</a:t>
            </a:r>
            <a:r>
              <a:rPr lang="en-US" dirty="0" smtClean="0"/>
              <a:t> </a:t>
            </a:r>
            <a:r>
              <a:rPr lang="en-US" dirty="0" err="1" smtClean="0"/>
              <a:t>kredit</a:t>
            </a:r>
            <a:r>
              <a:rPr lang="en-US" dirty="0" smtClean="0"/>
              <a:t> </a:t>
            </a:r>
            <a:r>
              <a:rPr lang="en-US" dirty="0" err="1" smtClean="0"/>
              <a:t>macet</a:t>
            </a:r>
            <a:r>
              <a:rPr lang="en-US" dirty="0" smtClean="0"/>
              <a:t> </a:t>
            </a:r>
            <a:r>
              <a:rPr lang="en-US" dirty="0" err="1" smtClean="0"/>
              <a:t>dapat</a:t>
            </a:r>
            <a:r>
              <a:rPr lang="en-US" dirty="0" smtClean="0"/>
              <a:t> </a:t>
            </a:r>
            <a:r>
              <a:rPr lang="en-US" dirty="0" err="1" smtClean="0"/>
              <a:t>dicegah</a:t>
            </a:r>
            <a:r>
              <a:rPr lang="en-US" dirty="0" smtClean="0"/>
              <a:t>. </a:t>
            </a:r>
          </a:p>
          <a:p>
            <a:endParaRPr lang="en-US" dirty="0"/>
          </a:p>
        </p:txBody>
      </p:sp>
      <p:sp>
        <p:nvSpPr>
          <p:cNvPr id="3" name="Title 2"/>
          <p:cNvSpPr>
            <a:spLocks noGrp="1"/>
          </p:cNvSpPr>
          <p:nvPr>
            <p:ph type="title"/>
          </p:nvPr>
        </p:nvSpPr>
        <p:spPr/>
        <p:txBody>
          <a:bodyPr/>
          <a:lstStyle/>
          <a:p>
            <a:endParaRPr lang="en-US"/>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err="1" smtClean="0"/>
              <a:t>Siapa</a:t>
            </a:r>
            <a:r>
              <a:rPr lang="en-US" dirty="0" smtClean="0"/>
              <a:t> yang </a:t>
            </a:r>
            <a:r>
              <a:rPr lang="en-US" dirty="0" err="1" smtClean="0"/>
              <a:t>menanggung</a:t>
            </a:r>
            <a:r>
              <a:rPr lang="en-US" dirty="0" smtClean="0"/>
              <a:t> </a:t>
            </a:r>
            <a:r>
              <a:rPr lang="en-US" dirty="0" err="1" smtClean="0"/>
              <a:t>risiko</a:t>
            </a:r>
            <a:r>
              <a:rPr lang="en-US" dirty="0" smtClean="0"/>
              <a:t> </a:t>
            </a:r>
            <a:r>
              <a:rPr lang="en-US" dirty="0" err="1" smtClean="0"/>
              <a:t>apabila</a:t>
            </a:r>
            <a:r>
              <a:rPr lang="en-US" dirty="0" smtClean="0"/>
              <a:t> </a:t>
            </a:r>
            <a:r>
              <a:rPr lang="en-US" dirty="0" err="1" smtClean="0"/>
              <a:t>pada</a:t>
            </a:r>
            <a:r>
              <a:rPr lang="en-US" dirty="0" smtClean="0"/>
              <a:t> </a:t>
            </a:r>
            <a:r>
              <a:rPr lang="en-US" dirty="0" err="1" smtClean="0"/>
              <a:t>hari</a:t>
            </a:r>
            <a:r>
              <a:rPr lang="en-US" dirty="0" smtClean="0"/>
              <a:t> </a:t>
            </a:r>
            <a:r>
              <a:rPr lang="en-US" dirty="0" err="1" smtClean="0"/>
              <a:t>jatuh</a:t>
            </a:r>
            <a:r>
              <a:rPr lang="en-US" dirty="0" smtClean="0"/>
              <a:t> tempo </a:t>
            </a:r>
            <a:r>
              <a:rPr lang="en-US" dirty="0" err="1" smtClean="0"/>
              <a:t>ternyata</a:t>
            </a:r>
            <a:r>
              <a:rPr lang="en-US" dirty="0" smtClean="0"/>
              <a:t> </a:t>
            </a:r>
            <a:r>
              <a:rPr lang="en-US" dirty="0" err="1" smtClean="0"/>
              <a:t>tagihan</a:t>
            </a:r>
            <a:r>
              <a:rPr lang="en-US" dirty="0" smtClean="0"/>
              <a:t> </a:t>
            </a:r>
            <a:r>
              <a:rPr lang="en-US" dirty="0" err="1" smtClean="0"/>
              <a:t>tidak</a:t>
            </a:r>
            <a:r>
              <a:rPr lang="en-US" dirty="0" smtClean="0"/>
              <a:t> </a:t>
            </a:r>
            <a:r>
              <a:rPr lang="en-US" dirty="0" err="1" smtClean="0"/>
              <a:t>dipenuhi</a:t>
            </a:r>
            <a:r>
              <a:rPr lang="en-US" dirty="0" smtClean="0"/>
              <a:t> </a:t>
            </a:r>
            <a:r>
              <a:rPr lang="en-US" dirty="0" err="1" smtClean="0"/>
              <a:t>oleh</a:t>
            </a:r>
            <a:r>
              <a:rPr lang="en-US" dirty="0" smtClean="0"/>
              <a:t> </a:t>
            </a:r>
            <a:r>
              <a:rPr lang="en-US" dirty="0" err="1" smtClean="0"/>
              <a:t>Nasabah</a:t>
            </a:r>
            <a:r>
              <a:rPr lang="en-US" dirty="0" smtClean="0"/>
              <a:t> </a:t>
            </a:r>
            <a:r>
              <a:rPr lang="en-US" dirty="0" err="1" smtClean="0"/>
              <a:t>sebagai</a:t>
            </a:r>
            <a:r>
              <a:rPr lang="en-US" dirty="0" smtClean="0"/>
              <a:t> </a:t>
            </a:r>
            <a:r>
              <a:rPr lang="en-US" dirty="0" err="1" smtClean="0"/>
              <a:t>debitur</a:t>
            </a:r>
            <a:r>
              <a:rPr lang="en-US" dirty="0" smtClean="0"/>
              <a:t>, </a:t>
            </a:r>
            <a:r>
              <a:rPr lang="en-US" dirty="0" err="1" smtClean="0"/>
              <a:t>perusahaan</a:t>
            </a:r>
            <a:r>
              <a:rPr lang="en-US" dirty="0" smtClean="0"/>
              <a:t> </a:t>
            </a:r>
            <a:r>
              <a:rPr lang="en-US" dirty="0" err="1" smtClean="0"/>
              <a:t>anjak</a:t>
            </a:r>
            <a:r>
              <a:rPr lang="en-US" dirty="0" smtClean="0"/>
              <a:t> </a:t>
            </a:r>
            <a:r>
              <a:rPr lang="en-US" dirty="0" err="1" smtClean="0"/>
              <a:t>piutang</a:t>
            </a:r>
            <a:r>
              <a:rPr lang="en-US" dirty="0" smtClean="0"/>
              <a:t> </a:t>
            </a:r>
            <a:r>
              <a:rPr lang="en-US" dirty="0" err="1" smtClean="0"/>
              <a:t>atau</a:t>
            </a:r>
            <a:r>
              <a:rPr lang="en-US" dirty="0" smtClean="0"/>
              <a:t> </a:t>
            </a:r>
            <a:r>
              <a:rPr lang="en-US" dirty="0" err="1" smtClean="0"/>
              <a:t>klien</a:t>
            </a:r>
            <a:r>
              <a:rPr lang="en-US" dirty="0" smtClean="0"/>
              <a:t> ? </a:t>
            </a:r>
            <a:r>
              <a:rPr lang="en-US" dirty="0" err="1" smtClean="0"/>
              <a:t>Dalam</a:t>
            </a:r>
            <a:r>
              <a:rPr lang="en-US" dirty="0" smtClean="0"/>
              <a:t> </a:t>
            </a:r>
            <a:r>
              <a:rPr lang="en-US" dirty="0" err="1" smtClean="0"/>
              <a:t>perjanjian</a:t>
            </a:r>
            <a:r>
              <a:rPr lang="en-US" dirty="0" smtClean="0"/>
              <a:t> </a:t>
            </a:r>
            <a:r>
              <a:rPr lang="en-US" dirty="0" err="1" smtClean="0"/>
              <a:t>anjak</a:t>
            </a:r>
            <a:r>
              <a:rPr lang="en-US" dirty="0" smtClean="0"/>
              <a:t> </a:t>
            </a:r>
            <a:r>
              <a:rPr lang="en-US" dirty="0" err="1" smtClean="0"/>
              <a:t>piutang</a:t>
            </a:r>
            <a:r>
              <a:rPr lang="en-US" dirty="0" smtClean="0"/>
              <a:t> </a:t>
            </a:r>
            <a:r>
              <a:rPr lang="en-US" i="1" dirty="0" smtClean="0"/>
              <a:t>(factoring agreement)</a:t>
            </a:r>
            <a:r>
              <a:rPr lang="en-US" dirty="0" smtClean="0"/>
              <a:t> </a:t>
            </a:r>
            <a:r>
              <a:rPr lang="en-US" dirty="0" err="1" smtClean="0"/>
              <a:t>dikenal</a:t>
            </a:r>
            <a:r>
              <a:rPr lang="en-US" dirty="0" smtClean="0"/>
              <a:t> 2 </a:t>
            </a:r>
            <a:r>
              <a:rPr lang="en-US" dirty="0" err="1" smtClean="0"/>
              <a:t>cara</a:t>
            </a:r>
            <a:r>
              <a:rPr lang="en-US" dirty="0" smtClean="0"/>
              <a:t> </a:t>
            </a:r>
            <a:r>
              <a:rPr lang="en-US" dirty="0" err="1" smtClean="0"/>
              <a:t>penentuan</a:t>
            </a:r>
            <a:r>
              <a:rPr lang="en-US" dirty="0" smtClean="0"/>
              <a:t> </a:t>
            </a:r>
            <a:r>
              <a:rPr lang="en-US" dirty="0" err="1" smtClean="0"/>
              <a:t>risiko</a:t>
            </a:r>
            <a:r>
              <a:rPr lang="en-US" dirty="0" smtClean="0"/>
              <a:t> </a:t>
            </a:r>
            <a:r>
              <a:rPr lang="en-US" dirty="0" err="1" smtClean="0"/>
              <a:t>yaitu</a:t>
            </a:r>
            <a:r>
              <a:rPr lang="en-US" dirty="0" smtClean="0"/>
              <a:t> :</a:t>
            </a:r>
          </a:p>
          <a:p>
            <a:endParaRPr lang="en-US" dirty="0"/>
          </a:p>
        </p:txBody>
      </p:sp>
      <p:sp>
        <p:nvSpPr>
          <p:cNvPr id="3" name="Title 2"/>
          <p:cNvSpPr>
            <a:spLocks noGrp="1"/>
          </p:cNvSpPr>
          <p:nvPr>
            <p:ph type="title"/>
          </p:nvPr>
        </p:nvSpPr>
        <p:spPr/>
        <p:txBody>
          <a:bodyPr/>
          <a:lstStyle/>
          <a:p>
            <a:endParaRPr lang="en-US"/>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0" y="304800"/>
            <a:ext cx="8839200" cy="6096000"/>
          </a:xfrm>
        </p:spPr>
        <p:txBody>
          <a:bodyPr>
            <a:normAutofit fontScale="92500"/>
          </a:bodyPr>
          <a:lstStyle/>
          <a:p>
            <a:pPr lvl="1"/>
            <a:r>
              <a:rPr lang="de-DE" sz="2400" dirty="0" smtClean="0"/>
              <a:t>Risiko kredit ditanggung klien </a:t>
            </a:r>
            <a:r>
              <a:rPr lang="de-DE" sz="2400" i="1" dirty="0" smtClean="0"/>
              <a:t>(with recourse)</a:t>
            </a:r>
            <a:r>
              <a:rPr lang="de-DE" sz="2400" dirty="0" smtClean="0"/>
              <a:t>. Dalam perjanjian ditentukan, klien akan menanggung risiko kredit atas piutang yang dijual kepada perusahaan anjak piutang. Apabila nasabah dengan alas an aspapun tidak membayar hutangnya, maka perusahaan anjak piutang mengembalikan tanggung jawab pembayaran piutang kepada klien. </a:t>
            </a:r>
            <a:endParaRPr lang="en-US" sz="2400" dirty="0" smtClean="0"/>
          </a:p>
          <a:p>
            <a:r>
              <a:rPr lang="de-DE" sz="2800" dirty="0" smtClean="0"/>
              <a:t>Risiko kredt  ditanggung perusahaan anjakpiutang </a:t>
            </a:r>
            <a:r>
              <a:rPr lang="de-DE" sz="2800" i="1" dirty="0" smtClean="0"/>
              <a:t>(without recourse)</a:t>
            </a:r>
            <a:r>
              <a:rPr lang="de-DE" sz="2800" dirty="0" smtClean="0"/>
              <a:t>. Dalam perjanjian ditentukan, beban tagihan serta risikonya sepenuhnya ditanggung perusahaan ajak piutang. Jika tejadi kegagalan dalam penagihan piutang, perusahaan anjak piutang sendiri memikul beban tanggung jawab, sedangkan pihak klien tidak lagi bertanggung jawab, kecuali jika ada kesalahan pada pihak klien, misalnya</a:t>
            </a:r>
            <a:endParaRPr lang="en-US"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de-DE" dirty="0" smtClean="0"/>
              <a:t>piutang yang dijual itu cacat. Dalam hal terjadi kegagalan penagihan, Klien tidak menerima prepayment melainkan setelah piutang itu jatuh tempo. </a:t>
            </a:r>
            <a:r>
              <a:rPr lang="en-US" dirty="0" smtClean="0"/>
              <a:t>Hal </a:t>
            </a:r>
            <a:r>
              <a:rPr lang="en-US" dirty="0" err="1" smtClean="0"/>
              <a:t>ini</a:t>
            </a:r>
            <a:r>
              <a:rPr lang="en-US" dirty="0" smtClean="0"/>
              <a:t> </a:t>
            </a:r>
            <a:r>
              <a:rPr lang="en-US" dirty="0" err="1" smtClean="0"/>
              <a:t>dihitung</a:t>
            </a:r>
            <a:r>
              <a:rPr lang="en-US" dirty="0" smtClean="0"/>
              <a:t> </a:t>
            </a:r>
            <a:r>
              <a:rPr lang="en-US" dirty="0" err="1" smtClean="0"/>
              <a:t>sebagai</a:t>
            </a:r>
            <a:r>
              <a:rPr lang="en-US" smtClean="0"/>
              <a:t> maturity factoring</a:t>
            </a:r>
            <a:endParaRPr lang="en-US"/>
          </a:p>
        </p:txBody>
      </p:sp>
      <p:sp>
        <p:nvSpPr>
          <p:cNvPr id="3" name="Title 2"/>
          <p:cNvSpPr>
            <a:spLocks noGrp="1"/>
          </p:cNvSpPr>
          <p:nvPr>
            <p:ph type="title"/>
          </p:nvPr>
        </p:nvSpPr>
        <p:spPr/>
        <p:txBody>
          <a:bodyPr/>
          <a:lstStyle/>
          <a:p>
            <a:endParaRPr lang="en-US"/>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algn="ctr"/>
            <a:r>
              <a:rPr lang="en-US" dirty="0" err="1" smtClean="0"/>
              <a:t>Sehingga</a:t>
            </a:r>
            <a:r>
              <a:rPr lang="en-US" dirty="0" smtClean="0"/>
              <a:t> </a:t>
            </a:r>
            <a:r>
              <a:rPr lang="en-US" dirty="0" err="1" smtClean="0"/>
              <a:t>secara</a:t>
            </a:r>
            <a:r>
              <a:rPr lang="en-US" dirty="0" smtClean="0"/>
              <a:t> </a:t>
            </a:r>
            <a:r>
              <a:rPr lang="en-US" dirty="0" err="1" smtClean="0"/>
              <a:t>leksikal</a:t>
            </a:r>
            <a:r>
              <a:rPr lang="en-US" dirty="0" smtClean="0"/>
              <a:t> </a:t>
            </a:r>
            <a:r>
              <a:rPr lang="en-US" dirty="0" err="1" smtClean="0"/>
              <a:t>anjak</a:t>
            </a:r>
            <a:r>
              <a:rPr lang="en-US" dirty="0" smtClean="0"/>
              <a:t> </a:t>
            </a:r>
            <a:r>
              <a:rPr lang="en-US" dirty="0" err="1" smtClean="0"/>
              <a:t>piutang</a:t>
            </a:r>
            <a:r>
              <a:rPr lang="en-US" dirty="0" smtClean="0"/>
              <a:t> </a:t>
            </a:r>
            <a:r>
              <a:rPr lang="en-US" dirty="0" err="1" smtClean="0"/>
              <a:t>artinya</a:t>
            </a:r>
            <a:r>
              <a:rPr lang="en-US" dirty="0" smtClean="0"/>
              <a:t> </a:t>
            </a:r>
            <a:r>
              <a:rPr lang="en-US" dirty="0" err="1" smtClean="0"/>
              <a:t>adalah</a:t>
            </a:r>
            <a:r>
              <a:rPr lang="en-US" dirty="0" smtClean="0"/>
              <a:t> </a:t>
            </a:r>
            <a:r>
              <a:rPr lang="en-US" dirty="0" err="1" smtClean="0"/>
              <a:t>berpindahnya</a:t>
            </a:r>
            <a:r>
              <a:rPr lang="en-US" dirty="0" smtClean="0"/>
              <a:t> </a:t>
            </a:r>
            <a:r>
              <a:rPr lang="en-US" dirty="0" err="1" smtClean="0"/>
              <a:t>piutang</a:t>
            </a:r>
            <a:r>
              <a:rPr lang="en-US" dirty="0" smtClean="0"/>
              <a:t>. </a:t>
            </a:r>
            <a:r>
              <a:rPr lang="en-US" dirty="0" err="1" smtClean="0"/>
              <a:t>Sehingga</a:t>
            </a:r>
            <a:r>
              <a:rPr lang="en-US" dirty="0" smtClean="0"/>
              <a:t> </a:t>
            </a:r>
            <a:r>
              <a:rPr lang="en-US" dirty="0" err="1" smtClean="0"/>
              <a:t>perjanjian</a:t>
            </a:r>
            <a:r>
              <a:rPr lang="en-US" dirty="0" smtClean="0"/>
              <a:t> </a:t>
            </a:r>
            <a:r>
              <a:rPr lang="en-US" dirty="0" err="1" smtClean="0"/>
              <a:t>anjak</a:t>
            </a:r>
            <a:r>
              <a:rPr lang="en-US" dirty="0" smtClean="0"/>
              <a:t> </a:t>
            </a:r>
            <a:r>
              <a:rPr lang="en-US" dirty="0" err="1" smtClean="0"/>
              <a:t>piutang</a:t>
            </a:r>
            <a:r>
              <a:rPr lang="en-US" dirty="0" smtClean="0"/>
              <a:t> </a:t>
            </a:r>
            <a:r>
              <a:rPr lang="en-US" dirty="0" err="1" smtClean="0"/>
              <a:t>adalah</a:t>
            </a:r>
            <a:r>
              <a:rPr lang="en-US" dirty="0" smtClean="0"/>
              <a:t> </a:t>
            </a:r>
            <a:r>
              <a:rPr lang="en-US" dirty="0" err="1" smtClean="0"/>
              <a:t>perjanjian</a:t>
            </a:r>
            <a:r>
              <a:rPr lang="en-US" dirty="0" smtClean="0"/>
              <a:t> yang </a:t>
            </a:r>
            <a:r>
              <a:rPr lang="en-US" dirty="0" err="1" smtClean="0"/>
              <a:t>mendasari</a:t>
            </a:r>
            <a:r>
              <a:rPr lang="en-US" dirty="0" smtClean="0"/>
              <a:t> </a:t>
            </a:r>
            <a:r>
              <a:rPr lang="en-US" dirty="0" err="1" smtClean="0"/>
              <a:t>perpindahan</a:t>
            </a:r>
            <a:r>
              <a:rPr lang="en-US" dirty="0" smtClean="0"/>
              <a:t> </a:t>
            </a:r>
            <a:r>
              <a:rPr lang="en-US" dirty="0" err="1" smtClean="0"/>
              <a:t>tagihan</a:t>
            </a:r>
            <a:r>
              <a:rPr lang="en-US" dirty="0" smtClean="0"/>
              <a:t> </a:t>
            </a:r>
            <a:r>
              <a:rPr lang="en-US" dirty="0" err="1" smtClean="0"/>
              <a:t>sejumlah</a:t>
            </a:r>
            <a:r>
              <a:rPr lang="en-US" dirty="0" smtClean="0"/>
              <a:t> </a:t>
            </a:r>
            <a:r>
              <a:rPr lang="en-US" dirty="0" err="1" smtClean="0"/>
              <a:t>piutang</a:t>
            </a:r>
            <a:r>
              <a:rPr lang="en-US" dirty="0" smtClean="0"/>
              <a:t> </a:t>
            </a:r>
            <a:r>
              <a:rPr lang="en-US" dirty="0" err="1" smtClean="0"/>
              <a:t>kepada</a:t>
            </a:r>
            <a:r>
              <a:rPr lang="en-US" dirty="0" smtClean="0"/>
              <a:t> </a:t>
            </a:r>
            <a:r>
              <a:rPr lang="en-US" dirty="0" err="1" smtClean="0"/>
              <a:t>pihak</a:t>
            </a:r>
            <a:r>
              <a:rPr lang="en-US" dirty="0" smtClean="0"/>
              <a:t> lain.</a:t>
            </a:r>
            <a:endParaRPr lang="en-US" dirty="0"/>
          </a:p>
        </p:txBody>
      </p:sp>
      <p:sp>
        <p:nvSpPr>
          <p:cNvPr id="3" name="Title 2"/>
          <p:cNvSpPr>
            <a:spLocks noGrp="1"/>
          </p:cNvSpPr>
          <p:nvPr>
            <p:ph type="title"/>
          </p:nvPr>
        </p:nvSpPr>
        <p:spPr/>
        <p:txBody>
          <a:bodyPr/>
          <a:lstStyle/>
          <a:p>
            <a:endParaRPr lang="en-US"/>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304800"/>
            <a:ext cx="8229600" cy="5702491"/>
          </a:xfrm>
        </p:spPr>
        <p:txBody>
          <a:bodyPr/>
          <a:lstStyle/>
          <a:p>
            <a:pPr algn="just"/>
            <a:r>
              <a:rPr lang="en-US" dirty="0" err="1" smtClean="0"/>
              <a:t>Menurut</a:t>
            </a:r>
            <a:r>
              <a:rPr lang="en-US" dirty="0" smtClean="0"/>
              <a:t> </a:t>
            </a:r>
            <a:r>
              <a:rPr lang="en-US" dirty="0" err="1" smtClean="0"/>
              <a:t>ketentuan</a:t>
            </a:r>
            <a:r>
              <a:rPr lang="en-US" dirty="0" smtClean="0"/>
              <a:t> </a:t>
            </a:r>
            <a:r>
              <a:rPr lang="en-US" dirty="0" err="1" smtClean="0"/>
              <a:t>Pasal</a:t>
            </a:r>
            <a:r>
              <a:rPr lang="en-US" dirty="0" smtClean="0"/>
              <a:t> 1 </a:t>
            </a:r>
            <a:r>
              <a:rPr lang="en-US" dirty="0" err="1" smtClean="0"/>
              <a:t>angka</a:t>
            </a:r>
            <a:r>
              <a:rPr lang="en-US" dirty="0" smtClean="0"/>
              <a:t> (8) </a:t>
            </a:r>
            <a:r>
              <a:rPr lang="en-US" dirty="0" err="1" smtClean="0"/>
              <a:t>Keppres</a:t>
            </a:r>
            <a:r>
              <a:rPr lang="en-US" dirty="0" smtClean="0"/>
              <a:t> </a:t>
            </a:r>
            <a:r>
              <a:rPr lang="en-US" dirty="0" err="1" smtClean="0"/>
              <a:t>Nomor</a:t>
            </a:r>
            <a:r>
              <a:rPr lang="en-US" dirty="0" smtClean="0"/>
              <a:t> 61 </a:t>
            </a:r>
            <a:r>
              <a:rPr lang="en-US" dirty="0" err="1" smtClean="0"/>
              <a:t>Tahun</a:t>
            </a:r>
            <a:r>
              <a:rPr lang="en-US" dirty="0" smtClean="0"/>
              <a:t> 1988 </a:t>
            </a:r>
            <a:r>
              <a:rPr lang="en-US" dirty="0" err="1" smtClean="0"/>
              <a:t>dan</a:t>
            </a:r>
            <a:r>
              <a:rPr lang="en-US" dirty="0" smtClean="0"/>
              <a:t> </a:t>
            </a:r>
            <a:r>
              <a:rPr lang="en-US" dirty="0" err="1" smtClean="0"/>
              <a:t>Pasal</a:t>
            </a:r>
            <a:r>
              <a:rPr lang="en-US" dirty="0" smtClean="0"/>
              <a:t> 11 </a:t>
            </a:r>
            <a:r>
              <a:rPr lang="en-US" dirty="0" err="1" smtClean="0"/>
              <a:t>huruf</a:t>
            </a:r>
            <a:r>
              <a:rPr lang="en-US" dirty="0" smtClean="0"/>
              <a:t> (I) </a:t>
            </a:r>
            <a:r>
              <a:rPr lang="en-US" dirty="0" err="1" smtClean="0"/>
              <a:t>Kepmenkeu</a:t>
            </a:r>
            <a:r>
              <a:rPr lang="en-US" dirty="0" smtClean="0"/>
              <a:t> </a:t>
            </a:r>
            <a:r>
              <a:rPr lang="en-US" dirty="0" err="1" smtClean="0"/>
              <a:t>Nomor</a:t>
            </a:r>
            <a:r>
              <a:rPr lang="en-US" dirty="0" smtClean="0"/>
              <a:t> 1251 </a:t>
            </a:r>
            <a:r>
              <a:rPr lang="en-US" dirty="0" err="1" smtClean="0"/>
              <a:t>Tahun</a:t>
            </a:r>
            <a:r>
              <a:rPr lang="en-US" dirty="0" smtClean="0"/>
              <a:t> 1988, Perusahaan </a:t>
            </a:r>
            <a:r>
              <a:rPr lang="en-US" dirty="0" err="1" smtClean="0"/>
              <a:t>anjak</a:t>
            </a:r>
            <a:r>
              <a:rPr lang="en-US" dirty="0" smtClean="0"/>
              <a:t> </a:t>
            </a:r>
            <a:r>
              <a:rPr lang="en-US" dirty="0" err="1" smtClean="0"/>
              <a:t>piutang</a:t>
            </a:r>
            <a:r>
              <a:rPr lang="en-US" dirty="0" smtClean="0"/>
              <a:t> (factoring company) </a:t>
            </a:r>
            <a:r>
              <a:rPr lang="en-US" dirty="0" err="1" smtClean="0"/>
              <a:t>adalah</a:t>
            </a:r>
            <a:r>
              <a:rPr lang="en-US" dirty="0" smtClean="0"/>
              <a:t> </a:t>
            </a:r>
            <a:r>
              <a:rPr lang="en-US" dirty="0" err="1" smtClean="0"/>
              <a:t>badan</a:t>
            </a:r>
            <a:r>
              <a:rPr lang="en-US" dirty="0" smtClean="0"/>
              <a:t> </a:t>
            </a:r>
            <a:r>
              <a:rPr lang="en-US" dirty="0" err="1" smtClean="0"/>
              <a:t>usaha</a:t>
            </a:r>
            <a:r>
              <a:rPr lang="en-US" dirty="0" smtClean="0"/>
              <a:t> yang </a:t>
            </a:r>
            <a:r>
              <a:rPr lang="en-US" dirty="0" err="1" smtClean="0"/>
              <a:t>melakukan</a:t>
            </a:r>
            <a:r>
              <a:rPr lang="en-US" dirty="0" smtClean="0"/>
              <a:t> </a:t>
            </a:r>
            <a:r>
              <a:rPr lang="en-US" dirty="0" err="1" smtClean="0"/>
              <a:t>usaha</a:t>
            </a:r>
            <a:r>
              <a:rPr lang="en-US" dirty="0" smtClean="0"/>
              <a:t> </a:t>
            </a:r>
            <a:r>
              <a:rPr lang="en-US" dirty="0" err="1" smtClean="0"/>
              <a:t>pembiayaan</a:t>
            </a:r>
            <a:r>
              <a:rPr lang="en-US" dirty="0" smtClean="0"/>
              <a:t> </a:t>
            </a:r>
            <a:r>
              <a:rPr lang="en-US" dirty="0" err="1" smtClean="0"/>
              <a:t>dalam</a:t>
            </a:r>
            <a:r>
              <a:rPr lang="en-US" dirty="0" smtClean="0"/>
              <a:t> </a:t>
            </a:r>
            <a:r>
              <a:rPr lang="en-US" dirty="0" err="1" smtClean="0"/>
              <a:t>bentuk</a:t>
            </a:r>
            <a:r>
              <a:rPr lang="en-US" dirty="0" smtClean="0"/>
              <a:t> </a:t>
            </a:r>
            <a:r>
              <a:rPr lang="en-US" dirty="0" err="1" smtClean="0"/>
              <a:t>pembelian</a:t>
            </a:r>
            <a:r>
              <a:rPr lang="en-US" dirty="0" smtClean="0"/>
              <a:t> </a:t>
            </a:r>
            <a:r>
              <a:rPr lang="en-US" dirty="0" err="1" smtClean="0"/>
              <a:t>dan</a:t>
            </a:r>
            <a:r>
              <a:rPr lang="en-US" dirty="0" smtClean="0"/>
              <a:t>/</a:t>
            </a:r>
            <a:r>
              <a:rPr lang="en-US" dirty="0" err="1" smtClean="0"/>
              <a:t>atau</a:t>
            </a:r>
            <a:r>
              <a:rPr lang="en-US" dirty="0" smtClean="0"/>
              <a:t> </a:t>
            </a:r>
            <a:r>
              <a:rPr lang="en-US" dirty="0" err="1" smtClean="0"/>
              <a:t>pengalihan</a:t>
            </a:r>
            <a:r>
              <a:rPr lang="en-US" dirty="0" smtClean="0"/>
              <a:t> </a:t>
            </a:r>
            <a:r>
              <a:rPr lang="en-US" dirty="0" err="1" smtClean="0"/>
              <a:t>serta</a:t>
            </a:r>
            <a:r>
              <a:rPr lang="en-US" dirty="0" smtClean="0"/>
              <a:t> </a:t>
            </a:r>
            <a:r>
              <a:rPr lang="en-US" dirty="0" err="1" smtClean="0"/>
              <a:t>pengurusan</a:t>
            </a:r>
            <a:r>
              <a:rPr lang="en-US" dirty="0" smtClean="0"/>
              <a:t> </a:t>
            </a:r>
            <a:r>
              <a:rPr lang="en-US" dirty="0" err="1" smtClean="0"/>
              <a:t>piutang</a:t>
            </a:r>
            <a:r>
              <a:rPr lang="en-US" dirty="0" smtClean="0"/>
              <a:t> </a:t>
            </a:r>
            <a:r>
              <a:rPr lang="en-US" dirty="0" err="1" smtClean="0"/>
              <a:t>atau</a:t>
            </a:r>
            <a:r>
              <a:rPr lang="en-US" dirty="0" smtClean="0"/>
              <a:t> </a:t>
            </a:r>
            <a:r>
              <a:rPr lang="en-US" dirty="0" err="1" smtClean="0"/>
              <a:t>tagihan</a:t>
            </a:r>
            <a:r>
              <a:rPr lang="en-US" dirty="0" smtClean="0"/>
              <a:t> </a:t>
            </a:r>
            <a:r>
              <a:rPr lang="en-US" dirty="0" err="1" smtClean="0"/>
              <a:t>jangka</a:t>
            </a:r>
            <a:r>
              <a:rPr lang="en-US" dirty="0" smtClean="0"/>
              <a:t> </a:t>
            </a:r>
            <a:r>
              <a:rPr lang="en-US" dirty="0" err="1" smtClean="0"/>
              <a:t>pendek</a:t>
            </a:r>
            <a:r>
              <a:rPr lang="en-US" dirty="0" smtClean="0"/>
              <a:t> </a:t>
            </a:r>
            <a:r>
              <a:rPr lang="en-US" dirty="0" err="1" smtClean="0"/>
              <a:t>suatu</a:t>
            </a:r>
            <a:r>
              <a:rPr lang="en-US" dirty="0" smtClean="0"/>
              <a:t> </a:t>
            </a:r>
            <a:r>
              <a:rPr lang="en-US" dirty="0" err="1" smtClean="0"/>
              <a:t>perusahaan</a:t>
            </a:r>
            <a:r>
              <a:rPr lang="en-US" dirty="0" smtClean="0"/>
              <a:t> </a:t>
            </a:r>
            <a:r>
              <a:rPr lang="en-US" dirty="0" err="1" smtClean="0"/>
              <a:t>dari</a:t>
            </a:r>
            <a:r>
              <a:rPr lang="en-US" dirty="0" smtClean="0"/>
              <a:t> </a:t>
            </a:r>
            <a:r>
              <a:rPr lang="en-US" dirty="0" err="1" smtClean="0"/>
              <a:t>transaksi</a:t>
            </a:r>
            <a:r>
              <a:rPr lang="en-US" dirty="0" smtClean="0"/>
              <a:t> </a:t>
            </a:r>
            <a:r>
              <a:rPr lang="en-US" dirty="0" err="1" smtClean="0"/>
              <a:t>perdagangan</a:t>
            </a:r>
            <a:r>
              <a:rPr lang="en-US" dirty="0" smtClean="0"/>
              <a:t> </a:t>
            </a:r>
            <a:r>
              <a:rPr lang="en-US" dirty="0" err="1" smtClean="0"/>
              <a:t>dalam</a:t>
            </a:r>
            <a:r>
              <a:rPr lang="en-US" dirty="0" smtClean="0"/>
              <a:t> </a:t>
            </a:r>
            <a:r>
              <a:rPr lang="en-US" dirty="0" err="1" smtClean="0"/>
              <a:t>atau</a:t>
            </a:r>
            <a:r>
              <a:rPr lang="en-US" dirty="0" smtClean="0"/>
              <a:t> </a:t>
            </a:r>
            <a:r>
              <a:rPr lang="en-US" dirty="0" err="1" smtClean="0"/>
              <a:t>luar</a:t>
            </a:r>
            <a:r>
              <a:rPr lang="en-US" dirty="0" smtClean="0"/>
              <a:t> </a:t>
            </a:r>
            <a:r>
              <a:rPr lang="en-US" dirty="0" err="1" smtClean="0"/>
              <a:t>negeri</a:t>
            </a:r>
            <a:r>
              <a:rPr lang="en-US" dirty="0" smtClean="0"/>
              <a:t>.</a:t>
            </a:r>
          </a:p>
          <a:p>
            <a:r>
              <a:rPr lang="en-US" dirty="0" smtClean="0"/>
              <a:t> </a:t>
            </a:r>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457200"/>
            <a:ext cx="8229600" cy="5550091"/>
          </a:xfrm>
        </p:spPr>
        <p:txBody>
          <a:bodyPr/>
          <a:lstStyle/>
          <a:p>
            <a:r>
              <a:rPr lang="en-US" sz="2800" dirty="0" err="1" smtClean="0"/>
              <a:t>unsur-unsur</a:t>
            </a:r>
            <a:r>
              <a:rPr lang="en-US" sz="2800" dirty="0" smtClean="0"/>
              <a:t> </a:t>
            </a:r>
            <a:r>
              <a:rPr lang="en-US" sz="2800" dirty="0" err="1" smtClean="0"/>
              <a:t>utama</a:t>
            </a:r>
            <a:r>
              <a:rPr lang="en-US" sz="2800" dirty="0" smtClean="0"/>
              <a:t> </a:t>
            </a:r>
            <a:r>
              <a:rPr lang="en-US" sz="2800" dirty="0" err="1" smtClean="0"/>
              <a:t>pengertian</a:t>
            </a:r>
            <a:r>
              <a:rPr lang="en-US" sz="2800" dirty="0" smtClean="0"/>
              <a:t> </a:t>
            </a:r>
            <a:r>
              <a:rPr lang="en-US" sz="2800" dirty="0" err="1" smtClean="0"/>
              <a:t>anjak</a:t>
            </a:r>
            <a:r>
              <a:rPr lang="en-US" sz="2800" dirty="0" smtClean="0"/>
              <a:t> </a:t>
            </a:r>
            <a:r>
              <a:rPr lang="en-US" sz="2800" dirty="0" err="1" smtClean="0"/>
              <a:t>piutang</a:t>
            </a:r>
            <a:r>
              <a:rPr lang="en-US" sz="2800" dirty="0" smtClean="0"/>
              <a:t> </a:t>
            </a:r>
            <a:r>
              <a:rPr lang="en-US" sz="2800" dirty="0" err="1" smtClean="0"/>
              <a:t>sebagai</a:t>
            </a:r>
            <a:r>
              <a:rPr lang="en-US" sz="2800" dirty="0" smtClean="0"/>
              <a:t> </a:t>
            </a:r>
            <a:r>
              <a:rPr lang="en-US" sz="2800" dirty="0" err="1" smtClean="0"/>
              <a:t>berikut</a:t>
            </a:r>
            <a:r>
              <a:rPr lang="en-US" sz="2800" dirty="0" smtClean="0"/>
              <a:t> ;</a:t>
            </a:r>
          </a:p>
          <a:p>
            <a:pPr lvl="1"/>
            <a:r>
              <a:rPr lang="en-US" sz="2400" dirty="0" err="1" smtClean="0"/>
              <a:t>Subjek</a:t>
            </a:r>
            <a:r>
              <a:rPr lang="en-US" sz="2400" dirty="0" smtClean="0"/>
              <a:t> </a:t>
            </a:r>
            <a:r>
              <a:rPr lang="en-US" sz="2400" dirty="0" err="1" smtClean="0"/>
              <a:t>anjak</a:t>
            </a:r>
            <a:r>
              <a:rPr lang="en-US" sz="2400" dirty="0" smtClean="0"/>
              <a:t> </a:t>
            </a:r>
            <a:r>
              <a:rPr lang="en-US" sz="2400" dirty="0" err="1" smtClean="0"/>
              <a:t>piutang</a:t>
            </a:r>
            <a:r>
              <a:rPr lang="en-US" sz="2400" dirty="0" smtClean="0"/>
              <a:t> </a:t>
            </a:r>
            <a:r>
              <a:rPr lang="en-US" sz="2400" dirty="0" err="1" smtClean="0"/>
              <a:t>yaitu</a:t>
            </a:r>
            <a:r>
              <a:rPr lang="en-US" sz="2400" dirty="0" smtClean="0"/>
              <a:t> </a:t>
            </a:r>
            <a:r>
              <a:rPr lang="en-US" sz="2400" dirty="0" err="1" smtClean="0"/>
              <a:t>perusahaan</a:t>
            </a:r>
            <a:r>
              <a:rPr lang="en-US" sz="2400" dirty="0" smtClean="0"/>
              <a:t> </a:t>
            </a:r>
            <a:r>
              <a:rPr lang="en-US" sz="2400" dirty="0" err="1" smtClean="0"/>
              <a:t>anjak</a:t>
            </a:r>
            <a:r>
              <a:rPr lang="en-US" sz="2400" dirty="0" smtClean="0"/>
              <a:t> </a:t>
            </a:r>
            <a:r>
              <a:rPr lang="en-US" sz="2400" dirty="0" err="1" smtClean="0"/>
              <a:t>piutang</a:t>
            </a:r>
            <a:r>
              <a:rPr lang="en-US" sz="2400" dirty="0" smtClean="0"/>
              <a:t> (factoring company), </a:t>
            </a:r>
            <a:r>
              <a:rPr lang="en-US" sz="2400" dirty="0" err="1" smtClean="0"/>
              <a:t>klien</a:t>
            </a:r>
            <a:r>
              <a:rPr lang="en-US" sz="2400" dirty="0" smtClean="0"/>
              <a:t> (Supplier) </a:t>
            </a:r>
            <a:r>
              <a:rPr lang="en-US" sz="2400" dirty="0" err="1" smtClean="0"/>
              <a:t>dan</a:t>
            </a:r>
            <a:r>
              <a:rPr lang="en-US" sz="2400" dirty="0" smtClean="0"/>
              <a:t> </a:t>
            </a:r>
            <a:r>
              <a:rPr lang="en-US" sz="2400" dirty="0" err="1" smtClean="0"/>
              <a:t>nasabah</a:t>
            </a:r>
            <a:r>
              <a:rPr lang="en-US" sz="2400" dirty="0" smtClean="0"/>
              <a:t> (customer)</a:t>
            </a:r>
          </a:p>
          <a:p>
            <a:pPr lvl="1"/>
            <a:r>
              <a:rPr lang="en-US" sz="2400" dirty="0" err="1" smtClean="0"/>
              <a:t>Objek</a:t>
            </a:r>
            <a:r>
              <a:rPr lang="en-US" sz="2400" dirty="0" smtClean="0"/>
              <a:t> </a:t>
            </a:r>
            <a:r>
              <a:rPr lang="en-US" sz="2400" dirty="0" err="1" smtClean="0"/>
              <a:t>anjak</a:t>
            </a:r>
            <a:r>
              <a:rPr lang="en-US" sz="2400" dirty="0" smtClean="0"/>
              <a:t> </a:t>
            </a:r>
            <a:r>
              <a:rPr lang="en-US" sz="2400" dirty="0" err="1" smtClean="0"/>
              <a:t>piutang</a:t>
            </a:r>
            <a:r>
              <a:rPr lang="en-US" sz="2400" dirty="0" smtClean="0"/>
              <a:t> </a:t>
            </a:r>
            <a:r>
              <a:rPr lang="en-US" sz="2400" dirty="0" err="1" smtClean="0"/>
              <a:t>yaitu</a:t>
            </a:r>
            <a:r>
              <a:rPr lang="en-US" sz="2400" dirty="0" smtClean="0"/>
              <a:t> </a:t>
            </a:r>
            <a:r>
              <a:rPr lang="en-US" sz="2400" dirty="0" err="1" smtClean="0"/>
              <a:t>piutang</a:t>
            </a:r>
            <a:r>
              <a:rPr lang="en-US" sz="2400" dirty="0" smtClean="0"/>
              <a:t> </a:t>
            </a:r>
            <a:r>
              <a:rPr lang="en-US" sz="2400" dirty="0" err="1" smtClean="0"/>
              <a:t>jangka</a:t>
            </a:r>
            <a:r>
              <a:rPr lang="en-US" sz="2400" dirty="0" smtClean="0"/>
              <a:t> </a:t>
            </a:r>
            <a:r>
              <a:rPr lang="en-US" sz="2400" dirty="0" err="1" smtClean="0"/>
              <a:t>pendek</a:t>
            </a:r>
            <a:r>
              <a:rPr lang="en-US" sz="2400" dirty="0" smtClean="0"/>
              <a:t> </a:t>
            </a:r>
            <a:r>
              <a:rPr lang="en-US" sz="2400" dirty="0" err="1" smtClean="0"/>
              <a:t>milik</a:t>
            </a:r>
            <a:r>
              <a:rPr lang="en-US" sz="2400" dirty="0" smtClean="0"/>
              <a:t> </a:t>
            </a:r>
            <a:r>
              <a:rPr lang="en-US" sz="2400" dirty="0" err="1" smtClean="0"/>
              <a:t>klien</a:t>
            </a:r>
            <a:r>
              <a:rPr lang="en-US" sz="2400" dirty="0" smtClean="0"/>
              <a:t> (supplier)</a:t>
            </a:r>
          </a:p>
          <a:p>
            <a:pPr lvl="1"/>
            <a:r>
              <a:rPr lang="en-US" sz="2400" dirty="0" err="1" smtClean="0"/>
              <a:t>Peristiwa</a:t>
            </a:r>
            <a:r>
              <a:rPr lang="en-US" sz="2400" dirty="0" smtClean="0"/>
              <a:t> </a:t>
            </a:r>
            <a:r>
              <a:rPr lang="en-US" sz="2400" dirty="0" err="1" smtClean="0"/>
              <a:t>anjak</a:t>
            </a:r>
            <a:r>
              <a:rPr lang="en-US" sz="2400" dirty="0" smtClean="0"/>
              <a:t> </a:t>
            </a:r>
            <a:r>
              <a:rPr lang="en-US" sz="2400" dirty="0" err="1" smtClean="0"/>
              <a:t>piutang</a:t>
            </a:r>
            <a:r>
              <a:rPr lang="en-US" sz="2400" dirty="0" smtClean="0"/>
              <a:t> </a:t>
            </a:r>
            <a:r>
              <a:rPr lang="en-US" sz="2400" dirty="0" err="1" smtClean="0"/>
              <a:t>yaitu</a:t>
            </a:r>
            <a:r>
              <a:rPr lang="en-US" sz="2400" dirty="0" smtClean="0"/>
              <a:t> </a:t>
            </a:r>
            <a:r>
              <a:rPr lang="en-US" sz="2400" dirty="0" err="1" smtClean="0"/>
              <a:t>kontrak</a:t>
            </a:r>
            <a:r>
              <a:rPr lang="en-US" sz="2400" dirty="0" smtClean="0"/>
              <a:t> </a:t>
            </a:r>
            <a:r>
              <a:rPr lang="en-US" sz="2400" dirty="0" err="1" smtClean="0"/>
              <a:t>pengalihan</a:t>
            </a:r>
            <a:r>
              <a:rPr lang="en-US" sz="2400" dirty="0" smtClean="0"/>
              <a:t> </a:t>
            </a:r>
            <a:r>
              <a:rPr lang="en-US" sz="2400" dirty="0" err="1" smtClean="0"/>
              <a:t>piutang</a:t>
            </a:r>
            <a:r>
              <a:rPr lang="en-US" sz="2400" dirty="0" smtClean="0"/>
              <a:t> </a:t>
            </a:r>
            <a:r>
              <a:rPr lang="en-US" sz="2400" dirty="0" err="1" smtClean="0"/>
              <a:t>jangka</a:t>
            </a:r>
            <a:r>
              <a:rPr lang="en-US" sz="2400" dirty="0" smtClean="0"/>
              <a:t> </a:t>
            </a:r>
            <a:r>
              <a:rPr lang="en-US" sz="2400" dirty="0" err="1" smtClean="0"/>
              <a:t>pendek</a:t>
            </a:r>
            <a:r>
              <a:rPr lang="en-US" sz="2400" dirty="0" smtClean="0"/>
              <a:t> </a:t>
            </a:r>
            <a:r>
              <a:rPr lang="en-US" sz="2400" dirty="0" err="1" smtClean="0"/>
              <a:t>antara</a:t>
            </a:r>
            <a:r>
              <a:rPr lang="en-US" sz="2400" dirty="0" smtClean="0"/>
              <a:t> </a:t>
            </a:r>
            <a:r>
              <a:rPr lang="en-US" sz="2400" dirty="0" err="1" smtClean="0"/>
              <a:t>pihak</a:t>
            </a:r>
            <a:r>
              <a:rPr lang="en-US" sz="2400" dirty="0" smtClean="0"/>
              <a:t> </a:t>
            </a:r>
            <a:r>
              <a:rPr lang="en-US" sz="2400" dirty="0" err="1" smtClean="0"/>
              <a:t>klien</a:t>
            </a:r>
            <a:r>
              <a:rPr lang="en-US" sz="2400" dirty="0" smtClean="0"/>
              <a:t> (supplier) </a:t>
            </a:r>
            <a:r>
              <a:rPr lang="en-US" sz="2400" dirty="0" err="1" smtClean="0"/>
              <a:t>dan</a:t>
            </a:r>
            <a:r>
              <a:rPr lang="en-US" sz="2400" dirty="0" smtClean="0"/>
              <a:t> </a:t>
            </a:r>
            <a:r>
              <a:rPr lang="en-US" sz="2400" dirty="0" err="1" smtClean="0"/>
              <a:t>perusahaan</a:t>
            </a:r>
            <a:r>
              <a:rPr lang="en-US" sz="2400" dirty="0" smtClean="0"/>
              <a:t> </a:t>
            </a:r>
            <a:r>
              <a:rPr lang="en-US" sz="2400" dirty="0" err="1" smtClean="0"/>
              <a:t>anjak</a:t>
            </a:r>
            <a:r>
              <a:rPr lang="en-US" sz="2400" dirty="0" smtClean="0"/>
              <a:t> </a:t>
            </a:r>
            <a:r>
              <a:rPr lang="en-US" sz="2400" dirty="0" err="1" smtClean="0"/>
              <a:t>piutang</a:t>
            </a:r>
            <a:r>
              <a:rPr lang="en-US" sz="2400" dirty="0" smtClean="0"/>
              <a:t> (factoring company). </a:t>
            </a:r>
          </a:p>
          <a:p>
            <a:pPr lvl="1"/>
            <a:endParaRPr lang="en-US" sz="2400" dirty="0" smtClean="0"/>
          </a:p>
          <a:p>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0" y="0"/>
            <a:ext cx="9144000" cy="6858000"/>
          </a:xfrm>
        </p:spPr>
        <p:txBody>
          <a:bodyPr>
            <a:normAutofit/>
          </a:bodyPr>
          <a:lstStyle/>
          <a:p>
            <a:pPr lvl="1"/>
            <a:r>
              <a:rPr lang="en-US" sz="2400" dirty="0" smtClean="0"/>
              <a:t> </a:t>
            </a:r>
            <a:r>
              <a:rPr lang="en-US" sz="2400" dirty="0" err="1" smtClean="0"/>
              <a:t>Hubungan</a:t>
            </a:r>
            <a:r>
              <a:rPr lang="en-US" sz="2400" dirty="0" smtClean="0"/>
              <a:t> </a:t>
            </a:r>
            <a:r>
              <a:rPr lang="en-US" sz="2400" dirty="0" err="1" smtClean="0"/>
              <a:t>anjak</a:t>
            </a:r>
            <a:r>
              <a:rPr lang="en-US" sz="2400" dirty="0" smtClean="0"/>
              <a:t> </a:t>
            </a:r>
            <a:r>
              <a:rPr lang="en-US" sz="2400" dirty="0" err="1" smtClean="0"/>
              <a:t>piutang</a:t>
            </a:r>
            <a:r>
              <a:rPr lang="en-US" sz="2400" dirty="0" smtClean="0"/>
              <a:t> </a:t>
            </a:r>
            <a:r>
              <a:rPr lang="en-US" sz="2400" dirty="0" err="1" smtClean="0"/>
              <a:t>yaitu</a:t>
            </a:r>
            <a:r>
              <a:rPr lang="en-US" sz="2400" dirty="0" smtClean="0"/>
              <a:t> </a:t>
            </a:r>
            <a:r>
              <a:rPr lang="en-US" sz="2400" dirty="0" err="1" smtClean="0"/>
              <a:t>hubungan</a:t>
            </a:r>
            <a:r>
              <a:rPr lang="en-US" sz="2400" dirty="0" smtClean="0"/>
              <a:t> </a:t>
            </a:r>
            <a:r>
              <a:rPr lang="en-US" sz="2400" dirty="0" err="1" smtClean="0"/>
              <a:t>kewajiban</a:t>
            </a:r>
            <a:r>
              <a:rPr lang="en-US" sz="2400" dirty="0" smtClean="0"/>
              <a:t> </a:t>
            </a:r>
            <a:r>
              <a:rPr lang="en-US" sz="2400" dirty="0" err="1" smtClean="0"/>
              <a:t>dan</a:t>
            </a:r>
            <a:r>
              <a:rPr lang="en-US" sz="2400" dirty="0" smtClean="0"/>
              <a:t> </a:t>
            </a:r>
            <a:r>
              <a:rPr lang="en-US" sz="2400" dirty="0" err="1" smtClean="0"/>
              <a:t>hak</a:t>
            </a:r>
            <a:r>
              <a:rPr lang="en-US" sz="2400" dirty="0" smtClean="0"/>
              <a:t> </a:t>
            </a:r>
            <a:r>
              <a:rPr lang="en-US" sz="2400" dirty="0" err="1" smtClean="0"/>
              <a:t>antara</a:t>
            </a:r>
            <a:r>
              <a:rPr lang="en-US" sz="2400" dirty="0" smtClean="0"/>
              <a:t> </a:t>
            </a:r>
            <a:r>
              <a:rPr lang="en-US" sz="2400" dirty="0" err="1" smtClean="0"/>
              <a:t>klien</a:t>
            </a:r>
            <a:r>
              <a:rPr lang="en-US" sz="2400" dirty="0" smtClean="0"/>
              <a:t> </a:t>
            </a:r>
            <a:r>
              <a:rPr lang="en-US" sz="2400" dirty="0" err="1" smtClean="0"/>
              <a:t>dan</a:t>
            </a:r>
            <a:r>
              <a:rPr lang="en-US" sz="2400" dirty="0" smtClean="0"/>
              <a:t> </a:t>
            </a:r>
            <a:r>
              <a:rPr lang="en-US" sz="2400" dirty="0" err="1" smtClean="0"/>
              <a:t>perusahaan</a:t>
            </a:r>
            <a:r>
              <a:rPr lang="en-US" sz="2400" dirty="0" smtClean="0"/>
              <a:t> </a:t>
            </a:r>
            <a:r>
              <a:rPr lang="en-US" sz="2400" dirty="0" err="1" smtClean="0"/>
              <a:t>anjak</a:t>
            </a:r>
            <a:r>
              <a:rPr lang="en-US" sz="2400" dirty="0" smtClean="0"/>
              <a:t> </a:t>
            </a:r>
            <a:r>
              <a:rPr lang="en-US" sz="2400" dirty="0" err="1" smtClean="0"/>
              <a:t>piutang</a:t>
            </a:r>
            <a:r>
              <a:rPr lang="en-US" sz="2400" dirty="0" smtClean="0"/>
              <a:t>. </a:t>
            </a:r>
            <a:r>
              <a:rPr lang="en-US" sz="2400" dirty="0" err="1" smtClean="0"/>
              <a:t>Klien</a:t>
            </a:r>
            <a:r>
              <a:rPr lang="en-US" sz="2400" dirty="0" smtClean="0"/>
              <a:t> </a:t>
            </a:r>
            <a:r>
              <a:rPr lang="en-US" sz="2400" dirty="0" err="1" smtClean="0"/>
              <a:t>berkewajiban</a:t>
            </a:r>
            <a:r>
              <a:rPr lang="en-US" sz="2400" dirty="0" smtClean="0"/>
              <a:t> </a:t>
            </a:r>
            <a:r>
              <a:rPr lang="en-US" sz="2400" dirty="0" err="1" smtClean="0"/>
              <a:t>menjual</a:t>
            </a:r>
            <a:r>
              <a:rPr lang="en-US" sz="2400" dirty="0" smtClean="0"/>
              <a:t> </a:t>
            </a:r>
            <a:r>
              <a:rPr lang="en-US" sz="2400" dirty="0" err="1" smtClean="0"/>
              <a:t>atau</a:t>
            </a:r>
            <a:r>
              <a:rPr lang="en-US" sz="2400" dirty="0" smtClean="0"/>
              <a:t> </a:t>
            </a:r>
            <a:r>
              <a:rPr lang="en-US" sz="2400" dirty="0" err="1" smtClean="0"/>
              <a:t>menjaminkan</a:t>
            </a:r>
            <a:r>
              <a:rPr lang="en-US" sz="2400" dirty="0" smtClean="0"/>
              <a:t> </a:t>
            </a:r>
            <a:r>
              <a:rPr lang="en-US" sz="2400" dirty="0" err="1" smtClean="0"/>
              <a:t>dan</a:t>
            </a:r>
            <a:r>
              <a:rPr lang="en-US" sz="2400" dirty="0" smtClean="0"/>
              <a:t> </a:t>
            </a:r>
            <a:r>
              <a:rPr lang="en-US" sz="2400" dirty="0" err="1" smtClean="0"/>
              <a:t>mengalihkan</a:t>
            </a:r>
            <a:r>
              <a:rPr lang="en-US" sz="2400" dirty="0" smtClean="0"/>
              <a:t> </a:t>
            </a:r>
            <a:r>
              <a:rPr lang="en-US" sz="2400" dirty="0" err="1" smtClean="0"/>
              <a:t>piutang</a:t>
            </a:r>
            <a:r>
              <a:rPr lang="en-US" sz="2400" dirty="0" smtClean="0"/>
              <a:t> </a:t>
            </a:r>
            <a:r>
              <a:rPr lang="en-US" sz="2400" dirty="0" err="1" smtClean="0"/>
              <a:t>jangka</a:t>
            </a:r>
            <a:r>
              <a:rPr lang="en-US" sz="2400" dirty="0" smtClean="0"/>
              <a:t> </a:t>
            </a:r>
            <a:r>
              <a:rPr lang="en-US" sz="2400" dirty="0" err="1" smtClean="0"/>
              <a:t>pendek</a:t>
            </a:r>
            <a:r>
              <a:rPr lang="en-US" sz="2400" dirty="0" smtClean="0"/>
              <a:t> </a:t>
            </a:r>
            <a:r>
              <a:rPr lang="en-US" sz="2400" dirty="0" err="1" smtClean="0"/>
              <a:t>hasil</a:t>
            </a:r>
            <a:r>
              <a:rPr lang="en-US" sz="2400" dirty="0" smtClean="0"/>
              <a:t> </a:t>
            </a:r>
            <a:r>
              <a:rPr lang="en-US" sz="2400" dirty="0" err="1" smtClean="0"/>
              <a:t>transaksi</a:t>
            </a:r>
            <a:r>
              <a:rPr lang="en-US" sz="2400" dirty="0" smtClean="0"/>
              <a:t> </a:t>
            </a:r>
            <a:r>
              <a:rPr lang="en-US" sz="2400" dirty="0" err="1" smtClean="0"/>
              <a:t>perdagangan</a:t>
            </a:r>
            <a:r>
              <a:rPr lang="en-US" sz="2400" dirty="0" smtClean="0"/>
              <a:t> </a:t>
            </a:r>
            <a:r>
              <a:rPr lang="en-US" sz="2400" dirty="0" err="1" smtClean="0"/>
              <a:t>kepada</a:t>
            </a:r>
            <a:r>
              <a:rPr lang="en-US" sz="2400" dirty="0" smtClean="0"/>
              <a:t> </a:t>
            </a:r>
            <a:r>
              <a:rPr lang="en-US" sz="2400" dirty="0" err="1" smtClean="0"/>
              <a:t>perusahaan</a:t>
            </a:r>
            <a:r>
              <a:rPr lang="en-US" sz="2400" dirty="0" smtClean="0"/>
              <a:t> </a:t>
            </a:r>
            <a:r>
              <a:rPr lang="en-US" sz="2400" dirty="0" err="1" smtClean="0"/>
              <a:t>anjak</a:t>
            </a:r>
            <a:r>
              <a:rPr lang="en-US" sz="2400" dirty="0" smtClean="0"/>
              <a:t> </a:t>
            </a:r>
            <a:r>
              <a:rPr lang="en-US" sz="2400" dirty="0" err="1" smtClean="0"/>
              <a:t>piutang</a:t>
            </a:r>
            <a:r>
              <a:rPr lang="en-US" sz="2400" dirty="0" smtClean="0"/>
              <a:t>. </a:t>
            </a:r>
            <a:r>
              <a:rPr lang="en-US" sz="2400" dirty="0" err="1" smtClean="0"/>
              <a:t>Sedangkan</a:t>
            </a:r>
            <a:r>
              <a:rPr lang="en-US" sz="2400" dirty="0" smtClean="0"/>
              <a:t> </a:t>
            </a:r>
            <a:r>
              <a:rPr lang="en-US" sz="2400" dirty="0" err="1" smtClean="0"/>
              <a:t>perusahaan</a:t>
            </a:r>
            <a:r>
              <a:rPr lang="en-US" sz="2400" dirty="0" smtClean="0"/>
              <a:t> </a:t>
            </a:r>
            <a:r>
              <a:rPr lang="en-US" sz="2400" dirty="0" err="1" smtClean="0"/>
              <a:t>anjak</a:t>
            </a:r>
            <a:r>
              <a:rPr lang="en-US" sz="2400" dirty="0" smtClean="0"/>
              <a:t> </a:t>
            </a:r>
            <a:r>
              <a:rPr lang="en-US" sz="2400" dirty="0" err="1" smtClean="0"/>
              <a:t>piutang</a:t>
            </a:r>
            <a:r>
              <a:rPr lang="en-US" sz="2400" dirty="0" smtClean="0"/>
              <a:t> </a:t>
            </a:r>
            <a:r>
              <a:rPr lang="en-US" sz="2400" dirty="0" err="1" smtClean="0"/>
              <a:t>berkewajiban</a:t>
            </a:r>
            <a:r>
              <a:rPr lang="en-US" sz="2400" dirty="0" smtClean="0"/>
              <a:t> </a:t>
            </a:r>
            <a:r>
              <a:rPr lang="en-US" sz="2400" dirty="0" err="1" smtClean="0"/>
              <a:t>membiayai</a:t>
            </a:r>
            <a:r>
              <a:rPr lang="en-US" sz="2400" dirty="0" smtClean="0"/>
              <a:t> </a:t>
            </a:r>
            <a:r>
              <a:rPr lang="en-US" sz="2400" dirty="0" err="1" smtClean="0"/>
              <a:t>dalam</a:t>
            </a:r>
            <a:r>
              <a:rPr lang="en-US" sz="2400" dirty="0" smtClean="0"/>
              <a:t> </a:t>
            </a:r>
            <a:r>
              <a:rPr lang="en-US" sz="2400" dirty="0" err="1" smtClean="0"/>
              <a:t>bentuk</a:t>
            </a:r>
            <a:r>
              <a:rPr lang="en-US" sz="2400" dirty="0" smtClean="0"/>
              <a:t> </a:t>
            </a:r>
            <a:r>
              <a:rPr lang="en-US" sz="2400" dirty="0" err="1" smtClean="0"/>
              <a:t>pembelian</a:t>
            </a:r>
            <a:r>
              <a:rPr lang="en-US" sz="2400" dirty="0" smtClean="0"/>
              <a:t> </a:t>
            </a:r>
            <a:r>
              <a:rPr lang="en-US" sz="2400" dirty="0" err="1" smtClean="0"/>
              <a:t>dan</a:t>
            </a:r>
            <a:r>
              <a:rPr lang="en-US" sz="2400" dirty="0" smtClean="0"/>
              <a:t> / </a:t>
            </a:r>
            <a:r>
              <a:rPr lang="en-US" sz="2400" dirty="0" err="1" smtClean="0"/>
              <a:t>atau</a:t>
            </a:r>
            <a:r>
              <a:rPr lang="en-US" sz="2400" dirty="0" smtClean="0"/>
              <a:t> </a:t>
            </a:r>
            <a:r>
              <a:rPr lang="en-US" sz="2400" dirty="0" err="1" smtClean="0"/>
              <a:t>pengalihan</a:t>
            </a:r>
            <a:r>
              <a:rPr lang="en-US" sz="2400" dirty="0" smtClean="0"/>
              <a:t> </a:t>
            </a:r>
            <a:r>
              <a:rPr lang="en-US" sz="2400" dirty="0" err="1" smtClean="0"/>
              <a:t>piutang</a:t>
            </a:r>
            <a:r>
              <a:rPr lang="en-US" sz="2400" dirty="0" smtClean="0"/>
              <a:t> </a:t>
            </a:r>
            <a:r>
              <a:rPr lang="en-US" sz="2400" dirty="0" err="1" smtClean="0"/>
              <a:t>jangka</a:t>
            </a:r>
            <a:r>
              <a:rPr lang="en-US" sz="2400" dirty="0" smtClean="0"/>
              <a:t> </a:t>
            </a:r>
            <a:r>
              <a:rPr lang="en-US" sz="2400" dirty="0" err="1" smtClean="0"/>
              <a:t>pendek</a:t>
            </a:r>
            <a:r>
              <a:rPr lang="en-US" sz="2400" dirty="0" smtClean="0"/>
              <a:t> </a:t>
            </a:r>
            <a:r>
              <a:rPr lang="en-US" sz="2400" dirty="0" err="1" smtClean="0"/>
              <a:t>hasil</a:t>
            </a:r>
            <a:r>
              <a:rPr lang="en-US" sz="2400" dirty="0" smtClean="0"/>
              <a:t> </a:t>
            </a:r>
            <a:r>
              <a:rPr lang="en-US" sz="2400" dirty="0" err="1" smtClean="0"/>
              <a:t>transaksi</a:t>
            </a:r>
            <a:r>
              <a:rPr lang="en-US" sz="2400" dirty="0" smtClean="0"/>
              <a:t> </a:t>
            </a:r>
            <a:r>
              <a:rPr lang="en-US" sz="2400" dirty="0" err="1" smtClean="0"/>
              <a:t>perdagangan</a:t>
            </a:r>
            <a:r>
              <a:rPr lang="en-US" sz="2400" dirty="0" smtClean="0"/>
              <a:t>, </a:t>
            </a:r>
            <a:r>
              <a:rPr lang="en-US" sz="2400" dirty="0" err="1" smtClean="0"/>
              <a:t>menatausahakan</a:t>
            </a:r>
            <a:r>
              <a:rPr lang="en-US" sz="2400" dirty="0" smtClean="0"/>
              <a:t> </a:t>
            </a:r>
            <a:r>
              <a:rPr lang="en-US" sz="2400" dirty="0" err="1" smtClean="0"/>
              <a:t>piutang</a:t>
            </a:r>
            <a:r>
              <a:rPr lang="en-US" sz="2400" dirty="0" smtClean="0"/>
              <a:t> </a:t>
            </a:r>
            <a:r>
              <a:rPr lang="en-US" sz="2400" dirty="0" err="1" smtClean="0"/>
              <a:t>tersebut</a:t>
            </a:r>
            <a:r>
              <a:rPr lang="en-US" sz="2400" dirty="0" smtClean="0"/>
              <a:t>, </a:t>
            </a:r>
            <a:r>
              <a:rPr lang="en-US" sz="2400" dirty="0" err="1" smtClean="0"/>
              <a:t>dan</a:t>
            </a:r>
            <a:r>
              <a:rPr lang="en-US" sz="2400" dirty="0" smtClean="0"/>
              <a:t> </a:t>
            </a:r>
            <a:r>
              <a:rPr lang="en-US" sz="2400" dirty="0" err="1" smtClean="0"/>
              <a:t>menagih</a:t>
            </a:r>
            <a:r>
              <a:rPr lang="en-US" sz="2400" dirty="0" smtClean="0"/>
              <a:t> </a:t>
            </a:r>
            <a:r>
              <a:rPr lang="en-US" sz="2400" dirty="0" err="1" smtClean="0"/>
              <a:t>piutang</a:t>
            </a:r>
            <a:r>
              <a:rPr lang="en-US" sz="2400" dirty="0" smtClean="0"/>
              <a:t> </a:t>
            </a:r>
            <a:r>
              <a:rPr lang="en-US" sz="2400" dirty="0" err="1" smtClean="0"/>
              <a:t>perusahaan</a:t>
            </a:r>
            <a:r>
              <a:rPr lang="en-US" sz="2400" dirty="0" smtClean="0"/>
              <a:t> </a:t>
            </a:r>
            <a:r>
              <a:rPr lang="en-US" sz="2400" dirty="0" err="1" smtClean="0"/>
              <a:t>klien</a:t>
            </a:r>
            <a:r>
              <a:rPr lang="en-US" sz="2400" dirty="0" smtClean="0"/>
              <a:t>. </a:t>
            </a:r>
          </a:p>
          <a:p>
            <a:pPr lvl="1"/>
            <a:r>
              <a:rPr lang="en-US" sz="2400" dirty="0" err="1" smtClean="0"/>
              <a:t>Jangka</a:t>
            </a:r>
            <a:r>
              <a:rPr lang="en-US" sz="2400" dirty="0" smtClean="0"/>
              <a:t> </a:t>
            </a:r>
            <a:r>
              <a:rPr lang="en-US" sz="2400" dirty="0" err="1" smtClean="0"/>
              <a:t>waktu</a:t>
            </a:r>
            <a:r>
              <a:rPr lang="en-US" sz="2400" dirty="0" smtClean="0"/>
              <a:t> </a:t>
            </a:r>
            <a:r>
              <a:rPr lang="en-US" sz="2400" dirty="0" err="1" smtClean="0"/>
              <a:t>anjak</a:t>
            </a:r>
            <a:r>
              <a:rPr lang="en-US" sz="2400" dirty="0" smtClean="0"/>
              <a:t> </a:t>
            </a:r>
            <a:r>
              <a:rPr lang="en-US" sz="2400" dirty="0" err="1" smtClean="0"/>
              <a:t>piutang</a:t>
            </a:r>
            <a:r>
              <a:rPr lang="en-US" sz="2400" dirty="0" smtClean="0"/>
              <a:t> </a:t>
            </a:r>
            <a:r>
              <a:rPr lang="en-US" sz="2400" dirty="0" err="1" smtClean="0"/>
              <a:t>yaitu</a:t>
            </a:r>
            <a:r>
              <a:rPr lang="en-US" sz="2400" dirty="0" smtClean="0"/>
              <a:t> </a:t>
            </a:r>
            <a:r>
              <a:rPr lang="en-US" sz="2400" dirty="0" err="1" smtClean="0"/>
              <a:t>sesuai</a:t>
            </a:r>
            <a:r>
              <a:rPr lang="en-US" sz="2400" dirty="0" smtClean="0"/>
              <a:t> </a:t>
            </a:r>
            <a:r>
              <a:rPr lang="en-US" sz="2400" dirty="0" err="1" smtClean="0"/>
              <a:t>dengan</a:t>
            </a:r>
            <a:r>
              <a:rPr lang="en-US" sz="2400" dirty="0" smtClean="0"/>
              <a:t> </a:t>
            </a:r>
            <a:r>
              <a:rPr lang="en-US" sz="2400" dirty="0" err="1" smtClean="0"/>
              <a:t>piutang</a:t>
            </a:r>
            <a:r>
              <a:rPr lang="en-US" sz="2400" dirty="0" smtClean="0"/>
              <a:t> </a:t>
            </a:r>
            <a:r>
              <a:rPr lang="en-US" sz="2400" dirty="0" err="1" smtClean="0"/>
              <a:t>jangka</a:t>
            </a:r>
            <a:r>
              <a:rPr lang="en-US" sz="2400" dirty="0" smtClean="0"/>
              <a:t> </a:t>
            </a:r>
            <a:r>
              <a:rPr lang="en-US" sz="2400" dirty="0" err="1" smtClean="0"/>
              <a:t>pendek</a:t>
            </a:r>
            <a:r>
              <a:rPr lang="en-US" sz="2400" dirty="0" smtClean="0"/>
              <a:t>. </a:t>
            </a:r>
          </a:p>
          <a:p>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err="1" smtClean="0"/>
              <a:t>Piutang</a:t>
            </a:r>
            <a:r>
              <a:rPr lang="en-US" dirty="0" smtClean="0"/>
              <a:t> </a:t>
            </a:r>
            <a:r>
              <a:rPr lang="en-US" dirty="0" err="1" smtClean="0"/>
              <a:t>perdagangan</a:t>
            </a:r>
            <a:r>
              <a:rPr lang="en-US" dirty="0" smtClean="0"/>
              <a:t> </a:t>
            </a:r>
            <a:r>
              <a:rPr lang="en-US" dirty="0" err="1" smtClean="0"/>
              <a:t>jangka</a:t>
            </a:r>
            <a:r>
              <a:rPr lang="en-US" dirty="0" smtClean="0"/>
              <a:t> </a:t>
            </a:r>
            <a:r>
              <a:rPr lang="en-US" dirty="0" err="1" smtClean="0"/>
              <a:t>pendek</a:t>
            </a:r>
            <a:r>
              <a:rPr lang="en-US" dirty="0" smtClean="0"/>
              <a:t> </a:t>
            </a:r>
            <a:r>
              <a:rPr lang="en-US" dirty="0" err="1" smtClean="0"/>
              <a:t>umumnya</a:t>
            </a:r>
            <a:r>
              <a:rPr lang="en-US" dirty="0" smtClean="0"/>
              <a:t> </a:t>
            </a:r>
            <a:r>
              <a:rPr lang="en-US" dirty="0" err="1" smtClean="0"/>
              <a:t>berkisar</a:t>
            </a:r>
            <a:r>
              <a:rPr lang="en-US" dirty="0" smtClean="0"/>
              <a:t> </a:t>
            </a:r>
            <a:r>
              <a:rPr lang="en-US" dirty="0" err="1" smtClean="0"/>
              <a:t>antara</a:t>
            </a:r>
            <a:r>
              <a:rPr lang="en-US" dirty="0" smtClean="0"/>
              <a:t> 30-90 </a:t>
            </a:r>
            <a:r>
              <a:rPr lang="en-US" dirty="0" err="1" smtClean="0"/>
              <a:t>hari</a:t>
            </a:r>
            <a:r>
              <a:rPr lang="en-US" dirty="0" smtClean="0"/>
              <a:t>. </a:t>
            </a:r>
            <a:r>
              <a:rPr lang="en-US" dirty="0" err="1" smtClean="0"/>
              <a:t>Ini</a:t>
            </a:r>
            <a:r>
              <a:rPr lang="en-US" dirty="0" smtClean="0"/>
              <a:t> </a:t>
            </a:r>
            <a:r>
              <a:rPr lang="en-US" dirty="0" err="1" smtClean="0"/>
              <a:t>berarti</a:t>
            </a:r>
            <a:r>
              <a:rPr lang="en-US" dirty="0" smtClean="0"/>
              <a:t> </a:t>
            </a:r>
            <a:r>
              <a:rPr lang="en-US" dirty="0" err="1" smtClean="0"/>
              <a:t>setelah</a:t>
            </a:r>
            <a:r>
              <a:rPr lang="en-US" dirty="0" smtClean="0"/>
              <a:t> </a:t>
            </a:r>
            <a:r>
              <a:rPr lang="en-US" dirty="0" err="1" smtClean="0"/>
              <a:t>penyerahan</a:t>
            </a:r>
            <a:r>
              <a:rPr lang="en-US" dirty="0" smtClean="0"/>
              <a:t> </a:t>
            </a:r>
            <a:r>
              <a:rPr lang="en-US" dirty="0" err="1" smtClean="0"/>
              <a:t>barang</a:t>
            </a:r>
            <a:r>
              <a:rPr lang="en-US" dirty="0" smtClean="0"/>
              <a:t> </a:t>
            </a:r>
            <a:r>
              <a:rPr lang="en-US" dirty="0" err="1" smtClean="0"/>
              <a:t>kepada</a:t>
            </a:r>
            <a:r>
              <a:rPr lang="en-US" dirty="0" smtClean="0"/>
              <a:t> </a:t>
            </a:r>
            <a:r>
              <a:rPr lang="en-US" dirty="0" err="1" smtClean="0"/>
              <a:t>pembeli</a:t>
            </a:r>
            <a:r>
              <a:rPr lang="en-US" dirty="0" smtClean="0"/>
              <a:t> (</a:t>
            </a:r>
            <a:r>
              <a:rPr lang="en-US" dirty="0" err="1" smtClean="0"/>
              <a:t>debitur</a:t>
            </a:r>
            <a:r>
              <a:rPr lang="en-US" dirty="0" smtClean="0"/>
              <a:t>), </a:t>
            </a:r>
            <a:r>
              <a:rPr lang="en-US" dirty="0" err="1" smtClean="0"/>
              <a:t>penjual</a:t>
            </a:r>
            <a:r>
              <a:rPr lang="en-US" dirty="0" smtClean="0"/>
              <a:t> </a:t>
            </a:r>
            <a:r>
              <a:rPr lang="en-US" dirty="0" err="1" smtClean="0"/>
              <a:t>harus</a:t>
            </a:r>
            <a:r>
              <a:rPr lang="en-US" dirty="0" smtClean="0"/>
              <a:t> </a:t>
            </a:r>
            <a:r>
              <a:rPr lang="en-US" dirty="0" err="1" smtClean="0"/>
              <a:t>menunggu</a:t>
            </a:r>
            <a:r>
              <a:rPr lang="en-US" dirty="0" smtClean="0"/>
              <a:t> </a:t>
            </a:r>
            <a:r>
              <a:rPr lang="en-US" dirty="0" err="1" smtClean="0"/>
              <a:t>pembayaran</a:t>
            </a:r>
            <a:r>
              <a:rPr lang="en-US" dirty="0" smtClean="0"/>
              <a:t> </a:t>
            </a:r>
            <a:r>
              <a:rPr lang="en-US" dirty="0" err="1" smtClean="0"/>
              <a:t>sampai</a:t>
            </a:r>
            <a:r>
              <a:rPr lang="en-US" dirty="0" smtClean="0"/>
              <a:t> </a:t>
            </a:r>
            <a:r>
              <a:rPr lang="en-US" dirty="0" err="1" smtClean="0"/>
              <a:t>penjualan</a:t>
            </a:r>
            <a:r>
              <a:rPr lang="en-US" dirty="0" smtClean="0"/>
              <a:t> </a:t>
            </a:r>
            <a:r>
              <a:rPr lang="en-US" dirty="0" err="1" smtClean="0"/>
              <a:t>kredit</a:t>
            </a:r>
            <a:r>
              <a:rPr lang="en-US" dirty="0" smtClean="0"/>
              <a:t> </a:t>
            </a:r>
            <a:r>
              <a:rPr lang="en-US" dirty="0" err="1" smtClean="0"/>
              <a:t>itu</a:t>
            </a:r>
            <a:r>
              <a:rPr lang="en-US" dirty="0" smtClean="0"/>
              <a:t> </a:t>
            </a:r>
            <a:r>
              <a:rPr lang="en-US" dirty="0" err="1" smtClean="0"/>
              <a:t>jatuh</a:t>
            </a:r>
            <a:r>
              <a:rPr lang="en-US" dirty="0" smtClean="0"/>
              <a:t> tempo.</a:t>
            </a:r>
          </a:p>
          <a:p>
            <a:endParaRPr lang="en-US" dirty="0"/>
          </a:p>
        </p:txBody>
      </p:sp>
      <p:sp>
        <p:nvSpPr>
          <p:cNvPr id="3" name="Title 2"/>
          <p:cNvSpPr>
            <a:spLocks noGrp="1"/>
          </p:cNvSpPr>
          <p:nvPr>
            <p:ph type="title"/>
          </p:nvPr>
        </p:nvSpPr>
        <p:spPr/>
        <p:txBody>
          <a:bodyPr/>
          <a:lstStyle/>
          <a:p>
            <a:endParaRPr lang="en-US"/>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2667000"/>
            <a:ext cx="8229600" cy="3340291"/>
          </a:xfrm>
        </p:spPr>
        <p:txBody>
          <a:bodyPr/>
          <a:lstStyle/>
          <a:p>
            <a:r>
              <a:rPr lang="sv-SE" dirty="0" smtClean="0"/>
              <a:t>6. Anjak Piutang </a:t>
            </a:r>
            <a:r>
              <a:rPr lang="sv-SE" i="1" dirty="0" smtClean="0"/>
              <a:t>(Factoring) adalah kegiatan pembiayaan dalam bentuk </a:t>
            </a:r>
            <a:r>
              <a:rPr lang="en-US" dirty="0" err="1" smtClean="0"/>
              <a:t>pembelian</a:t>
            </a:r>
            <a:r>
              <a:rPr lang="en-US" dirty="0" smtClean="0"/>
              <a:t> </a:t>
            </a:r>
            <a:r>
              <a:rPr lang="en-US" dirty="0" err="1" smtClean="0"/>
              <a:t>piutang</a:t>
            </a:r>
            <a:r>
              <a:rPr lang="en-US" dirty="0" smtClean="0"/>
              <a:t> </a:t>
            </a:r>
            <a:r>
              <a:rPr lang="en-US" dirty="0" err="1" smtClean="0"/>
              <a:t>dagang</a:t>
            </a:r>
            <a:r>
              <a:rPr lang="en-US" dirty="0" smtClean="0"/>
              <a:t> </a:t>
            </a:r>
            <a:r>
              <a:rPr lang="en-US" dirty="0" err="1" smtClean="0"/>
              <a:t>jangka</a:t>
            </a:r>
            <a:r>
              <a:rPr lang="en-US" dirty="0" smtClean="0"/>
              <a:t> </a:t>
            </a:r>
            <a:r>
              <a:rPr lang="en-US" dirty="0" err="1" smtClean="0"/>
              <a:t>pendek</a:t>
            </a:r>
            <a:r>
              <a:rPr lang="en-US" dirty="0" smtClean="0"/>
              <a:t> </a:t>
            </a:r>
            <a:r>
              <a:rPr lang="en-US" dirty="0" err="1" smtClean="0"/>
              <a:t>suatu</a:t>
            </a:r>
            <a:r>
              <a:rPr lang="en-US" dirty="0" smtClean="0"/>
              <a:t> Perusahaan </a:t>
            </a:r>
            <a:r>
              <a:rPr lang="en-US" dirty="0" err="1" smtClean="0"/>
              <a:t>berikut</a:t>
            </a:r>
            <a:r>
              <a:rPr lang="en-US" dirty="0" smtClean="0"/>
              <a:t> </a:t>
            </a:r>
            <a:r>
              <a:rPr lang="en-US" dirty="0" err="1" smtClean="0"/>
              <a:t>pengurusan</a:t>
            </a:r>
            <a:r>
              <a:rPr lang="en-US" dirty="0" smtClean="0"/>
              <a:t> </a:t>
            </a:r>
            <a:r>
              <a:rPr lang="en-US" dirty="0" err="1" smtClean="0"/>
              <a:t>atas</a:t>
            </a:r>
            <a:r>
              <a:rPr lang="en-US" dirty="0" smtClean="0"/>
              <a:t> </a:t>
            </a:r>
            <a:r>
              <a:rPr lang="en-US" dirty="0" err="1" smtClean="0"/>
              <a:t>piutang</a:t>
            </a:r>
            <a:r>
              <a:rPr lang="en-US" dirty="0" smtClean="0"/>
              <a:t> </a:t>
            </a:r>
            <a:r>
              <a:rPr lang="en-US" dirty="0" err="1" smtClean="0"/>
              <a:t>tersebut</a:t>
            </a:r>
            <a:r>
              <a:rPr lang="en-US" dirty="0" smtClean="0"/>
              <a:t>;</a:t>
            </a:r>
            <a:endParaRPr lang="en-US" dirty="0"/>
          </a:p>
        </p:txBody>
      </p:sp>
      <p:sp>
        <p:nvSpPr>
          <p:cNvPr id="3" name="Title 2"/>
          <p:cNvSpPr>
            <a:spLocks noGrp="1"/>
          </p:cNvSpPr>
          <p:nvPr>
            <p:ph type="title"/>
          </p:nvPr>
        </p:nvSpPr>
        <p:spPr>
          <a:xfrm>
            <a:off x="457200" y="274638"/>
            <a:ext cx="8229600" cy="2087562"/>
          </a:xfrm>
        </p:spPr>
        <p:txBody>
          <a:bodyPr>
            <a:normAutofit/>
          </a:bodyPr>
          <a:lstStyle/>
          <a:p>
            <a:pPr algn="ctr"/>
            <a:r>
              <a:rPr lang="en-US" dirty="0" err="1" smtClean="0"/>
              <a:t>Pasal</a:t>
            </a:r>
            <a:r>
              <a:rPr lang="en-US" dirty="0" smtClean="0"/>
              <a:t> 1 PERPRES NOMOR 9 TAHUN 2009 TENTANG LEMBAGA PEMBIAYAAN</a:t>
            </a:r>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2362200"/>
          </a:xfrm>
          <a:solidFill>
            <a:schemeClr val="accent4">
              <a:lumMod val="60000"/>
              <a:lumOff val="40000"/>
            </a:schemeClr>
          </a:solidFill>
        </p:spPr>
        <p:txBody>
          <a:bodyPr>
            <a:normAutofit fontScale="90000"/>
          </a:bodyPr>
          <a:lstStyle/>
          <a:p>
            <a:r>
              <a:rPr lang="en-US" dirty="0" err="1" smtClean="0"/>
              <a:t>Pasal</a:t>
            </a:r>
            <a:r>
              <a:rPr lang="en-US" dirty="0" smtClean="0"/>
              <a:t> 1 PERATURAN MENTERI KEUANGAN NOMOR 84/PMK. 012/2006 TENTANG</a:t>
            </a:r>
            <a:br>
              <a:rPr lang="en-US" dirty="0" smtClean="0"/>
            </a:br>
            <a:r>
              <a:rPr lang="en-US" dirty="0" smtClean="0"/>
              <a:t>PERUSAHAAN PEMBIAYAAN</a:t>
            </a:r>
            <a:endParaRPr lang="en-US" dirty="0"/>
          </a:p>
        </p:txBody>
      </p:sp>
      <p:sp>
        <p:nvSpPr>
          <p:cNvPr id="3" name="Content Placeholder 2"/>
          <p:cNvSpPr>
            <a:spLocks noGrp="1"/>
          </p:cNvSpPr>
          <p:nvPr>
            <p:ph idx="1"/>
          </p:nvPr>
        </p:nvSpPr>
        <p:spPr>
          <a:xfrm>
            <a:off x="0" y="2362200"/>
            <a:ext cx="9144000" cy="4495800"/>
          </a:xfrm>
          <a:solidFill>
            <a:schemeClr val="accent4">
              <a:lumMod val="40000"/>
              <a:lumOff val="60000"/>
            </a:schemeClr>
          </a:solidFill>
        </p:spPr>
        <p:txBody>
          <a:bodyPr>
            <a:normAutofit/>
          </a:bodyPr>
          <a:lstStyle/>
          <a:p>
            <a:pPr algn="just">
              <a:buNone/>
            </a:pPr>
            <a:r>
              <a:rPr lang="sv-SE" sz="3600" dirty="0" smtClean="0"/>
              <a:t>e. Anjak Piutang (</a:t>
            </a:r>
            <a:r>
              <a:rPr lang="sv-SE" sz="3600" i="1" dirty="0" smtClean="0"/>
              <a:t>Factoring) adalah kegiatan pembiayaan dalam bentuk </a:t>
            </a:r>
            <a:r>
              <a:rPr lang="en-US" sz="3600" dirty="0" err="1" smtClean="0"/>
              <a:t>pembelian</a:t>
            </a:r>
            <a:r>
              <a:rPr lang="en-US" sz="3600" dirty="0" smtClean="0"/>
              <a:t> </a:t>
            </a:r>
            <a:r>
              <a:rPr lang="en-US" sz="3600" dirty="0" err="1" smtClean="0"/>
              <a:t>piutang</a:t>
            </a:r>
            <a:r>
              <a:rPr lang="en-US" sz="3600" dirty="0" smtClean="0"/>
              <a:t> </a:t>
            </a:r>
            <a:r>
              <a:rPr lang="en-US" sz="3600" dirty="0" err="1" smtClean="0"/>
              <a:t>dagang</a:t>
            </a:r>
            <a:r>
              <a:rPr lang="en-US" sz="3600" dirty="0" smtClean="0"/>
              <a:t> </a:t>
            </a:r>
            <a:r>
              <a:rPr lang="en-US" sz="3600" dirty="0" err="1" smtClean="0"/>
              <a:t>jangka</a:t>
            </a:r>
            <a:r>
              <a:rPr lang="en-US" sz="3600" dirty="0" smtClean="0"/>
              <a:t> </a:t>
            </a:r>
            <a:r>
              <a:rPr lang="en-US" sz="3600" dirty="0" err="1" smtClean="0"/>
              <a:t>pendek</a:t>
            </a:r>
            <a:r>
              <a:rPr lang="en-US" sz="3600" dirty="0" smtClean="0"/>
              <a:t> </a:t>
            </a:r>
            <a:r>
              <a:rPr lang="en-US" sz="3600" dirty="0" err="1" smtClean="0"/>
              <a:t>suatu</a:t>
            </a:r>
            <a:r>
              <a:rPr lang="en-US" sz="3600" dirty="0" smtClean="0"/>
              <a:t> </a:t>
            </a:r>
            <a:r>
              <a:rPr lang="en-US" sz="3600" dirty="0" err="1" smtClean="0"/>
              <a:t>perusahaan</a:t>
            </a:r>
            <a:r>
              <a:rPr lang="en-US" sz="3600" dirty="0" smtClean="0"/>
              <a:t> </a:t>
            </a:r>
            <a:r>
              <a:rPr lang="en-US" sz="3600" dirty="0" err="1" smtClean="0"/>
              <a:t>berikut</a:t>
            </a:r>
            <a:r>
              <a:rPr lang="en-US" sz="3600" dirty="0" smtClean="0"/>
              <a:t> </a:t>
            </a:r>
            <a:r>
              <a:rPr lang="en-US" sz="3600" dirty="0" err="1" smtClean="0"/>
              <a:t>pengurusan</a:t>
            </a:r>
            <a:r>
              <a:rPr lang="en-US" sz="3600" dirty="0" smtClean="0"/>
              <a:t> </a:t>
            </a:r>
            <a:r>
              <a:rPr lang="en-US" sz="3600" dirty="0" err="1" smtClean="0"/>
              <a:t>atas</a:t>
            </a:r>
            <a:r>
              <a:rPr lang="en-US" sz="3600" dirty="0" smtClean="0"/>
              <a:t> </a:t>
            </a:r>
            <a:r>
              <a:rPr lang="en-US" sz="3600" dirty="0" err="1" smtClean="0"/>
              <a:t>piutang</a:t>
            </a:r>
            <a:r>
              <a:rPr lang="en-US" sz="3600" dirty="0" smtClean="0"/>
              <a:t> </a:t>
            </a:r>
            <a:r>
              <a:rPr lang="en-US" sz="3600" dirty="0" err="1" smtClean="0"/>
              <a:t>tersebut</a:t>
            </a:r>
            <a:r>
              <a:rPr lang="en-US" sz="3600" dirty="0" smtClean="0"/>
              <a:t>;</a:t>
            </a:r>
            <a:endParaRPr lang="en-US" sz="3600"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95000" t="-106500" r="5000" b="2065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210</TotalTime>
  <Words>1394</Words>
  <Application>Microsoft Office PowerPoint</Application>
  <PresentationFormat>On-screen Show (4:3)</PresentationFormat>
  <Paragraphs>50</Paragraphs>
  <Slides>24</Slides>
  <Notes>0</Notes>
  <HiddenSlides>0</HiddenSlides>
  <MMClips>0</MMClips>
  <ScaleCrop>false</ScaleCrop>
  <HeadingPairs>
    <vt:vector size="4" baseType="variant">
      <vt:variant>
        <vt:lpstr>Theme</vt:lpstr>
      </vt:variant>
      <vt:variant>
        <vt:i4>1</vt:i4>
      </vt:variant>
      <vt:variant>
        <vt:lpstr>Slide Titles</vt:lpstr>
      </vt:variant>
      <vt:variant>
        <vt:i4>24</vt:i4>
      </vt:variant>
    </vt:vector>
  </HeadingPairs>
  <TitlesOfParts>
    <vt:vector size="25" baseType="lpstr">
      <vt:lpstr>Concourse</vt:lpstr>
      <vt:lpstr>Pengertian dan Pengaturan Anjak Piutang</vt:lpstr>
      <vt:lpstr>Pengertian Anjak Piutang (Factoring) </vt:lpstr>
      <vt:lpstr>Slide 3</vt:lpstr>
      <vt:lpstr>Slide 4</vt:lpstr>
      <vt:lpstr>Slide 5</vt:lpstr>
      <vt:lpstr>Slide 6</vt:lpstr>
      <vt:lpstr>Slide 7</vt:lpstr>
      <vt:lpstr>Pasal 1 PERPRES NOMOR 9 TAHUN 2009 TENTANG LEMBAGA PEMBIAYAAN</vt:lpstr>
      <vt:lpstr>Pasal 1 PERATURAN MENTERI KEUANGAN NOMOR 84/PMK. 012/2006 TENTANG PERUSAHAAN PEMBIAYAAN</vt:lpstr>
      <vt:lpstr>Slide 10</vt:lpstr>
      <vt:lpstr>Pengalihan Piutang</vt:lpstr>
      <vt:lpstr>Slide 12</vt:lpstr>
      <vt:lpstr>Slide 13</vt:lpstr>
      <vt:lpstr>Slide 14</vt:lpstr>
      <vt:lpstr>Slide 15</vt:lpstr>
      <vt:lpstr>Slide 16</vt:lpstr>
      <vt:lpstr>Slide 17</vt:lpstr>
      <vt:lpstr>Slide 18</vt:lpstr>
      <vt:lpstr>Slide 19</vt:lpstr>
      <vt:lpstr>Slide 20</vt:lpstr>
      <vt:lpstr>Slide 21</vt:lpstr>
      <vt:lpstr>Slide 22</vt:lpstr>
      <vt:lpstr>Slide 23</vt:lpstr>
      <vt:lpstr>Slide 24</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Pengertian dan Pengaturan Anjak Piutang</dc:title>
  <dc:creator>Zaini</dc:creator>
  <cp:lastModifiedBy>Zaini</cp:lastModifiedBy>
  <cp:revision>18</cp:revision>
  <dcterms:created xsi:type="dcterms:W3CDTF">2012-11-28T12:51:28Z</dcterms:created>
  <dcterms:modified xsi:type="dcterms:W3CDTF">2015-11-25T13:02:47Z</dcterms:modified>
</cp:coreProperties>
</file>