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1FD59-517C-46F1-ABCC-994DD59B5161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7266-E2EC-4EC7-96AB-0CC4D9949F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1FD59-517C-46F1-ABCC-994DD59B5161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7266-E2EC-4EC7-96AB-0CC4D9949F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1FD59-517C-46F1-ABCC-994DD59B5161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7266-E2EC-4EC7-96AB-0CC4D9949F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1FD59-517C-46F1-ABCC-994DD59B5161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7266-E2EC-4EC7-96AB-0CC4D9949F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1FD59-517C-46F1-ABCC-994DD59B5161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7266-E2EC-4EC7-96AB-0CC4D9949F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1FD59-517C-46F1-ABCC-994DD59B5161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7266-E2EC-4EC7-96AB-0CC4D9949F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1FD59-517C-46F1-ABCC-994DD59B5161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7266-E2EC-4EC7-96AB-0CC4D9949F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1FD59-517C-46F1-ABCC-994DD59B5161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7266-E2EC-4EC7-96AB-0CC4D9949F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1FD59-517C-46F1-ABCC-994DD59B5161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7266-E2EC-4EC7-96AB-0CC4D9949F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1FD59-517C-46F1-ABCC-994DD59B5161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7266-E2EC-4EC7-96AB-0CC4D9949F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1FD59-517C-46F1-ABCC-994DD59B5161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7266-E2EC-4EC7-96AB-0CC4D9949F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C1FD59-517C-46F1-ABCC-994DD59B5161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A7266-E2EC-4EC7-96AB-0CC4D9949FF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Pembiayaan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infrastruktur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Investasi</a:t>
            </a:r>
            <a:r>
              <a:rPr lang="en-US" dirty="0" smtClean="0"/>
              <a:t> </a:t>
            </a:r>
            <a:r>
              <a:rPr lang="en-US" dirty="0" err="1" smtClean="0"/>
              <a:t>infrastruktur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prasyarat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tercapainya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yang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. </a:t>
            </a:r>
            <a:r>
              <a:rPr lang="en-US" dirty="0" err="1" smtClean="0"/>
              <a:t>Ketersediaan</a:t>
            </a:r>
            <a:r>
              <a:rPr lang="en-US" dirty="0" smtClean="0"/>
              <a:t> </a:t>
            </a:r>
            <a:r>
              <a:rPr lang="en-US" dirty="0" err="1" smtClean="0"/>
              <a:t>infrastruktur</a:t>
            </a:r>
            <a:r>
              <a:rPr lang="en-US" dirty="0" smtClean="0"/>
              <a:t> </a:t>
            </a:r>
            <a:r>
              <a:rPr lang="en-US" dirty="0" err="1" smtClean="0"/>
              <a:t>mencerminkan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investasi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investasi</a:t>
            </a:r>
            <a:r>
              <a:rPr lang="en-US" dirty="0" smtClean="0"/>
              <a:t> yang </a:t>
            </a:r>
            <a:r>
              <a:rPr lang="en-US" dirty="0" err="1" smtClean="0"/>
              <a:t>merata</a:t>
            </a:r>
            <a:r>
              <a:rPr lang="en-US" dirty="0" smtClean="0"/>
              <a:t> </a:t>
            </a:r>
            <a:r>
              <a:rPr lang="en-US" dirty="0" err="1" smtClean="0"/>
              <a:t>mencerminkan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infrastruktur</a:t>
            </a:r>
            <a:r>
              <a:rPr lang="en-US" dirty="0" smtClean="0"/>
              <a:t> yang </a:t>
            </a:r>
            <a:r>
              <a:rPr lang="en-US" dirty="0" err="1" smtClean="0"/>
              <a:t>memadai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melayani</a:t>
            </a:r>
            <a:r>
              <a:rPr lang="en-US" dirty="0" smtClean="0"/>
              <a:t> </a:t>
            </a:r>
            <a:r>
              <a:rPr lang="en-US" dirty="0" err="1" smtClean="0"/>
              <a:t>pergerakan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553200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Investasi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yang </a:t>
            </a:r>
            <a:r>
              <a:rPr lang="en-US" dirty="0" err="1" smtClean="0"/>
              <a:t>dimaksudkan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Pemerntah</a:t>
            </a:r>
            <a:r>
              <a:rPr lang="en-US" dirty="0" smtClean="0"/>
              <a:t> No.1 </a:t>
            </a:r>
            <a:r>
              <a:rPr lang="en-US" dirty="0" err="1" smtClean="0"/>
              <a:t>Tahun</a:t>
            </a:r>
            <a:r>
              <a:rPr lang="en-US" dirty="0" smtClean="0"/>
              <a:t> 2008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penempatan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</a:t>
            </a:r>
            <a:r>
              <a:rPr lang="en-US" dirty="0" err="1" smtClean="0"/>
              <a:t>dana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investasi</a:t>
            </a:r>
            <a:r>
              <a:rPr lang="en-US" dirty="0" smtClean="0"/>
              <a:t> </a:t>
            </a:r>
            <a:r>
              <a:rPr lang="en-US" dirty="0" err="1" smtClean="0"/>
              <a:t>pembelian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berharga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Investasi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yang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</a:t>
            </a:r>
            <a:r>
              <a:rPr lang="en-US" dirty="0" err="1" smtClean="0"/>
              <a:t>memajukan</a:t>
            </a:r>
            <a:r>
              <a:rPr lang="en-US" dirty="0" smtClean="0"/>
              <a:t> </a:t>
            </a:r>
            <a:r>
              <a:rPr lang="en-US" dirty="0" err="1" smtClean="0"/>
              <a:t>kesejahteraanumum</a:t>
            </a:r>
            <a:r>
              <a:rPr lang="en-US" dirty="0" smtClean="0"/>
              <a:t>. </a:t>
            </a:r>
            <a:r>
              <a:rPr lang="en-US" dirty="0" err="1" smtClean="0"/>
              <a:t>Adapun</a:t>
            </a:r>
            <a:r>
              <a:rPr lang="en-US" dirty="0" smtClean="0"/>
              <a:t> </a:t>
            </a:r>
            <a:r>
              <a:rPr lang="en-US" dirty="0" err="1" smtClean="0"/>
              <a:t>Investasi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: a) </a:t>
            </a:r>
            <a:r>
              <a:rPr lang="en-US" i="1" dirty="0" smtClean="0"/>
              <a:t>Public private partnership (PPP) yang </a:t>
            </a:r>
            <a:r>
              <a:rPr lang="en-US" i="1" dirty="0" err="1" smtClean="0"/>
              <a:t>dapat</a:t>
            </a:r>
            <a:r>
              <a:rPr lang="en-US" i="1" dirty="0" smtClean="0"/>
              <a:t> </a:t>
            </a:r>
            <a:r>
              <a:rPr lang="en-US" i="1" dirty="0" err="1" smtClean="0"/>
              <a:t>berupa</a:t>
            </a:r>
            <a:r>
              <a:rPr lang="en-US" i="1" dirty="0" smtClean="0"/>
              <a:t> </a:t>
            </a:r>
            <a:r>
              <a:rPr lang="en-US" i="1" dirty="0" err="1" smtClean="0"/>
              <a:t>Badan</a:t>
            </a:r>
            <a:r>
              <a:rPr lang="en-US" i="1" dirty="0" smtClean="0"/>
              <a:t> Usaha </a:t>
            </a:r>
            <a:r>
              <a:rPr lang="en-US" i="1" dirty="0" err="1" smtClean="0"/>
              <a:t>dan</a:t>
            </a:r>
            <a:r>
              <a:rPr lang="en-US" i="1" dirty="0" smtClean="0"/>
              <a:t>/</a:t>
            </a:r>
            <a:r>
              <a:rPr lang="en-US" i="1" dirty="0" err="1" smtClean="0"/>
              <a:t>atau</a:t>
            </a:r>
            <a:r>
              <a:rPr lang="en-US" i="1" dirty="0" smtClean="0"/>
              <a:t> BLU, b) Non public private partnership yang </a:t>
            </a:r>
            <a:r>
              <a:rPr lang="en-US" i="1" dirty="0" err="1" smtClean="0"/>
              <a:t>dapat</a:t>
            </a:r>
            <a:r>
              <a:rPr lang="en-US" i="1" dirty="0" smtClean="0"/>
              <a:t> </a:t>
            </a:r>
            <a:r>
              <a:rPr lang="en-US" i="1" dirty="0" err="1" smtClean="0"/>
              <a:t>berupa</a:t>
            </a:r>
            <a:r>
              <a:rPr lang="en-US" i="1" dirty="0" smtClean="0"/>
              <a:t> </a:t>
            </a:r>
            <a:r>
              <a:rPr lang="en-US" i="1" dirty="0" err="1" smtClean="0"/>
              <a:t>Badan</a:t>
            </a:r>
            <a:r>
              <a:rPr lang="en-US" i="1" dirty="0" smtClean="0"/>
              <a:t> Usaha, BLU, </a:t>
            </a:r>
            <a:r>
              <a:rPr lang="en-US" i="1" dirty="0" err="1" smtClean="0"/>
              <a:t>pemerintah</a:t>
            </a:r>
            <a:r>
              <a:rPr lang="en-US" i="1" dirty="0" smtClean="0"/>
              <a:t> </a:t>
            </a:r>
            <a:r>
              <a:rPr lang="en-US" i="1" dirty="0" err="1" smtClean="0"/>
              <a:t>provinsi</a:t>
            </a:r>
            <a:r>
              <a:rPr lang="en-US" i="1" dirty="0" smtClean="0"/>
              <a:t>,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, BLUD,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asing</a:t>
            </a:r>
            <a:r>
              <a:rPr lang="en-US" dirty="0" smtClean="0"/>
              <a:t>, c)</a:t>
            </a:r>
            <a:r>
              <a:rPr lang="en-US" dirty="0" err="1" smtClean="0"/>
              <a:t>Investasi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infrstruktur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yang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Menteri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r>
              <a:rPr lang="en-GB" dirty="0" err="1"/>
              <a:t>Abdulkadir</a:t>
            </a:r>
            <a:r>
              <a:rPr lang="en-GB" dirty="0"/>
              <a:t> Muhammad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Rilda</a:t>
            </a:r>
            <a:r>
              <a:rPr lang="en-GB" dirty="0"/>
              <a:t> </a:t>
            </a:r>
            <a:r>
              <a:rPr lang="en-GB" dirty="0" err="1"/>
              <a:t>Murniati</a:t>
            </a:r>
            <a:r>
              <a:rPr lang="en-US" dirty="0"/>
              <a:t>, </a:t>
            </a:r>
            <a:r>
              <a:rPr lang="en-US" dirty="0" err="1"/>
              <a:t>mendefinisikannya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 smtClean="0"/>
              <a:t>:</a:t>
            </a:r>
            <a:endParaRPr lang="en-US" dirty="0"/>
          </a:p>
          <a:p>
            <a:r>
              <a:rPr lang="en-US" dirty="0" err="1"/>
              <a:t>Pembiayaan</a:t>
            </a:r>
            <a:r>
              <a:rPr lang="en-US" dirty="0"/>
              <a:t> </a:t>
            </a:r>
            <a:r>
              <a:rPr lang="en-US" dirty="0" err="1"/>
              <a:t>proyek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pembiayaan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yang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menilai</a:t>
            </a:r>
            <a:r>
              <a:rPr lang="en-US" dirty="0"/>
              <a:t>, </a:t>
            </a:r>
            <a:r>
              <a:rPr lang="en-US" dirty="0" err="1"/>
              <a:t>mendirikan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bekerjanya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proyek</a:t>
            </a:r>
            <a:r>
              <a:rPr lang="en-US" dirty="0"/>
              <a:t> </a:t>
            </a:r>
            <a:r>
              <a:rPr lang="en-US" dirty="0" err="1"/>
              <a:t>bermodal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, </a:t>
            </a:r>
            <a:r>
              <a:rPr lang="en-US" dirty="0" err="1"/>
              <a:t>pinjaman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proyek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sindikasi</a:t>
            </a:r>
            <a:r>
              <a:rPr lang="en-US" dirty="0"/>
              <a:t> bank,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jaminan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pengembalian</a:t>
            </a:r>
            <a:r>
              <a:rPr lang="en-US" dirty="0"/>
              <a:t> </a:t>
            </a:r>
            <a:r>
              <a:rPr lang="en-US" dirty="0" err="1"/>
              <a:t>pinjaman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digantungkan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arus</a:t>
            </a:r>
            <a:r>
              <a:rPr lang="en-US" dirty="0"/>
              <a:t> </a:t>
            </a:r>
            <a:r>
              <a:rPr lang="en-US" dirty="0" err="1"/>
              <a:t>pemasukan</a:t>
            </a:r>
            <a:r>
              <a:rPr lang="en-US" dirty="0"/>
              <a:t> </a:t>
            </a:r>
            <a:r>
              <a:rPr lang="en-US" dirty="0" err="1"/>
              <a:t>dimasa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datang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digantungkan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jaminan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ketiga</a:t>
            </a:r>
            <a:r>
              <a:rPr lang="en-US" dirty="0"/>
              <a:t>.</a:t>
            </a:r>
          </a:p>
          <a:p>
            <a:r>
              <a:rPr lang="en-US" dirty="0" smtClean="0"/>
              <a:t>(</a:t>
            </a:r>
            <a:r>
              <a:rPr lang="en-US" dirty="0"/>
              <a:t> </a:t>
            </a:r>
            <a:r>
              <a:rPr lang="en-GB" dirty="0" err="1"/>
              <a:t>Abdulkadir</a:t>
            </a:r>
            <a:r>
              <a:rPr lang="en-GB" dirty="0"/>
              <a:t> Muhammad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Rilda</a:t>
            </a:r>
            <a:r>
              <a:rPr lang="en-GB" dirty="0"/>
              <a:t> </a:t>
            </a:r>
            <a:r>
              <a:rPr lang="en-GB" dirty="0" err="1"/>
              <a:t>Murniati</a:t>
            </a:r>
            <a:r>
              <a:rPr lang="en-GB" dirty="0"/>
              <a:t>, </a:t>
            </a:r>
            <a:r>
              <a:rPr lang="en-GB" i="1" dirty="0" err="1"/>
              <a:t>Segi</a:t>
            </a:r>
            <a:r>
              <a:rPr lang="en-GB" i="1" dirty="0"/>
              <a:t> </a:t>
            </a:r>
            <a:r>
              <a:rPr lang="en-GB" i="1" dirty="0" err="1"/>
              <a:t>Hukum</a:t>
            </a:r>
            <a:r>
              <a:rPr lang="en-GB" i="1" dirty="0"/>
              <a:t> </a:t>
            </a:r>
            <a:r>
              <a:rPr lang="en-GB" i="1" dirty="0" err="1"/>
              <a:t>Lembaga</a:t>
            </a:r>
            <a:r>
              <a:rPr lang="en-GB" i="1" dirty="0"/>
              <a:t> </a:t>
            </a:r>
            <a:r>
              <a:rPr lang="en-GB" i="1" dirty="0" err="1"/>
              <a:t>Keuangan</a:t>
            </a:r>
            <a:r>
              <a:rPr lang="en-GB" i="1" dirty="0"/>
              <a:t> </a:t>
            </a:r>
            <a:r>
              <a:rPr lang="en-GB" i="1" dirty="0" err="1"/>
              <a:t>dan</a:t>
            </a:r>
            <a:r>
              <a:rPr lang="en-GB" i="1" dirty="0"/>
              <a:t> </a:t>
            </a:r>
            <a:r>
              <a:rPr lang="en-GB" i="1" dirty="0" err="1"/>
              <a:t>Perbankan</a:t>
            </a:r>
            <a:r>
              <a:rPr lang="en-GB" dirty="0"/>
              <a:t> (Bandung: PT. Citra </a:t>
            </a:r>
            <a:r>
              <a:rPr lang="en-GB" dirty="0" err="1"/>
              <a:t>Aditya</a:t>
            </a:r>
            <a:r>
              <a:rPr lang="en-GB" dirty="0"/>
              <a:t> </a:t>
            </a:r>
            <a:r>
              <a:rPr lang="en-GB" dirty="0" err="1"/>
              <a:t>Bakti</a:t>
            </a:r>
            <a:r>
              <a:rPr lang="en-GB" dirty="0"/>
              <a:t>, 2000), 170. </a:t>
            </a:r>
            <a:r>
              <a:rPr lang="en-GB" dirty="0" smtClean="0"/>
              <a:t>)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PerPres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9 </a:t>
            </a:r>
            <a:r>
              <a:rPr lang="en-US" dirty="0" err="1" smtClean="0"/>
              <a:t>Tahun</a:t>
            </a:r>
            <a:r>
              <a:rPr lang="en-US" dirty="0" smtClean="0"/>
              <a:t> 2009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Pasal</a:t>
            </a:r>
            <a:r>
              <a:rPr lang="en-US" dirty="0" smtClean="0"/>
              <a:t> 1 </a:t>
            </a:r>
            <a:r>
              <a:rPr lang="en-US" dirty="0" err="1" smtClean="0"/>
              <a:t>angka</a:t>
            </a:r>
            <a:r>
              <a:rPr lang="en-US" dirty="0" smtClean="0"/>
              <a:t> 4 :  </a:t>
            </a:r>
            <a:r>
              <a:rPr lang="en-US" dirty="0"/>
              <a:t>Perusahaan </a:t>
            </a:r>
            <a:r>
              <a:rPr lang="en-US" dirty="0" err="1"/>
              <a:t>Pembiayaan</a:t>
            </a:r>
            <a:r>
              <a:rPr lang="en-US" dirty="0"/>
              <a:t> </a:t>
            </a:r>
            <a:r>
              <a:rPr lang="en-US" dirty="0" err="1"/>
              <a:t>Infrastruktur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yang </a:t>
            </a:r>
            <a:r>
              <a:rPr lang="en-US" dirty="0" err="1" smtClean="0"/>
              <a:t>didirikan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pembiayaan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penyediaan</a:t>
            </a:r>
            <a:r>
              <a:rPr lang="en-US" dirty="0"/>
              <a:t> </a:t>
            </a:r>
            <a:r>
              <a:rPr lang="en-US" dirty="0" err="1"/>
              <a:t>dana</a:t>
            </a:r>
            <a:r>
              <a:rPr lang="en-US" dirty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/>
              <a:t>infrastruktur</a:t>
            </a:r>
            <a:r>
              <a:rPr lang="en-US" dirty="0"/>
              <a:t>;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Pasal</a:t>
            </a:r>
            <a:r>
              <a:rPr lang="en-US" dirty="0"/>
              <a:t> 5</a:t>
            </a:r>
          </a:p>
          <a:p>
            <a:pPr>
              <a:buNone/>
            </a:pPr>
            <a:r>
              <a:rPr lang="en-US" dirty="0"/>
              <a:t>(1)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Perusahaan </a:t>
            </a:r>
            <a:r>
              <a:rPr lang="en-US" dirty="0" err="1"/>
              <a:t>Pembiayaan</a:t>
            </a:r>
            <a:r>
              <a:rPr lang="en-US" dirty="0"/>
              <a:t> </a:t>
            </a:r>
            <a:r>
              <a:rPr lang="en-US" dirty="0" err="1"/>
              <a:t>Infrastruktur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:</a:t>
            </a:r>
          </a:p>
          <a:p>
            <a:r>
              <a:rPr lang="en-US" dirty="0"/>
              <a:t>a. </a:t>
            </a:r>
            <a:r>
              <a:rPr lang="en-US" dirty="0" err="1"/>
              <a:t>Pemberian</a:t>
            </a:r>
            <a:r>
              <a:rPr lang="en-US" dirty="0"/>
              <a:t> </a:t>
            </a:r>
            <a:r>
              <a:rPr lang="en-US" dirty="0" err="1"/>
              <a:t>pinjaman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(</a:t>
            </a:r>
            <a:r>
              <a:rPr lang="en-US" i="1" dirty="0"/>
              <a:t>direct lending) </a:t>
            </a:r>
            <a:r>
              <a:rPr lang="en-US" i="1" dirty="0" err="1"/>
              <a:t>untuk</a:t>
            </a:r>
            <a:r>
              <a:rPr lang="en-US" i="1" dirty="0"/>
              <a:t> </a:t>
            </a:r>
            <a:r>
              <a:rPr lang="en-US" i="1" dirty="0" err="1" smtClean="0"/>
              <a:t>Pembiayaan</a:t>
            </a:r>
            <a:r>
              <a:rPr lang="en-US" i="1" dirty="0" smtClean="0"/>
              <a:t> </a:t>
            </a:r>
            <a:r>
              <a:rPr lang="en-US" dirty="0" err="1" smtClean="0"/>
              <a:t>Infrastruktur</a:t>
            </a:r>
            <a:r>
              <a:rPr lang="en-US" dirty="0"/>
              <a:t>;</a:t>
            </a:r>
          </a:p>
          <a:p>
            <a:r>
              <a:rPr lang="en-US" dirty="0"/>
              <a:t>b. </a:t>
            </a:r>
            <a:r>
              <a:rPr lang="en-US" i="1" dirty="0"/>
              <a:t>Refinancing </a:t>
            </a:r>
            <a:r>
              <a:rPr lang="en-US" i="1" dirty="0" err="1"/>
              <a:t>atas</a:t>
            </a:r>
            <a:r>
              <a:rPr lang="en-US" i="1" dirty="0"/>
              <a:t> </a:t>
            </a:r>
            <a:r>
              <a:rPr lang="en-US" i="1" dirty="0" err="1"/>
              <a:t>infrastruktur</a:t>
            </a:r>
            <a:r>
              <a:rPr lang="en-US" i="1" dirty="0"/>
              <a:t> yang </a:t>
            </a:r>
            <a:r>
              <a:rPr lang="en-US" i="1" dirty="0" err="1"/>
              <a:t>telah</a:t>
            </a:r>
            <a:r>
              <a:rPr lang="en-US" i="1" dirty="0"/>
              <a:t> </a:t>
            </a:r>
            <a:r>
              <a:rPr lang="en-US" i="1" dirty="0" err="1"/>
              <a:t>dibiayai</a:t>
            </a:r>
            <a:r>
              <a:rPr lang="en-US" i="1" dirty="0"/>
              <a:t> </a:t>
            </a:r>
            <a:r>
              <a:rPr lang="en-US" i="1" dirty="0" err="1"/>
              <a:t>pihak</a:t>
            </a:r>
            <a:r>
              <a:rPr lang="en-US" i="1" dirty="0"/>
              <a:t> lain; </a:t>
            </a:r>
            <a:r>
              <a:rPr lang="en-US" i="1" dirty="0" err="1"/>
              <a:t>dan</a:t>
            </a:r>
            <a:r>
              <a:rPr lang="en-US" i="1" dirty="0"/>
              <a:t>/</a:t>
            </a:r>
            <a:r>
              <a:rPr lang="en-US" i="1" dirty="0" err="1"/>
              <a:t>atau</a:t>
            </a:r>
            <a:r>
              <a:rPr lang="en-US" i="1" dirty="0"/>
              <a:t>;</a:t>
            </a:r>
          </a:p>
          <a:p>
            <a:r>
              <a:rPr lang="en-US" dirty="0"/>
              <a:t>c. </a:t>
            </a:r>
            <a:r>
              <a:rPr lang="en-US" dirty="0" err="1"/>
              <a:t>Pemberian</a:t>
            </a:r>
            <a:r>
              <a:rPr lang="en-US" dirty="0"/>
              <a:t> </a:t>
            </a:r>
            <a:r>
              <a:rPr lang="en-US" dirty="0" err="1"/>
              <a:t>pinjaman</a:t>
            </a:r>
            <a:r>
              <a:rPr lang="en-US" dirty="0"/>
              <a:t> </a:t>
            </a:r>
            <a:r>
              <a:rPr lang="en-US" dirty="0" err="1"/>
              <a:t>subordinasi</a:t>
            </a:r>
            <a:r>
              <a:rPr lang="en-US" dirty="0"/>
              <a:t> (</a:t>
            </a:r>
            <a:r>
              <a:rPr lang="en-US" i="1" dirty="0"/>
              <a:t>subordinated loans) yang </a:t>
            </a:r>
            <a:r>
              <a:rPr lang="en-US" i="1" dirty="0" err="1" smtClean="0"/>
              <a:t>berkaitan</a:t>
            </a:r>
            <a:r>
              <a:rPr lang="en-US" i="1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Pembiayaan</a:t>
            </a:r>
            <a:r>
              <a:rPr lang="en-US" dirty="0"/>
              <a:t> </a:t>
            </a:r>
            <a:r>
              <a:rPr lang="en-US" dirty="0" err="1"/>
              <a:t>Infrastruktur</a:t>
            </a:r>
            <a:r>
              <a:rPr lang="en-US" dirty="0"/>
              <a:t>;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9530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(2</a:t>
            </a:r>
            <a:r>
              <a:rPr lang="en-US" dirty="0" smtClean="0"/>
              <a:t>)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ayat</a:t>
            </a:r>
            <a:r>
              <a:rPr lang="en-US" dirty="0"/>
              <a:t> (1</a:t>
            </a:r>
            <a:r>
              <a:rPr lang="en-US" dirty="0" smtClean="0"/>
              <a:t>), Perusahaan </a:t>
            </a:r>
            <a:r>
              <a:rPr lang="en-US" dirty="0" err="1"/>
              <a:t>Pembiayaan</a:t>
            </a:r>
            <a:r>
              <a:rPr lang="en-US" dirty="0"/>
              <a:t> </a:t>
            </a:r>
            <a:r>
              <a:rPr lang="en-US" dirty="0" err="1"/>
              <a:t>Infrastruktur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pula </a:t>
            </a:r>
            <a:r>
              <a:rPr lang="en-US" dirty="0" err="1"/>
              <a:t>melakukan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en-US" dirty="0"/>
              <a:t>a. </a:t>
            </a:r>
            <a:r>
              <a:rPr lang="en-US" dirty="0" err="1"/>
              <a:t>Pemberian</a:t>
            </a:r>
            <a:r>
              <a:rPr lang="en-US" dirty="0"/>
              <a:t> </a:t>
            </a:r>
            <a:r>
              <a:rPr lang="en-US" dirty="0" err="1"/>
              <a:t>dukungan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i="1" dirty="0"/>
              <a:t>(credit enhancement), </a:t>
            </a:r>
            <a:r>
              <a:rPr lang="en-US" i="1" dirty="0" err="1"/>
              <a:t>termasuk</a:t>
            </a:r>
            <a:r>
              <a:rPr lang="en-US" i="1" dirty="0"/>
              <a:t> </a:t>
            </a:r>
            <a:r>
              <a:rPr lang="en-US" i="1" dirty="0" err="1" smtClean="0"/>
              <a:t>penjaminan</a:t>
            </a:r>
            <a:r>
              <a:rPr lang="en-US" i="1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/>
              <a:t>Pembiayaan</a:t>
            </a:r>
            <a:r>
              <a:rPr lang="en-US" dirty="0"/>
              <a:t> </a:t>
            </a:r>
            <a:r>
              <a:rPr lang="en-US" dirty="0" err="1"/>
              <a:t>Infrastruktur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en-US" dirty="0"/>
              <a:t>b. </a:t>
            </a:r>
            <a:r>
              <a:rPr lang="en-US" dirty="0" err="1"/>
              <a:t>Pemberian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Konsultasi</a:t>
            </a:r>
            <a:r>
              <a:rPr lang="en-US" dirty="0"/>
              <a:t> </a:t>
            </a:r>
            <a:r>
              <a:rPr lang="en-US" i="1" dirty="0"/>
              <a:t>(advisory </a:t>
            </a:r>
            <a:r>
              <a:rPr lang="en-US" i="1" dirty="0" err="1"/>
              <a:t>invesment</a:t>
            </a:r>
            <a:r>
              <a:rPr lang="en-US" i="1" dirty="0"/>
              <a:t>);</a:t>
            </a:r>
          </a:p>
          <a:p>
            <a:pPr>
              <a:buNone/>
            </a:pPr>
            <a:r>
              <a:rPr lang="en-US" dirty="0"/>
              <a:t>c. </a:t>
            </a:r>
            <a:r>
              <a:rPr lang="en-US" dirty="0" err="1"/>
              <a:t>Penyertaan</a:t>
            </a:r>
            <a:r>
              <a:rPr lang="en-US" dirty="0"/>
              <a:t> Modal </a:t>
            </a:r>
            <a:r>
              <a:rPr lang="en-US" i="1" dirty="0"/>
              <a:t>(equity investment);</a:t>
            </a:r>
          </a:p>
          <a:p>
            <a:pPr>
              <a:buNone/>
            </a:pPr>
            <a:r>
              <a:rPr lang="en-US" dirty="0"/>
              <a:t>d.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mencarikan</a:t>
            </a:r>
            <a:r>
              <a:rPr lang="en-US" dirty="0"/>
              <a:t> </a:t>
            </a:r>
            <a:r>
              <a:rPr lang="en-US" i="1" dirty="0"/>
              <a:t>swap market yang </a:t>
            </a:r>
            <a:r>
              <a:rPr lang="en-US" i="1" dirty="0" err="1"/>
              <a:t>berkaitan</a:t>
            </a:r>
            <a:r>
              <a:rPr lang="en-US" i="1" dirty="0"/>
              <a:t> </a:t>
            </a:r>
            <a:r>
              <a:rPr lang="en-US" i="1" dirty="0" err="1"/>
              <a:t>dengan</a:t>
            </a:r>
            <a:r>
              <a:rPr lang="en-US" i="1" dirty="0"/>
              <a:t> </a:t>
            </a:r>
            <a:r>
              <a:rPr lang="en-US" i="1" dirty="0" err="1" smtClean="0"/>
              <a:t>Pembiayaan</a:t>
            </a:r>
            <a:r>
              <a:rPr lang="en-US" i="1" dirty="0" smtClean="0"/>
              <a:t> </a:t>
            </a:r>
            <a:r>
              <a:rPr lang="en-US" dirty="0" err="1" smtClean="0"/>
              <a:t>Infrastruktur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endParaRPr lang="en-US" dirty="0"/>
          </a:p>
          <a:p>
            <a:pPr>
              <a:buNone/>
            </a:pPr>
            <a:r>
              <a:rPr lang="sv-SE" dirty="0"/>
              <a:t>e. Kegiatan atau pemberian fasilitas lain yang terkait dengan </a:t>
            </a:r>
            <a:r>
              <a:rPr lang="sv-SE" dirty="0" smtClean="0"/>
              <a:t>Pembiayaan </a:t>
            </a:r>
            <a:r>
              <a:rPr lang="en-US" dirty="0" err="1" smtClean="0"/>
              <a:t>Infrastruktur</a:t>
            </a:r>
            <a:r>
              <a:rPr lang="en-US" dirty="0" smtClean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persetujuan</a:t>
            </a:r>
            <a:r>
              <a:rPr lang="en-US" dirty="0"/>
              <a:t> </a:t>
            </a:r>
            <a:r>
              <a:rPr lang="en-US" dirty="0" err="1"/>
              <a:t>Menteri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pembiayaan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 </a:t>
            </a:r>
            <a:r>
              <a:rPr lang="en-US" dirty="0" err="1" smtClean="0"/>
              <a:t>diklasifikasikan</a:t>
            </a:r>
            <a:r>
              <a:rPr lang="en-US" dirty="0" smtClean="0"/>
              <a:t> </a:t>
            </a:r>
            <a:r>
              <a:rPr lang="en-US" dirty="0" err="1" smtClean="0"/>
              <a:t>kedalam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nn-NO" dirty="0" smtClean="0"/>
              <a:t>sumber hukum perdata dan sumber hukum publik.</a:t>
            </a:r>
          </a:p>
          <a:p>
            <a:r>
              <a:rPr lang="nn-NO" dirty="0" smtClean="0"/>
              <a:t> Adapun Sumber Hukum Perdata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yang </a:t>
            </a:r>
            <a:r>
              <a:rPr lang="en-US" dirty="0" err="1" smtClean="0"/>
              <a:t>memuat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:  a.) </a:t>
            </a: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berkontrak</a:t>
            </a:r>
            <a:r>
              <a:rPr lang="en-US" dirty="0" smtClean="0"/>
              <a:t>. b.) </a:t>
            </a:r>
            <a:r>
              <a:rPr lang="en-US" dirty="0" err="1" smtClean="0"/>
              <a:t>Pinjaman</a:t>
            </a:r>
            <a:r>
              <a:rPr lang="en-US" dirty="0" smtClean="0"/>
              <a:t>, </a:t>
            </a:r>
            <a:r>
              <a:rPr lang="en-US" dirty="0" err="1" smtClean="0"/>
              <a:t>pembiayaan</a:t>
            </a:r>
            <a:r>
              <a:rPr lang="en-US" dirty="0" smtClean="0"/>
              <a:t>, </a:t>
            </a:r>
            <a:r>
              <a:rPr lang="en-US" dirty="0" err="1" smtClean="0"/>
              <a:t>jaminan</a:t>
            </a:r>
            <a:r>
              <a:rPr lang="en-US" dirty="0" smtClean="0"/>
              <a:t>. c.) </a:t>
            </a:r>
            <a:r>
              <a:rPr lang="en-US" dirty="0" err="1" smtClean="0"/>
              <a:t>Pemborongan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. d.)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,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investasi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Adapun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yang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:a.) </a:t>
            </a:r>
            <a:r>
              <a:rPr lang="en-US" dirty="0" err="1" smtClean="0"/>
              <a:t>Keagrarian</a:t>
            </a:r>
            <a:r>
              <a:rPr lang="en-US" dirty="0" smtClean="0"/>
              <a:t> (</a:t>
            </a:r>
            <a:r>
              <a:rPr lang="en-US" dirty="0" err="1" smtClean="0"/>
              <a:t>bumi</a:t>
            </a:r>
            <a:r>
              <a:rPr lang="en-US" dirty="0" smtClean="0"/>
              <a:t>, air, </a:t>
            </a:r>
            <a:r>
              <a:rPr lang="en-US" dirty="0" err="1" smtClean="0"/>
              <a:t>angkasa</a:t>
            </a:r>
            <a:r>
              <a:rPr lang="en-US" dirty="0" smtClean="0"/>
              <a:t> ). b.)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. c.)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. d.) </a:t>
            </a:r>
            <a:r>
              <a:rPr lang="en-US" dirty="0" err="1" smtClean="0"/>
              <a:t>Perizinan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perpajakan</a:t>
            </a:r>
            <a:r>
              <a:rPr lang="en-US" dirty="0" smtClean="0"/>
              <a:t> 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sv-SE" dirty="0" smtClean="0"/>
              <a:t>Sunaryo, </a:t>
            </a:r>
            <a:r>
              <a:rPr lang="sv-SE" i="1" dirty="0" smtClean="0"/>
              <a:t>Hukum Lembaga Pembiayaan, ( Jakarta : sinar Grafika, 2009),hal 142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Adapun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obyek</a:t>
            </a:r>
            <a:r>
              <a:rPr lang="en-US" dirty="0" smtClean="0"/>
              <a:t> </a:t>
            </a:r>
            <a:r>
              <a:rPr lang="en-US" dirty="0" err="1" smtClean="0"/>
              <a:t>pembiayaan</a:t>
            </a:r>
            <a:r>
              <a:rPr lang="en-US" dirty="0" smtClean="0"/>
              <a:t> </a:t>
            </a:r>
            <a:r>
              <a:rPr lang="en-US" dirty="0" err="1" smtClean="0"/>
              <a:t>infrastruktur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dikerjasamakan</a:t>
            </a:r>
            <a:r>
              <a:rPr lang="en-US" dirty="0" smtClean="0"/>
              <a:t> 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a.) </a:t>
            </a:r>
            <a:r>
              <a:rPr lang="en-US" dirty="0" err="1" smtClean="0"/>
              <a:t>Infrastruktur</a:t>
            </a:r>
            <a:r>
              <a:rPr lang="en-US" dirty="0" smtClean="0"/>
              <a:t> </a:t>
            </a:r>
            <a:r>
              <a:rPr lang="en-US" dirty="0" err="1" smtClean="0"/>
              <a:t>trasnportasi</a:t>
            </a:r>
            <a:r>
              <a:rPr lang="en-US" dirty="0" smtClean="0"/>
              <a:t>,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pelabuhan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, </a:t>
            </a:r>
            <a:r>
              <a:rPr lang="en-US" dirty="0" err="1" smtClean="0"/>
              <a:t>sungai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danau</a:t>
            </a:r>
            <a:r>
              <a:rPr lang="en-US" dirty="0" smtClean="0"/>
              <a:t>, Bandar </a:t>
            </a:r>
            <a:r>
              <a:rPr lang="en-US" dirty="0" err="1" smtClean="0"/>
              <a:t>udara</a:t>
            </a:r>
            <a:r>
              <a:rPr lang="en-US" dirty="0" smtClean="0"/>
              <a:t>, </a:t>
            </a:r>
            <a:r>
              <a:rPr lang="en-US" dirty="0" err="1" smtClean="0"/>
              <a:t>jaringan</a:t>
            </a:r>
            <a:r>
              <a:rPr lang="en-US" dirty="0" smtClean="0"/>
              <a:t> </a:t>
            </a:r>
            <a:r>
              <a:rPr lang="en-US" dirty="0" err="1" smtClean="0"/>
              <a:t>rel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stasiun</a:t>
            </a:r>
            <a:r>
              <a:rPr lang="en-US" dirty="0" smtClean="0"/>
              <a:t> </a:t>
            </a:r>
            <a:r>
              <a:rPr lang="en-US" dirty="0" err="1" smtClean="0"/>
              <a:t>kereta</a:t>
            </a:r>
            <a:r>
              <a:rPr lang="en-US" dirty="0" smtClean="0"/>
              <a:t> </a:t>
            </a:r>
            <a:r>
              <a:rPr lang="en-US" dirty="0" err="1" smtClean="0"/>
              <a:t>api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/>
              <a:t>b.) </a:t>
            </a:r>
            <a:r>
              <a:rPr lang="en-US" dirty="0" err="1" smtClean="0"/>
              <a:t>Infrastruktur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,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tol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jembatan</a:t>
            </a:r>
            <a:r>
              <a:rPr lang="en-US" dirty="0" smtClean="0"/>
              <a:t> </a:t>
            </a:r>
            <a:r>
              <a:rPr lang="en-US" dirty="0" err="1" smtClean="0"/>
              <a:t>tol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/>
              <a:t>C.) </a:t>
            </a:r>
            <a:r>
              <a:rPr lang="en-US" dirty="0" err="1" smtClean="0"/>
              <a:t>Infrastruktur</a:t>
            </a:r>
            <a:r>
              <a:rPr lang="en-US" dirty="0" smtClean="0"/>
              <a:t> </a:t>
            </a:r>
            <a:r>
              <a:rPr lang="en-US" dirty="0" err="1" smtClean="0"/>
              <a:t>pengairan</a:t>
            </a:r>
            <a:r>
              <a:rPr lang="en-US" dirty="0" smtClean="0"/>
              <a:t>,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saluran</a:t>
            </a:r>
            <a:r>
              <a:rPr lang="en-US" dirty="0" smtClean="0"/>
              <a:t> </a:t>
            </a:r>
            <a:r>
              <a:rPr lang="en-US" dirty="0" err="1" smtClean="0"/>
              <a:t>pembawa</a:t>
            </a:r>
            <a:r>
              <a:rPr lang="en-US" dirty="0" smtClean="0"/>
              <a:t> air </a:t>
            </a:r>
            <a:r>
              <a:rPr lang="en-US" dirty="0" err="1" smtClean="0"/>
              <a:t>baku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/>
              <a:t>d.) </a:t>
            </a:r>
            <a:r>
              <a:rPr lang="en-US" dirty="0" err="1" smtClean="0"/>
              <a:t>Infrastruktur</a:t>
            </a:r>
            <a:r>
              <a:rPr lang="en-US" dirty="0" smtClean="0"/>
              <a:t> air </a:t>
            </a:r>
            <a:r>
              <a:rPr lang="en-US" dirty="0" err="1" smtClean="0"/>
              <a:t>minum</a:t>
            </a:r>
            <a:r>
              <a:rPr lang="en-US" dirty="0" smtClean="0"/>
              <a:t>,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bangunan</a:t>
            </a:r>
            <a:r>
              <a:rPr lang="en-US" dirty="0" smtClean="0"/>
              <a:t> </a:t>
            </a:r>
            <a:r>
              <a:rPr lang="en-US" dirty="0" err="1" smtClean="0"/>
              <a:t>pengembalian</a:t>
            </a:r>
            <a:r>
              <a:rPr lang="en-US" dirty="0" smtClean="0"/>
              <a:t> air </a:t>
            </a:r>
            <a:r>
              <a:rPr lang="en-US" dirty="0" err="1" smtClean="0"/>
              <a:t>baku</a:t>
            </a:r>
            <a:r>
              <a:rPr lang="en-US" dirty="0" smtClean="0"/>
              <a:t>, </a:t>
            </a:r>
            <a:r>
              <a:rPr lang="en-US" dirty="0" err="1" smtClean="0"/>
              <a:t>jaringan</a:t>
            </a:r>
            <a:r>
              <a:rPr lang="en-US" dirty="0" smtClean="0"/>
              <a:t> </a:t>
            </a:r>
            <a:r>
              <a:rPr lang="en-US" dirty="0" err="1" smtClean="0"/>
              <a:t>transmisi</a:t>
            </a:r>
            <a:r>
              <a:rPr lang="en-US" dirty="0" smtClean="0"/>
              <a:t>, </a:t>
            </a:r>
            <a:r>
              <a:rPr lang="en-US" dirty="0" err="1" smtClean="0"/>
              <a:t>jaringan</a:t>
            </a:r>
            <a:r>
              <a:rPr lang="en-US" dirty="0" smtClean="0"/>
              <a:t> </a:t>
            </a:r>
            <a:r>
              <a:rPr lang="en-US" dirty="0" err="1" smtClean="0"/>
              <a:t>distribusi</a:t>
            </a:r>
            <a:r>
              <a:rPr lang="en-US" dirty="0" smtClean="0"/>
              <a:t>, </a:t>
            </a:r>
            <a:r>
              <a:rPr lang="en-US" dirty="0" err="1" smtClean="0"/>
              <a:t>instalasi</a:t>
            </a:r>
            <a:r>
              <a:rPr lang="en-US" dirty="0" smtClean="0"/>
              <a:t> </a:t>
            </a:r>
            <a:r>
              <a:rPr lang="en-US" dirty="0" err="1" smtClean="0"/>
              <a:t>pengolahan</a:t>
            </a:r>
            <a:r>
              <a:rPr lang="en-US" dirty="0" smtClean="0"/>
              <a:t> air </a:t>
            </a:r>
            <a:r>
              <a:rPr lang="en-US" dirty="0" err="1" smtClean="0"/>
              <a:t>minum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e.) </a:t>
            </a:r>
            <a:r>
              <a:rPr lang="en-US" dirty="0" err="1" smtClean="0"/>
              <a:t>Infrastruktur</a:t>
            </a:r>
            <a:r>
              <a:rPr lang="en-US" dirty="0" smtClean="0"/>
              <a:t> air </a:t>
            </a:r>
            <a:r>
              <a:rPr lang="en-US" dirty="0" err="1" smtClean="0"/>
              <a:t>limbah</a:t>
            </a:r>
            <a:r>
              <a:rPr lang="en-US" dirty="0" smtClean="0"/>
              <a:t>,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instalasi</a:t>
            </a:r>
            <a:r>
              <a:rPr lang="en-US" dirty="0" smtClean="0"/>
              <a:t> </a:t>
            </a:r>
            <a:r>
              <a:rPr lang="en-US" dirty="0" err="1" smtClean="0"/>
              <a:t>pengolahan</a:t>
            </a:r>
            <a:r>
              <a:rPr lang="en-US" dirty="0" smtClean="0"/>
              <a:t> air </a:t>
            </a:r>
            <a:r>
              <a:rPr lang="en-US" dirty="0" err="1" smtClean="0"/>
              <a:t>limbah</a:t>
            </a:r>
            <a:r>
              <a:rPr lang="en-US" dirty="0" smtClean="0"/>
              <a:t>, </a:t>
            </a:r>
            <a:r>
              <a:rPr lang="en-US" dirty="0" err="1" smtClean="0"/>
              <a:t>jaringan</a:t>
            </a:r>
            <a:r>
              <a:rPr lang="en-US" dirty="0" smtClean="0"/>
              <a:t> </a:t>
            </a:r>
            <a:r>
              <a:rPr lang="en-US" dirty="0" err="1" smtClean="0"/>
              <a:t>pengumpul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jaringan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persampahan</a:t>
            </a:r>
            <a:r>
              <a:rPr lang="en-US" dirty="0" smtClean="0"/>
              <a:t> yang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pengangkutan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pembuangan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/>
              <a:t>f.) </a:t>
            </a:r>
            <a:r>
              <a:rPr lang="en-US" dirty="0" err="1" smtClean="0"/>
              <a:t>Infrastruktur</a:t>
            </a:r>
            <a:r>
              <a:rPr lang="en-US" dirty="0" smtClean="0"/>
              <a:t> </a:t>
            </a:r>
            <a:r>
              <a:rPr lang="en-US" dirty="0" err="1" smtClean="0"/>
              <a:t>telekomunikasi</a:t>
            </a:r>
            <a:r>
              <a:rPr lang="en-US" dirty="0" smtClean="0"/>
              <a:t>,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jaringan</a:t>
            </a:r>
            <a:r>
              <a:rPr lang="en-US" dirty="0" smtClean="0"/>
              <a:t> </a:t>
            </a:r>
            <a:r>
              <a:rPr lang="en-US" dirty="0" err="1" smtClean="0"/>
              <a:t>telekomunikasi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g.) </a:t>
            </a:r>
            <a:r>
              <a:rPr lang="en-US" dirty="0" err="1" smtClean="0"/>
              <a:t>Infrastruktur</a:t>
            </a:r>
            <a:r>
              <a:rPr lang="en-US" dirty="0" smtClean="0"/>
              <a:t> </a:t>
            </a:r>
            <a:r>
              <a:rPr lang="en-US" dirty="0" err="1" smtClean="0"/>
              <a:t>ketenagalistrikan</a:t>
            </a:r>
            <a:r>
              <a:rPr lang="en-US" dirty="0" smtClean="0"/>
              <a:t>,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pembangkit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, </a:t>
            </a:r>
            <a:r>
              <a:rPr lang="en-US" dirty="0" err="1" smtClean="0"/>
              <a:t>transmisi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distribusi</a:t>
            </a:r>
            <a:r>
              <a:rPr lang="en-US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/>
              <a:t>h.) </a:t>
            </a:r>
            <a:r>
              <a:rPr lang="en-US" dirty="0" err="1" smtClean="0"/>
              <a:t>Infrastruktur</a:t>
            </a:r>
            <a:r>
              <a:rPr lang="en-US" dirty="0" smtClean="0"/>
              <a:t> </a:t>
            </a:r>
            <a:r>
              <a:rPr lang="en-US" dirty="0" err="1" smtClean="0"/>
              <a:t>minyak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gas </a:t>
            </a:r>
            <a:r>
              <a:rPr lang="it-IT" dirty="0" smtClean="0"/>
              <a:t>bumi meliputi pengolahan, penyimpanan, pengangkutan, trasmisi, atau distribusi </a:t>
            </a:r>
            <a:r>
              <a:rPr lang="en-US" dirty="0" err="1" smtClean="0"/>
              <a:t>minyak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gas </a:t>
            </a:r>
            <a:r>
              <a:rPr lang="en-US" dirty="0" err="1" smtClean="0"/>
              <a:t>bumi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305800" cy="6096000"/>
          </a:xfrm>
        </p:spPr>
        <p:txBody>
          <a:bodyPr>
            <a:normAutofit/>
          </a:bodyPr>
          <a:lstStyle/>
          <a:p>
            <a:r>
              <a:rPr lang="en-US" b="1" dirty="0" err="1" smtClean="0"/>
              <a:t>Pengaturan</a:t>
            </a:r>
            <a:r>
              <a:rPr lang="en-US" b="1" dirty="0" smtClean="0"/>
              <a:t> </a:t>
            </a:r>
            <a:r>
              <a:rPr lang="en-US" b="1" dirty="0" err="1" smtClean="0"/>
              <a:t>Pembiayaan</a:t>
            </a:r>
            <a:r>
              <a:rPr lang="en-US" b="1" dirty="0" smtClean="0"/>
              <a:t> </a:t>
            </a:r>
            <a:r>
              <a:rPr lang="en-US" b="1" dirty="0" err="1" smtClean="0"/>
              <a:t>Proyek</a:t>
            </a:r>
            <a:r>
              <a:rPr lang="en-US" b="1" dirty="0" smtClean="0"/>
              <a:t> </a:t>
            </a:r>
            <a:r>
              <a:rPr lang="en-US" b="1" dirty="0" err="1" smtClean="0"/>
              <a:t>Infrastruktur</a:t>
            </a:r>
            <a:endParaRPr lang="en-US" b="1" dirty="0" smtClean="0"/>
          </a:p>
          <a:p>
            <a:r>
              <a:rPr lang="en-US" dirty="0" err="1" smtClean="0"/>
              <a:t>Pembiayaan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versi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pinjaman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bank.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pembiayaan</a:t>
            </a:r>
            <a:r>
              <a:rPr lang="en-US" dirty="0" smtClean="0"/>
              <a:t> </a:t>
            </a:r>
            <a:r>
              <a:rPr lang="sv-SE" dirty="0" smtClean="0"/>
              <a:t>proyek, pengembalian pinjaman berdasarkann penghasilan yang diperoleh dari </a:t>
            </a:r>
            <a:r>
              <a:rPr lang="en-US" dirty="0" err="1" smtClean="0"/>
              <a:t>proyek</a:t>
            </a:r>
            <a:r>
              <a:rPr lang="en-US" dirty="0" smtClean="0"/>
              <a:t> yang </a:t>
            </a:r>
            <a:r>
              <a:rPr lang="en-US" dirty="0" err="1" smtClean="0"/>
              <a:t>dibiayai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pinjaman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.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pembiayaan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prinsipnya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pinjaman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526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Pembiayaan</a:t>
            </a:r>
            <a:r>
              <a:rPr lang="en-US" b="1" dirty="0" smtClean="0"/>
              <a:t> </a:t>
            </a:r>
            <a:r>
              <a:rPr lang="en-US" b="1" dirty="0" err="1" smtClean="0"/>
              <a:t>Infrastruktur</a:t>
            </a:r>
            <a:r>
              <a:rPr lang="en-US" b="1" dirty="0" smtClean="0"/>
              <a:t> </a:t>
            </a:r>
            <a:r>
              <a:rPr lang="en-US" b="1" dirty="0" err="1" smtClean="0"/>
              <a:t>ditinjau</a:t>
            </a:r>
            <a:r>
              <a:rPr lang="en-US" b="1" dirty="0" smtClean="0"/>
              <a:t> </a:t>
            </a:r>
            <a:r>
              <a:rPr lang="en-US" b="1" dirty="0" err="1" smtClean="0"/>
              <a:t>dari</a:t>
            </a:r>
            <a:r>
              <a:rPr lang="en-US" b="1" dirty="0" smtClean="0"/>
              <a:t> </a:t>
            </a:r>
            <a:r>
              <a:rPr lang="en-US" b="1" dirty="0" err="1" smtClean="0"/>
              <a:t>Prespektif</a:t>
            </a:r>
            <a:r>
              <a:rPr lang="en-US" b="1" dirty="0" smtClean="0"/>
              <a:t> </a:t>
            </a:r>
            <a:r>
              <a:rPr lang="en-US" b="1" dirty="0" err="1" smtClean="0"/>
              <a:t>Hukum</a:t>
            </a:r>
            <a:r>
              <a:rPr lang="en-US" b="1" dirty="0" smtClean="0"/>
              <a:t> Indonesia </a:t>
            </a:r>
            <a:r>
              <a:rPr lang="en-US" b="1" dirty="0" err="1" smtClean="0"/>
              <a:t>dalamSegi</a:t>
            </a:r>
            <a:r>
              <a:rPr lang="en-US" b="1" dirty="0" smtClean="0"/>
              <a:t> </a:t>
            </a:r>
            <a:r>
              <a:rPr lang="en-US" b="1" dirty="0" err="1" smtClean="0"/>
              <a:t>Hukum</a:t>
            </a:r>
            <a:r>
              <a:rPr lang="en-US" b="1" dirty="0" smtClean="0"/>
              <a:t> </a:t>
            </a:r>
            <a:r>
              <a:rPr lang="en-US" b="1" dirty="0" err="1" smtClean="0"/>
              <a:t>Investasi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r>
              <a:rPr lang="sv-SE" b="1" dirty="0" smtClean="0"/>
              <a:t>Investasi : Pengertian Dan Bentuk-Bentuknya Sesuai Peraturan Pemerintah </a:t>
            </a:r>
            <a:r>
              <a:rPr lang="it-IT" b="1" dirty="0" smtClean="0"/>
              <a:t>No.1 Tahun 2008 Tentang Investasi Pemerintah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754</Words>
  <Application>Microsoft Office PowerPoint</Application>
  <PresentationFormat>On-screen Show (4:3)</PresentationFormat>
  <Paragraphs>35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Pembiayaan proyek infrastruktur</vt:lpstr>
      <vt:lpstr>Slide 2</vt:lpstr>
      <vt:lpstr>PerPres Nomor 9 Tahun 2009</vt:lpstr>
      <vt:lpstr>Slide 4</vt:lpstr>
      <vt:lpstr>Slide 5</vt:lpstr>
      <vt:lpstr>Slide 6</vt:lpstr>
      <vt:lpstr>Slide 7</vt:lpstr>
      <vt:lpstr>Slide 8</vt:lpstr>
      <vt:lpstr>Pembiayaan Infrastruktur ditinjau dari Prespektif Hukum Indonesia dalamSegi Hukum Investasi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Pembiayaan proyek infrastruktur</dc:title>
  <dc:creator>Zaini</dc:creator>
  <cp:lastModifiedBy>Zaini</cp:lastModifiedBy>
  <cp:revision>7</cp:revision>
  <dcterms:created xsi:type="dcterms:W3CDTF">2014-12-10T10:39:45Z</dcterms:created>
  <dcterms:modified xsi:type="dcterms:W3CDTF">2016-01-06T13:05:36Z</dcterms:modified>
</cp:coreProperties>
</file>