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63" r:id="rId5"/>
    <p:sldId id="264" r:id="rId6"/>
    <p:sldId id="273" r:id="rId7"/>
    <p:sldId id="262" r:id="rId8"/>
    <p:sldId id="266" r:id="rId9"/>
    <p:sldId id="260" r:id="rId10"/>
    <p:sldId id="268" r:id="rId11"/>
    <p:sldId id="269" r:id="rId12"/>
    <p:sldId id="270" r:id="rId13"/>
    <p:sldId id="271" r:id="rId14"/>
    <p:sldId id="272" r:id="rId15"/>
    <p:sldId id="261" r:id="rId16"/>
    <p:sldId id="257" r:id="rId17"/>
    <p:sldId id="258" r:id="rId18"/>
    <p:sldId id="275" r:id="rId19"/>
    <p:sldId id="274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CCFF"/>
    <a:srgbClr val="CCFF66"/>
    <a:srgbClr val="FFCC66"/>
    <a:srgbClr val="FF9966"/>
    <a:srgbClr val="99FF66"/>
    <a:srgbClr val="FF66CC"/>
    <a:srgbClr val="FFFF66"/>
    <a:srgbClr val="99FF33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426" y="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140B7-BF38-4BE5-942D-9FE7606FF47A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255F5-9E4E-4B47-9955-CCE3467239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  <a:solidFill>
            <a:srgbClr val="CCFF66"/>
          </a:solidFill>
        </p:spPr>
        <p:txBody>
          <a:bodyPr/>
          <a:lstStyle/>
          <a:p>
            <a:r>
              <a:rPr lang="en-US" dirty="0" smtClean="0"/>
              <a:t>Modal </a:t>
            </a:r>
            <a:r>
              <a:rPr lang="en-US" dirty="0" err="1" smtClean="0"/>
              <a:t>ventura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smtClean="0"/>
              <a:t>21 </a:t>
            </a:r>
            <a:r>
              <a:rPr lang="en-US" dirty="0" err="1" smtClean="0"/>
              <a:t>oktober</a:t>
            </a:r>
            <a:r>
              <a:rPr lang="en-US" dirty="0" smtClean="0"/>
              <a:t> </a:t>
            </a:r>
            <a:r>
              <a:rPr lang="en-US" dirty="0" smtClean="0"/>
              <a:t>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CFF"/>
          </a:solidFill>
        </p:spPr>
        <p:txBody>
          <a:bodyPr>
            <a:normAutofit/>
          </a:bodyPr>
          <a:lstStyle/>
          <a:p>
            <a:r>
              <a:rPr lang="en-US" sz="3200" b="1" dirty="0" err="1" smtClean="0"/>
              <a:t>Pasal</a:t>
            </a:r>
            <a:r>
              <a:rPr lang="en-US" sz="3200" b="1" dirty="0" smtClean="0"/>
              <a:t> 1 </a:t>
            </a:r>
            <a:r>
              <a:rPr lang="en-US" sz="3200" b="1" dirty="0" err="1" smtClean="0"/>
              <a:t>Peraturan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Presiden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Nomor</a:t>
            </a:r>
            <a:r>
              <a:rPr lang="en-US" sz="3200" b="1" dirty="0" smtClean="0"/>
              <a:t> 09 </a:t>
            </a:r>
            <a:r>
              <a:rPr lang="en-US" sz="3200" b="1" dirty="0" err="1" smtClean="0"/>
              <a:t>Tahun</a:t>
            </a:r>
            <a:r>
              <a:rPr lang="en-US" sz="3200" b="1" dirty="0" smtClean="0"/>
              <a:t> 2009 </a:t>
            </a:r>
            <a:r>
              <a:rPr lang="en-US" sz="3200" b="1" dirty="0" err="1" smtClean="0"/>
              <a:t>Tentang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Lembaga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Pembiayaan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/>
              <a:t>3. Perusahaan Modal Ventura </a:t>
            </a:r>
            <a:r>
              <a:rPr lang="en-US" i="1" dirty="0"/>
              <a:t>(Venture Capital Company) </a:t>
            </a:r>
            <a:r>
              <a:rPr lang="en-US" i="1" dirty="0" err="1"/>
              <a:t>adalah</a:t>
            </a:r>
            <a:r>
              <a:rPr lang="en-US" i="1" dirty="0"/>
              <a:t> </a:t>
            </a:r>
            <a:r>
              <a:rPr lang="en-US" i="1" dirty="0" err="1"/>
              <a:t>badan</a:t>
            </a:r>
            <a:r>
              <a:rPr lang="en-US" i="1" dirty="0"/>
              <a:t> </a:t>
            </a:r>
            <a:r>
              <a:rPr lang="en-US" i="1" dirty="0" err="1" smtClean="0"/>
              <a:t>usaha</a:t>
            </a:r>
            <a:r>
              <a:rPr lang="en-US" i="1" dirty="0" smtClean="0"/>
              <a:t> </a:t>
            </a:r>
            <a:r>
              <a:rPr lang="en-US" dirty="0" smtClean="0"/>
              <a:t>yang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/</a:t>
            </a:r>
            <a:r>
              <a:rPr lang="en-US" dirty="0" err="1"/>
              <a:t>penyertaan</a:t>
            </a:r>
            <a:r>
              <a:rPr lang="en-US" dirty="0"/>
              <a:t> modal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Perusahaan </a:t>
            </a:r>
            <a:r>
              <a:rPr lang="en-US" dirty="0"/>
              <a:t>yang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i="1" dirty="0"/>
              <a:t>(Investee Company) </a:t>
            </a:r>
            <a:r>
              <a:rPr lang="en-US" i="1" dirty="0" err="1" smtClean="0"/>
              <a:t>untuk</a:t>
            </a:r>
            <a:r>
              <a:rPr lang="en-US" i="1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,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pembelian</a:t>
            </a:r>
            <a:r>
              <a:rPr lang="en-US" dirty="0" smtClean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03663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err="1" smtClean="0"/>
              <a:t>Pasal</a:t>
            </a:r>
            <a:r>
              <a:rPr lang="en-US" sz="3600" b="1" dirty="0" smtClean="0"/>
              <a:t> 4 </a:t>
            </a:r>
            <a:r>
              <a:rPr lang="en-US" sz="3600" b="1" dirty="0" err="1" smtClean="0"/>
              <a:t>Peraturan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Presiden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Nomor</a:t>
            </a:r>
            <a:r>
              <a:rPr lang="en-US" sz="3600" b="1" dirty="0" smtClean="0"/>
              <a:t> 09 </a:t>
            </a:r>
            <a:r>
              <a:rPr lang="en-US" sz="3600" b="1" dirty="0" err="1" smtClean="0"/>
              <a:t>Tahun</a:t>
            </a:r>
            <a:r>
              <a:rPr lang="en-US" sz="3600" b="1" dirty="0" smtClean="0"/>
              <a:t> 2009 </a:t>
            </a:r>
            <a:r>
              <a:rPr lang="en-US" sz="3600" b="1" dirty="0" err="1" smtClean="0"/>
              <a:t>Tentang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Lembaga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Pembiayaan</a:t>
            </a:r>
            <a:r>
              <a:rPr lang="en-US" sz="3600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839200" cy="48768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Perusahaan Modal Ventura </a:t>
            </a:r>
            <a:r>
              <a:rPr lang="en-US" dirty="0" err="1"/>
              <a:t>meliputi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i="1" dirty="0"/>
              <a:t>(equity participation);</a:t>
            </a:r>
          </a:p>
          <a:p>
            <a:pPr>
              <a:buNone/>
            </a:pPr>
            <a:r>
              <a:rPr lang="en-US" dirty="0"/>
              <a:t>b.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i="1" dirty="0"/>
              <a:t>(quasi equity </a:t>
            </a:r>
            <a:r>
              <a:rPr lang="en-US" i="1" dirty="0" err="1"/>
              <a:t>partcipation</a:t>
            </a:r>
            <a:r>
              <a:rPr lang="en-US" i="1" dirty="0"/>
              <a:t>);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i="1" dirty="0"/>
              <a:t>(profit/revenue sharing);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perikatan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s-ES" dirty="0"/>
              <a:t>1. </a:t>
            </a:r>
            <a:r>
              <a:rPr lang="es-ES" dirty="0" err="1"/>
              <a:t>Hubungan</a:t>
            </a:r>
            <a:r>
              <a:rPr lang="es-ES" dirty="0"/>
              <a:t> </a:t>
            </a:r>
            <a:r>
              <a:rPr lang="es-ES" dirty="0" err="1"/>
              <a:t>hukum</a:t>
            </a:r>
            <a:r>
              <a:rPr lang="es-ES" dirty="0"/>
              <a:t> antara </a:t>
            </a:r>
            <a:r>
              <a:rPr lang="es-ES" dirty="0" err="1"/>
              <a:t>perusahaan</a:t>
            </a:r>
            <a:r>
              <a:rPr lang="es-ES" dirty="0"/>
              <a:t> modal ventura </a:t>
            </a:r>
            <a:r>
              <a:rPr lang="es-ES" dirty="0" err="1"/>
              <a:t>dengan</a:t>
            </a:r>
            <a:r>
              <a:rPr lang="es-ES" dirty="0"/>
              <a:t> </a:t>
            </a:r>
            <a:r>
              <a:rPr lang="es-ES" dirty="0" err="1"/>
              <a:t>perusahaan</a:t>
            </a:r>
            <a:r>
              <a:rPr lang="es-ES" dirty="0"/>
              <a:t> </a:t>
            </a:r>
            <a:r>
              <a:rPr lang="es-ES" dirty="0" err="1"/>
              <a:t>kecil</a:t>
            </a:r>
            <a:r>
              <a:rPr lang="es-ES" dirty="0"/>
              <a:t>.</a:t>
            </a:r>
          </a:p>
          <a:p>
            <a:pPr>
              <a:buNone/>
            </a:pPr>
            <a:r>
              <a:rPr lang="en-US" dirty="0"/>
              <a:t>2.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modal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/>
              <a:t>negoisasi</a:t>
            </a:r>
            <a:r>
              <a:rPr lang="en-US" dirty="0"/>
              <a:t> yang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dituangkan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1320 </a:t>
            </a:r>
            <a:r>
              <a:rPr lang="en-US" dirty="0" err="1"/>
              <a:t>KUHPerdata</a:t>
            </a:r>
            <a:r>
              <a:rPr lang="en-US" dirty="0"/>
              <a:t>,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sahnya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 smtClean="0"/>
              <a:t>.  </a:t>
            </a:r>
            <a:r>
              <a:rPr lang="en-US" dirty="0" err="1" smtClean="0"/>
              <a:t>Pasal</a:t>
            </a:r>
            <a:r>
              <a:rPr lang="en-US" dirty="0" smtClean="0"/>
              <a:t> 1320 </a:t>
            </a:r>
            <a:r>
              <a:rPr lang="en-US" dirty="0" err="1"/>
              <a:t>KUHPerdata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syahnya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/>
              <a:t>syarat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1. </a:t>
            </a:r>
            <a:r>
              <a:rPr lang="en-US" dirty="0" err="1"/>
              <a:t>sepakat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mengikatkan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fi-FI" dirty="0"/>
              <a:t>2. kecakapan untuk membuat suatu perjanjian,</a:t>
            </a:r>
          </a:p>
          <a:p>
            <a:pPr>
              <a:buNone/>
            </a:pPr>
            <a:r>
              <a:rPr lang="en-US" dirty="0"/>
              <a:t>3.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4.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yang </a:t>
            </a:r>
            <a:r>
              <a:rPr lang="en-US" dirty="0" err="1"/>
              <a:t>halal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/>
              <a:t>disukai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sifatnya</a:t>
            </a:r>
            <a:r>
              <a:rPr lang="en-US" dirty="0"/>
              <a:t> yang </a:t>
            </a:r>
            <a:r>
              <a:rPr lang="en-US" dirty="0" err="1"/>
              <a:t>fleksible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prinsipnya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dikonversi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perusahan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enukarkan</a:t>
            </a:r>
            <a:r>
              <a:rPr lang="en-US" dirty="0" smtClean="0"/>
              <a:t> </a:t>
            </a:r>
            <a:r>
              <a:rPr lang="en-US" dirty="0" err="1"/>
              <a:t>pinjamannya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fi-FI" dirty="0" smtClean="0"/>
              <a:t>saham </a:t>
            </a:r>
            <a:r>
              <a:rPr lang="fi-FI" dirty="0"/>
              <a:t>biasa guna meningkatkan nilai investasinya.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CCFFCC"/>
          </a:solidFill>
        </p:spPr>
        <p:txBody>
          <a:bodyPr/>
          <a:lstStyle/>
          <a:p>
            <a:pPr algn="just"/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prinsipnya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dikonversi</a:t>
            </a:r>
            <a:r>
              <a:rPr lang="en-US" dirty="0" smtClean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perusahan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investasinya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  <a:endParaRPr lang="en-US" dirty="0"/>
          </a:p>
          <a:p>
            <a:pPr marL="514350" indent="-514350">
              <a:buAutoNum type="arabicPeriod"/>
            </a:pPr>
            <a:r>
              <a:rPr lang="nn-NO" dirty="0" smtClean="0"/>
              <a:t>Perusahaan </a:t>
            </a:r>
            <a:r>
              <a:rPr lang="nn-NO" dirty="0"/>
              <a:t>modal ventura tidak hanya menginvestasikan modalnya, tetapi </a:t>
            </a:r>
            <a:r>
              <a:rPr lang="nn-NO" dirty="0" smtClean="0"/>
              <a:t>juga 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 smtClean="0"/>
              <a:t>dibantunya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sv-SE" dirty="0" smtClean="0"/>
              <a:t>Perusahaan </a:t>
            </a:r>
            <a:r>
              <a:rPr lang="sv-SE" dirty="0"/>
              <a:t>modal ventura dalam investasinya akan memperhitungkan </a:t>
            </a:r>
            <a:r>
              <a:rPr lang="sv-SE" dirty="0" smtClean="0"/>
              <a:t>returnya.</a:t>
            </a:r>
          </a:p>
          <a:p>
            <a:pPr marL="514350" indent="-514350" algn="just">
              <a:buAutoNum type="arabicPeriod"/>
            </a:pPr>
            <a:r>
              <a:rPr lang="en-US" dirty="0" smtClean="0"/>
              <a:t>Perusahaan </a:t>
            </a:r>
            <a:r>
              <a:rPr lang="en-US" dirty="0"/>
              <a:t>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investasinya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selamnya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 smtClean="0"/>
              <a:t>divestasi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fi-FI" dirty="0" smtClean="0"/>
              <a:t>Maksud </a:t>
            </a:r>
            <a:r>
              <a:rPr lang="fi-FI" dirty="0"/>
              <a:t>dan tujuan perusahaan modal ventura </a:t>
            </a:r>
            <a:r>
              <a:rPr lang="fi-FI" dirty="0" smtClean="0"/>
              <a:t>adalah: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/>
              <a:t> </a:t>
            </a:r>
            <a:r>
              <a:rPr lang="fi-FI" dirty="0" smtClean="0"/>
              <a:t>perusahaan-perusahaan </a:t>
            </a:r>
            <a:r>
              <a:rPr lang="fi-FI" dirty="0"/>
              <a:t>kecil dan menengah dengan mengusahakan </a:t>
            </a:r>
            <a:r>
              <a:rPr lang="fi-FI" dirty="0" smtClean="0"/>
              <a:t>segala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/>
              <a:t>bantuan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mencapainya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mengabaikan</a:t>
            </a:r>
            <a:r>
              <a:rPr lang="en-US" dirty="0"/>
              <a:t> </a:t>
            </a:r>
            <a:r>
              <a:rPr lang="en-US" dirty="0" err="1" smtClean="0"/>
              <a:t>kaidah</a:t>
            </a:r>
            <a:r>
              <a:rPr lang="en-US" dirty="0" smtClean="0"/>
              <a:t> </a:t>
            </a:r>
            <a:r>
              <a:rPr lang="en-US" dirty="0" err="1" smtClean="0"/>
              <a:t>berusaha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 smtClean="0"/>
              <a:t>sehat</a:t>
            </a:r>
            <a:endParaRPr lang="en-US" i="1" dirty="0"/>
          </a:p>
          <a:p>
            <a:pPr marL="514350" indent="-514350" algn="just"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 smtClean="0"/>
              <a:t>pengusahapengusaha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agar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 smtClean="0"/>
              <a:t>perusahaanperusahaan</a:t>
            </a:r>
            <a:r>
              <a:rPr lang="en-US" dirty="0" smtClean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diandalkan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penyertaan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(</a:t>
            </a:r>
            <a:r>
              <a:rPr lang="en-US" dirty="0" err="1"/>
              <a:t>perusahaan</a:t>
            </a:r>
            <a:r>
              <a:rPr lang="en-US" dirty="0"/>
              <a:t>) yang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cerah</a:t>
            </a:r>
            <a:r>
              <a:rPr lang="en-US" dirty="0"/>
              <a:t> </a:t>
            </a:r>
            <a:r>
              <a:rPr lang="en-US" dirty="0" err="1" smtClean="0"/>
              <a:t>tanpamemerlukan</a:t>
            </a:r>
            <a:r>
              <a:rPr lang="en-US" dirty="0" smtClean="0"/>
              <a:t> </a:t>
            </a:r>
            <a:r>
              <a:rPr lang="en-US" dirty="0" err="1"/>
              <a:t>jaminan</a:t>
            </a:r>
            <a:r>
              <a:rPr lang="en-US" dirty="0"/>
              <a:t>/</a:t>
            </a:r>
            <a:r>
              <a:rPr lang="en-US" dirty="0" err="1"/>
              <a:t>agunan</a:t>
            </a:r>
            <a:r>
              <a:rPr lang="en-US" dirty="0"/>
              <a:t> (</a:t>
            </a:r>
            <a:r>
              <a:rPr lang="en-US" i="1" dirty="0"/>
              <a:t>collateral). </a:t>
            </a:r>
            <a:endParaRPr lang="en-US" i="1" dirty="0" smtClean="0"/>
          </a:p>
          <a:p>
            <a:pPr algn="just"/>
            <a:r>
              <a:rPr lang="en-US" i="1" dirty="0" smtClean="0"/>
              <a:t>Di </a:t>
            </a:r>
            <a:r>
              <a:rPr lang="en-US" i="1" dirty="0" err="1"/>
              <a:t>samping</a:t>
            </a:r>
            <a:r>
              <a:rPr lang="en-US" i="1" dirty="0"/>
              <a:t> </a:t>
            </a:r>
            <a:r>
              <a:rPr lang="en-US" i="1" dirty="0" err="1"/>
              <a:t>itu</a:t>
            </a:r>
            <a:r>
              <a:rPr lang="en-US" i="1" dirty="0"/>
              <a:t> </a:t>
            </a:r>
            <a:r>
              <a:rPr lang="en-US" i="1" dirty="0" err="1"/>
              <a:t>pemilik</a:t>
            </a:r>
            <a:r>
              <a:rPr lang="en-US" i="1" dirty="0"/>
              <a:t> </a:t>
            </a:r>
            <a:r>
              <a:rPr lang="en-US" i="1" dirty="0" err="1"/>
              <a:t>saham</a:t>
            </a:r>
            <a:r>
              <a:rPr lang="en-US" i="1" dirty="0"/>
              <a:t> </a:t>
            </a:r>
            <a:r>
              <a:rPr lang="en-US" i="1" dirty="0" err="1"/>
              <a:t>ikut</a:t>
            </a:r>
            <a:r>
              <a:rPr lang="en-US" i="1" dirty="0"/>
              <a:t> </a:t>
            </a:r>
            <a:r>
              <a:rPr lang="en-US" i="1" dirty="0" err="1"/>
              <a:t>serta</a:t>
            </a:r>
            <a:r>
              <a:rPr lang="en-US" i="1" dirty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s-ES" dirty="0" err="1" smtClean="0"/>
              <a:t>pengelolaan</a:t>
            </a:r>
            <a:r>
              <a:rPr lang="es-ES" dirty="0" smtClean="0"/>
              <a:t> </a:t>
            </a:r>
            <a:r>
              <a:rPr lang="es-ES" dirty="0" err="1"/>
              <a:t>perusahaan</a:t>
            </a:r>
            <a:r>
              <a:rPr lang="es-ES" dirty="0"/>
              <a:t> yang </a:t>
            </a:r>
            <a:r>
              <a:rPr lang="es-ES" dirty="0" err="1" smtClean="0"/>
              <a:t>dibiayainya</a:t>
            </a:r>
            <a:r>
              <a:rPr lang="es-ES" dirty="0" smtClean="0"/>
              <a:t>.</a:t>
            </a:r>
          </a:p>
          <a:p>
            <a:pPr algn="just"/>
            <a:r>
              <a:rPr lang="es-ES" dirty="0" err="1" smtClean="0"/>
              <a:t>Dengan</a:t>
            </a:r>
            <a:r>
              <a:rPr lang="es-ES" dirty="0" smtClean="0"/>
              <a:t> </a:t>
            </a:r>
            <a:r>
              <a:rPr lang="es-ES" dirty="0" err="1"/>
              <a:t>demikian</a:t>
            </a:r>
            <a:r>
              <a:rPr lang="es-ES" dirty="0"/>
              <a:t>, modal </a:t>
            </a:r>
            <a:r>
              <a:rPr lang="es-ES" dirty="0" smtClean="0"/>
              <a:t>ventura m</a:t>
            </a:r>
            <a:r>
              <a:rPr lang="en-US" dirty="0" err="1" smtClean="0"/>
              <a:t>erupakan</a:t>
            </a:r>
            <a:r>
              <a:rPr lang="en-US" dirty="0" smtClean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pemasukan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suksesnya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, </a:t>
            </a:r>
            <a:r>
              <a:rPr lang="en-US" dirty="0" smtClean="0"/>
              <a:t> </a:t>
            </a:r>
            <a:r>
              <a:rPr lang="en-US" dirty="0" err="1" smtClean="0"/>
              <a:t>finansial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image.slidesharecdn.com/modalventura-111210185750-phpapp01/95/slide-12-728.jpg?13235659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PADA PASAL 1</a:t>
            </a:r>
          </a:p>
          <a:p>
            <a:pPr algn="ctr">
              <a:buNone/>
            </a:pPr>
            <a:r>
              <a:rPr lang="en-US" dirty="0" smtClean="0"/>
              <a:t>ANGKA 2 DAN ANGKA 3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0"/>
            <a:ext cx="8305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Pihak-pihak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modal </a:t>
            </a:r>
            <a:r>
              <a:rPr lang="en-US" dirty="0" err="1" smtClean="0"/>
              <a:t>ventura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24000"/>
            <a:ext cx="91440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61722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dirty="0" err="1"/>
              <a:t>Istilah</a:t>
            </a:r>
            <a:r>
              <a:rPr lang="en-US" dirty="0"/>
              <a:t> “Ventura”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‘</a:t>
            </a:r>
            <a:r>
              <a:rPr lang="en-US" i="1" dirty="0"/>
              <a:t>Venture” yang </a:t>
            </a:r>
            <a:r>
              <a:rPr lang="en-US" i="1" dirty="0" err="1"/>
              <a:t>secara</a:t>
            </a:r>
            <a:r>
              <a:rPr lang="en-US" i="1" dirty="0"/>
              <a:t> </a:t>
            </a:r>
            <a:r>
              <a:rPr lang="en-US" i="1" dirty="0" err="1"/>
              <a:t>harfiah</a:t>
            </a:r>
            <a:r>
              <a:rPr lang="en-US" i="1" dirty="0"/>
              <a:t>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 smtClean="0"/>
              <a:t>berarti</a:t>
            </a:r>
            <a:r>
              <a:rPr lang="en-US" i="1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pula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/>
              <a:t>pengertian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venture capital </a:t>
            </a:r>
            <a:r>
              <a:rPr lang="en-US" i="1" dirty="0" err="1"/>
              <a:t>secara</a:t>
            </a:r>
            <a:r>
              <a:rPr lang="en-US" i="1" dirty="0"/>
              <a:t> </a:t>
            </a:r>
            <a:r>
              <a:rPr lang="en-US" i="1" dirty="0" err="1"/>
              <a:t>sempit</a:t>
            </a:r>
            <a:r>
              <a:rPr lang="en-US" i="1" dirty="0"/>
              <a:t> </a:t>
            </a:r>
            <a:r>
              <a:rPr lang="en-US" i="1" dirty="0" err="1"/>
              <a:t>adalah</a:t>
            </a:r>
            <a:r>
              <a:rPr lang="en-US" i="1" dirty="0"/>
              <a:t> modal </a:t>
            </a:r>
            <a:r>
              <a:rPr lang="en-US" i="1" dirty="0" smtClean="0"/>
              <a:t>yang </a:t>
            </a:r>
            <a:r>
              <a:rPr lang="sv-SE" dirty="0" smtClean="0"/>
              <a:t>ditanamkan </a:t>
            </a:r>
            <a:r>
              <a:rPr lang="sv-SE" dirty="0"/>
              <a:t>pada usaha yang mengandung risiko, baik dalam bentuk penyertaan </a:t>
            </a:r>
            <a:r>
              <a:rPr lang="sv-SE" dirty="0" smtClean="0"/>
              <a:t>modal </a:t>
            </a:r>
            <a:r>
              <a:rPr lang="en-US" dirty="0" err="1" smtClean="0"/>
              <a:t>saham</a:t>
            </a:r>
            <a:r>
              <a:rPr lang="en-US" dirty="0"/>
              <a:t>,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konversi</a:t>
            </a:r>
            <a:r>
              <a:rPr lang="en-US" dirty="0"/>
              <a:t> (</a:t>
            </a:r>
            <a:r>
              <a:rPr lang="en-US" i="1" dirty="0"/>
              <a:t>convertible bond) </a:t>
            </a:r>
            <a:r>
              <a:rPr lang="en-US" i="1" dirty="0" err="1"/>
              <a:t>maupun</a:t>
            </a:r>
            <a:r>
              <a:rPr lang="en-US" i="1" dirty="0"/>
              <a:t> </a:t>
            </a:r>
            <a:r>
              <a:rPr lang="en-US" i="1" dirty="0" err="1"/>
              <a:t>pinjaman</a:t>
            </a:r>
            <a:r>
              <a:rPr lang="en-US" i="1" dirty="0"/>
              <a:t> yang </a:t>
            </a:r>
            <a:r>
              <a:rPr lang="en-US" i="1" dirty="0" err="1"/>
              <a:t>dapat</a:t>
            </a:r>
            <a:r>
              <a:rPr lang="en-US" i="1" dirty="0"/>
              <a:t> </a:t>
            </a:r>
            <a:r>
              <a:rPr lang="en-US" i="1" dirty="0" err="1" smtClean="0"/>
              <a:t>dikonversi</a:t>
            </a:r>
            <a:r>
              <a:rPr lang="en-US" i="1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/>
              <a:t>saham</a:t>
            </a:r>
            <a:r>
              <a:rPr lang="en-US" dirty="0"/>
              <a:t> (</a:t>
            </a:r>
            <a:r>
              <a:rPr lang="en-US" i="1" dirty="0"/>
              <a:t>convertible loan stick).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24000"/>
            <a:ext cx="9144000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2296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95400"/>
            <a:ext cx="8229600" cy="518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39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rgbClr val="CCFFFF"/>
          </a:solidFill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yuridis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953000"/>
          </a:xfrm>
          <a:solidFill>
            <a:srgbClr val="FFCCFF"/>
          </a:solidFill>
        </p:spPr>
        <p:txBody>
          <a:bodyPr>
            <a:normAutofit fontScale="92500"/>
          </a:bodyPr>
          <a:lstStyle/>
          <a:p>
            <a:pPr algn="just"/>
            <a:r>
              <a:rPr lang="en-US" dirty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RI </a:t>
            </a:r>
            <a:r>
              <a:rPr lang="en-US" dirty="0" err="1"/>
              <a:t>Nomor</a:t>
            </a:r>
            <a:r>
              <a:rPr lang="en-US" dirty="0"/>
              <a:t> 61 </a:t>
            </a:r>
            <a:r>
              <a:rPr lang="en-US" dirty="0" err="1"/>
              <a:t>Tahun</a:t>
            </a:r>
            <a:r>
              <a:rPr lang="en-US" dirty="0"/>
              <a:t> 1988 </a:t>
            </a:r>
            <a:r>
              <a:rPr lang="en-US" dirty="0" err="1"/>
              <a:t>ditegaskan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</a:t>
            </a:r>
            <a:r>
              <a:rPr lang="en-US" dirty="0" err="1"/>
              <a:t>bahwa</a:t>
            </a:r>
            <a:r>
              <a:rPr lang="en-US" dirty="0"/>
              <a:t>, “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”. </a:t>
            </a:r>
            <a:endParaRPr lang="en-US" dirty="0" smtClean="0"/>
          </a:p>
          <a:p>
            <a:pPr algn="just"/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/>
              <a:t>SK </a:t>
            </a:r>
            <a:r>
              <a:rPr lang="en-US" dirty="0" err="1"/>
              <a:t>Menkeu</a:t>
            </a:r>
            <a:r>
              <a:rPr lang="en-US" dirty="0"/>
              <a:t> RI </a:t>
            </a:r>
            <a:r>
              <a:rPr lang="en-US" dirty="0" err="1"/>
              <a:t>Nomor</a:t>
            </a:r>
            <a:r>
              <a:rPr lang="en-US" dirty="0"/>
              <a:t> 1251/KMK.013/1988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61 </a:t>
            </a:r>
            <a:r>
              <a:rPr lang="en-US" dirty="0" err="1"/>
              <a:t>Tahun</a:t>
            </a:r>
            <a:r>
              <a:rPr lang="en-US" dirty="0"/>
              <a:t> 1988.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</p:spPr>
        <p:txBody>
          <a:bodyPr/>
          <a:lstStyle/>
          <a:p>
            <a:r>
              <a:rPr lang="sv-SE" dirty="0"/>
              <a:t>Pasal 21 huruf c </a:t>
            </a:r>
            <a:r>
              <a:rPr lang="sv-SE" dirty="0" smtClean="0"/>
              <a:t>Undang-Undang </a:t>
            </a:r>
            <a:r>
              <a:rPr lang="sv-SE" dirty="0"/>
              <a:t>Nomor 9 </a:t>
            </a:r>
            <a:r>
              <a:rPr lang="sv-SE" dirty="0" smtClean="0"/>
              <a:t>Tahun </a:t>
            </a:r>
            <a:r>
              <a:rPr lang="en-US" dirty="0" smtClean="0"/>
              <a:t>1995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, “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modal </a:t>
            </a:r>
            <a:r>
              <a:rPr lang="en-US" dirty="0" err="1"/>
              <a:t>ventura</a:t>
            </a:r>
            <a:r>
              <a:rPr lang="en-US" dirty="0"/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CCFF"/>
          </a:solidFill>
        </p:spPr>
        <p:txBody>
          <a:bodyPr>
            <a:normAutofit fontScale="9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21 UU NOMOR 9 TAHUN 1995 TENTANG USAHA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rgbClr val="66FF66"/>
          </a:solidFill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Pemerintah</a:t>
            </a:r>
            <a:r>
              <a:rPr lang="en-US" dirty="0"/>
              <a:t>,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meliputi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a.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perbankan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sv-SE" dirty="0"/>
              <a:t>b. pinjaman lembaga keuangan bukan bank;</a:t>
            </a:r>
          </a:p>
          <a:p>
            <a:pPr>
              <a:buNone/>
            </a:pPr>
            <a:r>
              <a:rPr lang="en-US" dirty="0"/>
              <a:t>c. modal </a:t>
            </a:r>
            <a:r>
              <a:rPr lang="en-US" dirty="0" err="1"/>
              <a:t>ventura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penyisihan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/>
              <a:t>(BUMN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hibah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pPr>
              <a:buNone/>
            </a:pPr>
            <a:r>
              <a:rPr lang="en-US" dirty="0" smtClean="0"/>
              <a:t>f.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pembiayaan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UNDANG-UNDANG NOMOR 20 TAHUN 2008 TENTANG </a:t>
            </a:r>
            <a:r>
              <a:rPr lang="fi-FI" sz="3200" dirty="0" smtClean="0"/>
              <a:t>USAHA MIKRO, KECIL, DAN MENENGAH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22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Usaha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Usaha Kecil,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perbankan</a:t>
            </a:r>
            <a:r>
              <a:rPr lang="en-US" dirty="0" smtClean="0"/>
              <a:t> </a:t>
            </a:r>
            <a:r>
              <a:rPr lang="sv-SE" dirty="0" smtClean="0"/>
              <a:t>dan lembaga keuangan bukan bank;</a:t>
            </a:r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modal </a:t>
            </a:r>
            <a:r>
              <a:rPr lang="en-US" dirty="0" err="1" smtClean="0"/>
              <a:t>ventura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pelembagaan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anjak</a:t>
            </a:r>
            <a:r>
              <a:rPr lang="en-US" dirty="0" smtClean="0"/>
              <a:t> </a:t>
            </a:r>
            <a:r>
              <a:rPr lang="en-US" dirty="0" err="1" smtClean="0"/>
              <a:t>piutang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fi-FI" dirty="0" smtClean="0"/>
              <a:t>d. peningkatan kerjasama antara Usaha Mikro dan Usaha Kecil melalui koperasi simpan pinjam dan koperasi jasa keuangan </a:t>
            </a:r>
            <a:r>
              <a:rPr lang="en-US" dirty="0" err="1" smtClean="0"/>
              <a:t>konvensional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syariah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denganketent</a:t>
            </a:r>
            <a:r>
              <a:rPr lang="en-US" dirty="0" smtClean="0"/>
              <a:t> </a:t>
            </a:r>
            <a:r>
              <a:rPr lang="en-US" dirty="0" err="1" smtClean="0"/>
              <a:t>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http://image.slidesharecdn.com/modalventura-111210185750-phpapp01/95/slide-2-728.jpg?13235659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CFF"/>
          </a:solidFill>
        </p:spPr>
        <p:txBody>
          <a:bodyPr>
            <a:normAutofit/>
          </a:bodyPr>
          <a:lstStyle/>
          <a:p>
            <a:r>
              <a:rPr lang="es-ES" dirty="0" err="1"/>
              <a:t>Perusahaan</a:t>
            </a:r>
            <a:r>
              <a:rPr lang="es-ES" dirty="0"/>
              <a:t> modal ventura </a:t>
            </a:r>
            <a:r>
              <a:rPr lang="es-ES" dirty="0" err="1"/>
              <a:t>itu</a:t>
            </a:r>
            <a:r>
              <a:rPr lang="es-ES" dirty="0"/>
              <a:t> </a:t>
            </a:r>
            <a:r>
              <a:rPr lang="es-ES" dirty="0" err="1"/>
              <a:t>sendiri</a:t>
            </a:r>
            <a:r>
              <a:rPr lang="es-ES" dirty="0"/>
              <a:t> </a:t>
            </a:r>
            <a:r>
              <a:rPr lang="es-ES" dirty="0" err="1"/>
              <a:t>menurut</a:t>
            </a:r>
            <a:r>
              <a:rPr lang="es-ES" dirty="0"/>
              <a:t> </a:t>
            </a:r>
            <a:r>
              <a:rPr lang="es-ES" dirty="0" err="1"/>
              <a:t>Pasal</a:t>
            </a:r>
            <a:r>
              <a:rPr lang="es-ES" dirty="0"/>
              <a:t> 1 </a:t>
            </a:r>
            <a:r>
              <a:rPr lang="es-ES" dirty="0" err="1"/>
              <a:t>angka</a:t>
            </a:r>
            <a:r>
              <a:rPr lang="es-ES" dirty="0"/>
              <a:t> (11) </a:t>
            </a:r>
            <a:r>
              <a:rPr lang="es-ES" dirty="0" err="1"/>
              <a:t>Keppres</a:t>
            </a:r>
            <a:r>
              <a:rPr lang="es-ES" dirty="0"/>
              <a:t> </a:t>
            </a:r>
            <a:r>
              <a:rPr lang="es-ES" dirty="0" err="1"/>
              <a:t>Nomor</a:t>
            </a:r>
            <a:r>
              <a:rPr lang="es-ES" dirty="0"/>
              <a:t> </a:t>
            </a:r>
            <a:r>
              <a:rPr lang="es-ES" dirty="0" smtClean="0"/>
              <a:t>61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/>
              <a:t>1988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algn="just"/>
            <a:r>
              <a:rPr lang="en-US" b="1" i="1" dirty="0"/>
              <a:t>Perusahaan Modal Ventura </a:t>
            </a:r>
            <a:r>
              <a:rPr lang="en-US" b="1" i="1" dirty="0" err="1"/>
              <a:t>adalah</a:t>
            </a:r>
            <a:r>
              <a:rPr lang="en-US" b="1" i="1" dirty="0"/>
              <a:t> </a:t>
            </a:r>
            <a:r>
              <a:rPr lang="en-US" b="1" i="1" dirty="0" err="1"/>
              <a:t>badan</a:t>
            </a:r>
            <a:r>
              <a:rPr lang="en-US" b="1" i="1" dirty="0"/>
              <a:t> </a:t>
            </a:r>
            <a:r>
              <a:rPr lang="en-US" b="1" i="1" dirty="0" err="1"/>
              <a:t>usaha</a:t>
            </a:r>
            <a:r>
              <a:rPr lang="en-US" b="1" i="1" dirty="0"/>
              <a:t> yang </a:t>
            </a:r>
            <a:r>
              <a:rPr lang="en-US" b="1" i="1" dirty="0" err="1"/>
              <a:t>melakukan</a:t>
            </a:r>
            <a:r>
              <a:rPr lang="en-US" b="1" i="1" dirty="0"/>
              <a:t> </a:t>
            </a:r>
            <a:r>
              <a:rPr lang="en-US" b="1" i="1" dirty="0" err="1" smtClean="0"/>
              <a:t>usaha</a:t>
            </a:r>
            <a:r>
              <a:rPr lang="en-US" b="1" i="1" dirty="0" smtClean="0"/>
              <a:t> </a:t>
            </a:r>
            <a:r>
              <a:rPr lang="en-US" b="1" i="1" dirty="0" err="1" smtClean="0"/>
              <a:t>pembiayaan</a:t>
            </a:r>
            <a:r>
              <a:rPr lang="en-US" b="1" i="1" dirty="0" smtClean="0"/>
              <a:t> </a:t>
            </a:r>
            <a:r>
              <a:rPr lang="en-US" b="1" i="1" dirty="0" err="1"/>
              <a:t>dalam</a:t>
            </a:r>
            <a:r>
              <a:rPr lang="en-US" b="1" i="1" dirty="0"/>
              <a:t> </a:t>
            </a:r>
            <a:r>
              <a:rPr lang="en-US" b="1" i="1" dirty="0" err="1"/>
              <a:t>bentuk</a:t>
            </a:r>
            <a:r>
              <a:rPr lang="en-US" b="1" i="1" dirty="0"/>
              <a:t> </a:t>
            </a:r>
            <a:r>
              <a:rPr lang="en-US" b="1" i="1" dirty="0" err="1"/>
              <a:t>penyertaan</a:t>
            </a:r>
            <a:r>
              <a:rPr lang="en-US" b="1" i="1" dirty="0"/>
              <a:t> modal </a:t>
            </a:r>
            <a:r>
              <a:rPr lang="en-US" b="1" i="1" dirty="0" err="1" smtClean="0"/>
              <a:t>kedalam</a:t>
            </a:r>
            <a:r>
              <a:rPr lang="en-US" b="1" i="1" dirty="0" smtClean="0"/>
              <a:t> </a:t>
            </a:r>
            <a:r>
              <a:rPr lang="en-US" b="1" i="1" dirty="0" err="1" smtClean="0"/>
              <a:t>suatu</a:t>
            </a:r>
            <a:r>
              <a:rPr lang="en-US" b="1" i="1" dirty="0" smtClean="0"/>
              <a:t> </a:t>
            </a:r>
            <a:r>
              <a:rPr lang="en-US" b="1" i="1" dirty="0" err="1"/>
              <a:t>perusahaan</a:t>
            </a:r>
            <a:r>
              <a:rPr lang="en-US" b="1" i="1" dirty="0"/>
              <a:t> </a:t>
            </a:r>
            <a:r>
              <a:rPr lang="en-US" b="1" i="1" dirty="0" smtClean="0"/>
              <a:t>yang </a:t>
            </a:r>
            <a:r>
              <a:rPr lang="en-US" b="1" i="1" dirty="0" err="1" smtClean="0"/>
              <a:t>menerima</a:t>
            </a:r>
            <a:r>
              <a:rPr lang="en-US" b="1" i="1" dirty="0" smtClean="0"/>
              <a:t> </a:t>
            </a:r>
            <a:r>
              <a:rPr lang="en-US" b="1" i="1" dirty="0" err="1"/>
              <a:t>bantuan</a:t>
            </a:r>
            <a:r>
              <a:rPr lang="en-US" b="1" i="1" dirty="0"/>
              <a:t> </a:t>
            </a:r>
            <a:r>
              <a:rPr lang="en-US" b="1" i="1" dirty="0" err="1"/>
              <a:t>pembiayaan</a:t>
            </a:r>
            <a:r>
              <a:rPr lang="en-US" b="1" i="1" dirty="0"/>
              <a:t> (</a:t>
            </a:r>
            <a:r>
              <a:rPr lang="en-US" b="1" i="1" dirty="0" smtClean="0"/>
              <a:t>Investee </a:t>
            </a:r>
            <a:r>
              <a:rPr lang="en-US" b="1" i="1" dirty="0" err="1" smtClean="0"/>
              <a:t>campany</a:t>
            </a:r>
            <a:r>
              <a:rPr lang="en-US" b="1" i="1" dirty="0"/>
              <a:t>) </a:t>
            </a:r>
            <a:r>
              <a:rPr lang="en-US" b="1" i="1" dirty="0" err="1"/>
              <a:t>untuk</a:t>
            </a:r>
            <a:r>
              <a:rPr lang="en-US" b="1" i="1" dirty="0"/>
              <a:t> </a:t>
            </a:r>
            <a:r>
              <a:rPr lang="en-US" b="1" i="1" dirty="0" err="1"/>
              <a:t>jangka</a:t>
            </a:r>
            <a:r>
              <a:rPr lang="en-US" b="1" i="1" dirty="0"/>
              <a:t> </a:t>
            </a:r>
            <a:r>
              <a:rPr lang="en-US" b="1" i="1" dirty="0" err="1"/>
              <a:t>waktu</a:t>
            </a:r>
            <a:r>
              <a:rPr lang="en-US" b="1" i="1" dirty="0"/>
              <a:t> </a:t>
            </a:r>
            <a:r>
              <a:rPr lang="en-US" b="1" i="1" dirty="0" err="1"/>
              <a:t>tertentu</a:t>
            </a:r>
            <a:r>
              <a:rPr lang="en-US" b="1" i="1" dirty="0"/>
              <a:t>”.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4 </a:t>
            </a:r>
            <a:r>
              <a:rPr lang="en-US" dirty="0" err="1"/>
              <a:t>ayat</a:t>
            </a:r>
            <a:r>
              <a:rPr lang="en-US" dirty="0"/>
              <a:t> (1) SK </a:t>
            </a:r>
            <a:r>
              <a:rPr lang="en-US" dirty="0" err="1"/>
              <a:t>Menkeu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1251/KMK.013/1988</a:t>
            </a:r>
            <a:r>
              <a:rPr lang="en-US" dirty="0" smtClean="0"/>
              <a:t>,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/>
              <a:t>modal </a:t>
            </a:r>
            <a:r>
              <a:rPr lang="en-US" dirty="0" err="1"/>
              <a:t>ventura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penyertaan</a:t>
            </a:r>
            <a:r>
              <a:rPr lang="en-US" dirty="0"/>
              <a:t> modal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fi-FI" dirty="0" smtClean="0"/>
              <a:t>Perusahaan </a:t>
            </a:r>
            <a:r>
              <a:rPr lang="fi-FI" dirty="0"/>
              <a:t>Pasangan Usaha/Pasangan Mitra untuk:</a:t>
            </a:r>
          </a:p>
          <a:p>
            <a:pPr marL="514350" indent="-514350">
              <a:buAutoNum type="arabicPeriod"/>
            </a:pPr>
            <a:r>
              <a:rPr lang="nn-NO" dirty="0" smtClean="0"/>
              <a:t>Pengembangan </a:t>
            </a:r>
            <a:r>
              <a:rPr lang="nn-NO" dirty="0"/>
              <a:t>suatu penemuan baru;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 smtClean="0"/>
              <a:t>kemunduran</a:t>
            </a:r>
            <a:r>
              <a:rPr lang="en-US" dirty="0" smtClean="0"/>
              <a:t>;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rekayasa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alih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fi-FI" dirty="0" smtClean="0"/>
              <a:t>Membantu </a:t>
            </a:r>
            <a:r>
              <a:rPr lang="fi-FI" dirty="0"/>
              <a:t>pengalihan pemilikan perusahaan.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972</Words>
  <Application>Microsoft Office PowerPoint</Application>
  <PresentationFormat>On-screen Show (4:3)</PresentationFormat>
  <Paragraphs>65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Modal ventura materi 21 oktober 2015</vt:lpstr>
      <vt:lpstr>Slide 2</vt:lpstr>
      <vt:lpstr>Pengertian yuridis</vt:lpstr>
      <vt:lpstr>Slide 4</vt:lpstr>
      <vt:lpstr>Pasal 21 UU NOMOR 9 TAHUN 1995 TENTANG USAHA KECIL</vt:lpstr>
      <vt:lpstr>UNDANG-UNDANG NOMOR 20 TAHUN 2008 TENTANG USAHA MIKRO, KECIL, DAN MENENGAH</vt:lpstr>
      <vt:lpstr>Slide 7</vt:lpstr>
      <vt:lpstr>Slide 8</vt:lpstr>
      <vt:lpstr>Slide 9</vt:lpstr>
      <vt:lpstr>Pasal 1 Peraturan Presiden Nomor 09 Tahun 2009 Tentang Lembaga Pembiayaan </vt:lpstr>
      <vt:lpstr> Pasal 4 Peraturan Presiden Nomor 09 Tahun 2009 Tentang Lembaga Pembiayaan  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Pihak-pihak dalam modal ventura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ventura materi 29 oktober 2013</dc:title>
  <dc:creator>Zaini</dc:creator>
  <cp:lastModifiedBy>Zaini</cp:lastModifiedBy>
  <cp:revision>20</cp:revision>
  <dcterms:created xsi:type="dcterms:W3CDTF">2013-10-28T22:57:46Z</dcterms:created>
  <dcterms:modified xsi:type="dcterms:W3CDTF">2015-10-21T13:02:16Z</dcterms:modified>
</cp:coreProperties>
</file>