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127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75AC15-0F5C-48AD-B9AC-D2A370502138}" type="datetimeFigureOut">
              <a:rPr lang="en-US" smtClean="0"/>
              <a:t>9/24/2016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5FFFD0-89F1-4E6E-8EF5-C0C760F0027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3EB5CC9-C670-40AE-96DD-C12767A68FFF}" type="slidenum">
              <a:rPr lang="en-US"/>
              <a:pPr/>
              <a:t>2</a:t>
            </a:fld>
            <a:endParaRPr lang="en-US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A9B29A1-3A89-4E67-A7A5-F8B0D48FE98E}" type="slidenum">
              <a:rPr lang="en-US"/>
              <a:pPr/>
              <a:t>11</a:t>
            </a:fld>
            <a:endParaRPr lang="en-US"/>
          </a:p>
        </p:txBody>
      </p:sp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1DEAB31-3C55-4A41-A61F-B92B1A9364C9}" type="slidenum">
              <a:rPr lang="en-US"/>
              <a:pPr/>
              <a:t>12</a:t>
            </a:fld>
            <a:endParaRPr lang="en-US"/>
          </a:p>
        </p:txBody>
      </p:sp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1C67CFA-1DA5-42BF-8559-CC710C391E7A}" type="slidenum">
              <a:rPr lang="en-US"/>
              <a:pPr/>
              <a:t>13</a:t>
            </a:fld>
            <a:endParaRPr lang="en-US"/>
          </a:p>
        </p:txBody>
      </p:sp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3BFC81D-8244-4D3C-9B6D-A3F682A73AC8}" type="slidenum">
              <a:rPr lang="en-US"/>
              <a:pPr/>
              <a:t>14</a:t>
            </a:fld>
            <a:endParaRPr lang="en-US"/>
          </a:p>
        </p:txBody>
      </p:sp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B33D295-3719-412B-B395-C2FAB35C4222}" type="slidenum">
              <a:rPr lang="en-US"/>
              <a:pPr/>
              <a:t>3</a:t>
            </a:fld>
            <a:endParaRPr lang="en-US"/>
          </a:p>
        </p:txBody>
      </p:sp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445D7B2-B1D7-4943-9083-D694EB949C55}" type="slidenum">
              <a:rPr lang="en-US"/>
              <a:pPr/>
              <a:t>4</a:t>
            </a:fld>
            <a:endParaRPr lang="en-US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B4ACCE3-1E3F-4C9D-A62A-5CFD109EB6EE}" type="slidenum">
              <a:rPr lang="en-US"/>
              <a:pPr/>
              <a:t>5</a:t>
            </a:fld>
            <a:endParaRPr lang="en-US"/>
          </a:p>
        </p:txBody>
      </p:sp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874773A-459E-4A19-9AE7-8ED416637A11}" type="slidenum">
              <a:rPr lang="en-US"/>
              <a:pPr/>
              <a:t>6</a:t>
            </a:fld>
            <a:endParaRPr lang="en-US"/>
          </a:p>
        </p:txBody>
      </p:sp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D25AAD6-A03A-4656-B207-A1A363CCFB5E}" type="slidenum">
              <a:rPr lang="en-US"/>
              <a:pPr/>
              <a:t>7</a:t>
            </a:fld>
            <a:endParaRPr lang="en-US"/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B105895-4E37-4096-B88E-40C8F47EB914}" type="slidenum">
              <a:rPr lang="en-US"/>
              <a:pPr/>
              <a:t>8</a:t>
            </a:fld>
            <a:endParaRPr lang="en-US"/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CB7CB67-CBAF-45BC-BD06-9C99A42CFEA1}" type="slidenum">
              <a:rPr lang="en-US"/>
              <a:pPr/>
              <a:t>9</a:t>
            </a:fld>
            <a:endParaRPr lang="en-US"/>
          </a:p>
        </p:txBody>
      </p:sp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E03DF0A-748A-4E60-B9BA-ECA61A536162}" type="slidenum">
              <a:rPr lang="en-US"/>
              <a:pPr/>
              <a:t>10</a:t>
            </a:fld>
            <a:endParaRPr lang="en-US"/>
          </a:p>
        </p:txBody>
      </p:sp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88B6B-89E5-482D-B6BF-F20C8D3732BF}" type="datetimeFigureOut">
              <a:rPr lang="en-US" smtClean="0"/>
              <a:t>9/24/2016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D485D-8911-4068-B1C9-44FFA5839A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88B6B-89E5-482D-B6BF-F20C8D3732BF}" type="datetimeFigureOut">
              <a:rPr lang="en-US" smtClean="0"/>
              <a:t>9/24/2016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D485D-8911-4068-B1C9-44FFA5839A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88B6B-89E5-482D-B6BF-F20C8D3732BF}" type="datetimeFigureOut">
              <a:rPr lang="en-US" smtClean="0"/>
              <a:t>9/24/2016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D485D-8911-4068-B1C9-44FFA5839A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88B6B-89E5-482D-B6BF-F20C8D3732BF}" type="datetimeFigureOut">
              <a:rPr lang="en-US" smtClean="0"/>
              <a:t>9/24/2016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D485D-8911-4068-B1C9-44FFA5839A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88B6B-89E5-482D-B6BF-F20C8D3732BF}" type="datetimeFigureOut">
              <a:rPr lang="en-US" smtClean="0"/>
              <a:t>9/24/2016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D485D-8911-4068-B1C9-44FFA5839A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88B6B-89E5-482D-B6BF-F20C8D3732BF}" type="datetimeFigureOut">
              <a:rPr lang="en-US" smtClean="0"/>
              <a:t>9/24/2016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D485D-8911-4068-B1C9-44FFA5839A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88B6B-89E5-482D-B6BF-F20C8D3732BF}" type="datetimeFigureOut">
              <a:rPr lang="en-US" smtClean="0"/>
              <a:t>9/24/2016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D485D-8911-4068-B1C9-44FFA5839A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88B6B-89E5-482D-B6BF-F20C8D3732BF}" type="datetimeFigureOut">
              <a:rPr lang="en-US" smtClean="0"/>
              <a:t>9/24/2016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D485D-8911-4068-B1C9-44FFA5839A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88B6B-89E5-482D-B6BF-F20C8D3732BF}" type="datetimeFigureOut">
              <a:rPr lang="en-US" smtClean="0"/>
              <a:t>9/24/2016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D485D-8911-4068-B1C9-44FFA5839A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88B6B-89E5-482D-B6BF-F20C8D3732BF}" type="datetimeFigureOut">
              <a:rPr lang="en-US" smtClean="0"/>
              <a:t>9/24/2016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D485D-8911-4068-B1C9-44FFA5839A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88B6B-89E5-482D-B6BF-F20C8D3732BF}" type="datetimeFigureOut">
              <a:rPr lang="en-US" smtClean="0"/>
              <a:t>9/24/2016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D485D-8911-4068-B1C9-44FFA5839A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288B6B-89E5-482D-B6BF-F20C8D3732BF}" type="datetimeFigureOut">
              <a:rPr lang="en-US" smtClean="0"/>
              <a:t>9/24/2016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CD485D-8911-4068-B1C9-44FFA5839A6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Leasing 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/>
              <a:t>MEKANISME PEMBIAYAAN FINANCE LEASE</a:t>
            </a:r>
          </a:p>
        </p:txBody>
      </p:sp>
      <p:sp>
        <p:nvSpPr>
          <p:cNvPr id="22535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en-US"/>
              <a:t>Lessor membiayai penyediaan barang</a:t>
            </a:r>
          </a:p>
          <a:p>
            <a:pPr algn="just"/>
            <a:r>
              <a:rPr lang="en-US"/>
              <a:t>Lessee memilih dan memesan barang yang diinginkan</a:t>
            </a:r>
          </a:p>
          <a:p>
            <a:pPr algn="just"/>
            <a:r>
              <a:rPr lang="en-US"/>
              <a:t>Lessee membayar sewa secara berkala sela-ma masa sewa</a:t>
            </a:r>
          </a:p>
          <a:p>
            <a:pPr algn="just"/>
            <a:r>
              <a:rPr lang="en-US"/>
              <a:t>Disebut juga </a:t>
            </a:r>
            <a:r>
              <a:rPr lang="en-US" i="1"/>
              <a:t>fill pay out leasing</a:t>
            </a:r>
            <a:r>
              <a:rPr lang="en-US"/>
              <a:t>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/>
              <a:t>BENTUK TRANSAKSI </a:t>
            </a:r>
            <a:br>
              <a:rPr lang="en-US" sz="4000"/>
            </a:br>
            <a:r>
              <a:rPr lang="en-US" sz="4000"/>
              <a:t>FINANCE LEASE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80000"/>
              </a:lnSpc>
            </a:pPr>
            <a:r>
              <a:rPr lang="en-US" sz="2800"/>
              <a:t>DIRECT FINANCE LEASE </a:t>
            </a:r>
          </a:p>
          <a:p>
            <a:pPr algn="just">
              <a:lnSpc>
                <a:spcPct val="80000"/>
              </a:lnSpc>
              <a:buFontTx/>
              <a:buNone/>
            </a:pPr>
            <a:r>
              <a:rPr lang="en-US" sz="2800"/>
              <a:t>	lessor membeli barang dan langsung disewakan ke lessee</a:t>
            </a:r>
          </a:p>
          <a:p>
            <a:pPr algn="just">
              <a:lnSpc>
                <a:spcPct val="80000"/>
              </a:lnSpc>
            </a:pPr>
            <a:r>
              <a:rPr lang="en-US" sz="2800"/>
              <a:t>SALE AND LEASE BACK</a:t>
            </a:r>
          </a:p>
          <a:p>
            <a:pPr algn="just">
              <a:lnSpc>
                <a:spcPct val="80000"/>
              </a:lnSpc>
              <a:buFontTx/>
              <a:buNone/>
            </a:pPr>
            <a:r>
              <a:rPr lang="en-US" sz="2800"/>
              <a:t>	lesse menjual barang modal ke lessor kemudian dilakukan SGU dalam jangka tertentu</a:t>
            </a:r>
          </a:p>
          <a:p>
            <a:pPr algn="just">
              <a:lnSpc>
                <a:spcPct val="80000"/>
              </a:lnSpc>
            </a:pPr>
            <a:r>
              <a:rPr lang="en-US" sz="2800"/>
              <a:t>LEVERAGED LEASE</a:t>
            </a:r>
          </a:p>
          <a:p>
            <a:pPr algn="just">
              <a:lnSpc>
                <a:spcPct val="80000"/>
              </a:lnSpc>
              <a:buFontTx/>
              <a:buNone/>
            </a:pPr>
            <a:r>
              <a:rPr lang="en-US" sz="2800"/>
              <a:t>	kreditur menyediakan pembiayaan 60-80% ke lessor. JIka lessee kesulitan, lessor tidak bertanggung jawab ke kreditur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/>
              <a:t>BENTUK TRANSAKSI </a:t>
            </a:r>
            <a:br>
              <a:rPr lang="en-US" sz="4000"/>
            </a:br>
            <a:r>
              <a:rPr lang="en-US" sz="4000"/>
              <a:t>FINANCE LEASE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en-US" sz="2800"/>
              <a:t>SYNDICATED LEASE</a:t>
            </a:r>
          </a:p>
          <a:p>
            <a:pPr algn="just">
              <a:buFontTx/>
              <a:buNone/>
            </a:pPr>
            <a:r>
              <a:rPr lang="en-US" sz="2800"/>
              <a:t>	Pembiayaan SGU dilakukan oleh beberapa lessor karena pertimbangan resiko dan dana yang besar</a:t>
            </a:r>
          </a:p>
          <a:p>
            <a:pPr algn="just"/>
            <a:r>
              <a:rPr lang="en-US" sz="2800"/>
              <a:t>VENDOR PROGRAM</a:t>
            </a:r>
          </a:p>
          <a:p>
            <a:pPr algn="just">
              <a:buFontTx/>
              <a:buNone/>
            </a:pPr>
            <a:r>
              <a:rPr lang="en-US" sz="2800"/>
              <a:t>	Dealer menjual kepada konsumen dengan fasilitas leasing. Lessor akan membayar obyek leasing ke dealer/vendor, lesssee membayar angsuran ke lessor atau dealer </a:t>
            </a:r>
          </a:p>
          <a:p>
            <a:pPr>
              <a:buFontTx/>
              <a:buNone/>
            </a:pPr>
            <a:endParaRPr lang="en-US" sz="28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OPERATING LEASE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90000"/>
              </a:lnSpc>
            </a:pPr>
            <a:r>
              <a:rPr lang="en-US" sz="2800"/>
              <a:t>Lessor membeli barang modal dan menyewakan-nya ke lessee</a:t>
            </a:r>
          </a:p>
          <a:p>
            <a:pPr algn="just">
              <a:lnSpc>
                <a:spcPct val="90000"/>
              </a:lnSpc>
            </a:pPr>
            <a:r>
              <a:rPr lang="en-US" sz="2800"/>
              <a:t>Pembayaran tidak mencakup harga barang dan bunga</a:t>
            </a:r>
          </a:p>
          <a:p>
            <a:pPr algn="just">
              <a:lnSpc>
                <a:spcPct val="90000"/>
              </a:lnSpc>
            </a:pPr>
            <a:r>
              <a:rPr lang="en-US" sz="2800"/>
              <a:t>Keuntungan diharapkan dari penjualan barang modal.</a:t>
            </a:r>
          </a:p>
          <a:p>
            <a:pPr algn="just">
              <a:lnSpc>
                <a:spcPct val="90000"/>
              </a:lnSpc>
            </a:pPr>
            <a:r>
              <a:rPr lang="en-US" sz="2800"/>
              <a:t>Lessor menanggung biaya pelaksanaan SGU seperti asuransi, pajak dan pemeliharaan</a:t>
            </a:r>
          </a:p>
          <a:p>
            <a:pPr algn="just">
              <a:lnSpc>
                <a:spcPct val="90000"/>
              </a:lnSpc>
            </a:pPr>
            <a:r>
              <a:rPr lang="en-US" sz="2800"/>
              <a:t>Bisa terjadi pembatalan kontrak di tengah jalan</a:t>
            </a:r>
          </a:p>
          <a:p>
            <a:pPr algn="just">
              <a:lnSpc>
                <a:spcPct val="90000"/>
              </a:lnSpc>
              <a:buFontTx/>
              <a:buNone/>
            </a:pPr>
            <a:endParaRPr lang="en-US" sz="28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MANFAAT LEASING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Menghemat modal</a:t>
            </a:r>
          </a:p>
          <a:p>
            <a:r>
              <a:rPr lang="en-US"/>
              <a:t>Diversifikasi sumber pembiayaan</a:t>
            </a:r>
          </a:p>
          <a:p>
            <a:r>
              <a:rPr lang="en-US"/>
              <a:t>Persyaratan yang fleksibel</a:t>
            </a:r>
          </a:p>
          <a:p>
            <a:r>
              <a:rPr lang="en-US"/>
              <a:t>Biaya lebih murah</a:t>
            </a:r>
          </a:p>
          <a:p>
            <a:r>
              <a:rPr lang="en-US"/>
              <a:t>Off balance sheet</a:t>
            </a:r>
          </a:p>
          <a:p>
            <a:r>
              <a:rPr lang="en-US"/>
              <a:t>Menguntungkan arus kas</a:t>
            </a:r>
          </a:p>
          <a:p>
            <a:r>
              <a:rPr lang="en-US"/>
              <a:t>Memperoleh proteksi inflasi, dll.</a:t>
            </a:r>
          </a:p>
          <a:p>
            <a:pPr>
              <a:buFontTx/>
              <a:buNone/>
            </a:pP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en-US"/>
              <a:t>DEFINISI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en-US" sz="2400">
                <a:latin typeface="Arial" pitchFamily="34" charset="0"/>
              </a:rPr>
              <a:t>Menurut Permenkeu No. 84/PMK. 012/2006 tentang Perusahaan Pembiayaan </a:t>
            </a:r>
          </a:p>
          <a:p>
            <a:pPr algn="just">
              <a:buFontTx/>
              <a:buNone/>
            </a:pPr>
            <a:r>
              <a:rPr lang="en-US" sz="2400">
                <a:latin typeface="Arial" pitchFamily="34" charset="0"/>
              </a:rPr>
              <a:t>	“</a:t>
            </a:r>
            <a:r>
              <a:rPr lang="en-US" sz="2400">
                <a:solidFill>
                  <a:schemeClr val="accent2"/>
                </a:solidFill>
                <a:latin typeface="Arial" pitchFamily="34" charset="0"/>
              </a:rPr>
              <a:t>Perusahaan Pembiayaan</a:t>
            </a:r>
            <a:r>
              <a:rPr lang="en-US" sz="2400">
                <a:latin typeface="Arial" pitchFamily="34" charset="0"/>
              </a:rPr>
              <a:t> adalah badan usaha di luar Bank dan Lembaga Keuangan Bukan Bank yang khusus didirikan untuk melakukan kegiatan yang ter-masuk dalam bidang usaha Lembaga Pembiayaan”</a:t>
            </a:r>
          </a:p>
          <a:p>
            <a:pPr algn="just">
              <a:buFontTx/>
              <a:buNone/>
            </a:pPr>
            <a:r>
              <a:rPr lang="en-US" sz="2400">
                <a:latin typeface="Arial" pitchFamily="34" charset="0"/>
              </a:rPr>
              <a:t>	“</a:t>
            </a:r>
            <a:r>
              <a:rPr lang="en-US" sz="2400">
                <a:solidFill>
                  <a:schemeClr val="accent2"/>
                </a:solidFill>
                <a:latin typeface="Arial" pitchFamily="34" charset="0"/>
              </a:rPr>
              <a:t>Lembaga pembiayaan</a:t>
            </a:r>
            <a:r>
              <a:rPr lang="en-US" sz="2400">
                <a:latin typeface="Arial" pitchFamily="34" charset="0"/>
              </a:rPr>
              <a:t> adalah badan usaha yang melakukan kegiatan pembiayaan dalam bentuk penyediaan dana atau barang modal dengan tidak menarik dana secara langsung dari masyarakat.”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KLASIFIKASI PERUSAHAAN PEMBIAYAAN</a:t>
            </a:r>
          </a:p>
        </p:txBody>
      </p:sp>
      <p:sp>
        <p:nvSpPr>
          <p:cNvPr id="8195" name="Oval 3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381000" y="2667000"/>
            <a:ext cx="1981200" cy="3276600"/>
          </a:xfrm>
          <a:prstGeom prst="ellipse">
            <a:avLst/>
          </a:prstGeom>
          <a:gradFill rotWithShape="0">
            <a:gsLst>
              <a:gs pos="0">
                <a:srgbClr val="FF9900"/>
              </a:gs>
              <a:gs pos="50000">
                <a:srgbClr val="FFFFFF"/>
              </a:gs>
              <a:gs pos="100000">
                <a:srgbClr val="FF9900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Sewa Guna </a:t>
            </a:r>
          </a:p>
          <a:p>
            <a:pPr algn="ctr"/>
            <a:r>
              <a:rPr lang="en-US"/>
              <a:t>Usaha </a:t>
            </a:r>
          </a:p>
          <a:p>
            <a:pPr algn="ctr"/>
            <a:r>
              <a:rPr lang="en-US"/>
              <a:t>(leasing)</a:t>
            </a:r>
          </a:p>
        </p:txBody>
      </p:sp>
      <p:sp>
        <p:nvSpPr>
          <p:cNvPr id="8197" name="Oval 5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2514600" y="2743200"/>
            <a:ext cx="1981200" cy="3276600"/>
          </a:xfrm>
          <a:prstGeom prst="ellipse">
            <a:avLst/>
          </a:prstGeom>
          <a:gradFill rotWithShape="0">
            <a:gsLst>
              <a:gs pos="0">
                <a:srgbClr val="FF9900"/>
              </a:gs>
              <a:gs pos="50000">
                <a:srgbClr val="FFFFFF"/>
              </a:gs>
              <a:gs pos="100000">
                <a:srgbClr val="FF9900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Anjak Piutang </a:t>
            </a:r>
          </a:p>
          <a:p>
            <a:pPr algn="ctr"/>
            <a:r>
              <a:rPr lang="en-US"/>
              <a:t>(factoring)</a:t>
            </a:r>
          </a:p>
        </p:txBody>
      </p:sp>
      <p:sp>
        <p:nvSpPr>
          <p:cNvPr id="8198" name="Oval 6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4724400" y="2667000"/>
            <a:ext cx="1981200" cy="3276600"/>
          </a:xfrm>
          <a:prstGeom prst="ellipse">
            <a:avLst/>
          </a:prstGeom>
          <a:gradFill rotWithShape="0">
            <a:gsLst>
              <a:gs pos="0">
                <a:srgbClr val="FF9900"/>
              </a:gs>
              <a:gs pos="50000">
                <a:srgbClr val="FFFFFF"/>
              </a:gs>
              <a:gs pos="100000">
                <a:srgbClr val="FF9900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Kartu Kredit </a:t>
            </a:r>
          </a:p>
          <a:p>
            <a:pPr algn="ctr"/>
            <a:r>
              <a:rPr lang="en-US"/>
              <a:t>(credit card)</a:t>
            </a:r>
          </a:p>
        </p:txBody>
      </p:sp>
      <p:sp>
        <p:nvSpPr>
          <p:cNvPr id="8199" name="Oval 7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6858000" y="2667000"/>
            <a:ext cx="1981200" cy="3276600"/>
          </a:xfrm>
          <a:prstGeom prst="ellipse">
            <a:avLst/>
          </a:prstGeom>
          <a:gradFill rotWithShape="0">
            <a:gsLst>
              <a:gs pos="0">
                <a:srgbClr val="FF9900"/>
              </a:gs>
              <a:gs pos="50000">
                <a:srgbClr val="FFFFFF"/>
              </a:gs>
              <a:gs pos="100000">
                <a:srgbClr val="FF9900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Pembiayaan</a:t>
            </a:r>
          </a:p>
          <a:p>
            <a:pPr algn="ctr"/>
            <a:r>
              <a:rPr lang="en-US"/>
              <a:t>Konsumen </a:t>
            </a:r>
          </a:p>
          <a:p>
            <a:pPr algn="ctr"/>
            <a:r>
              <a:rPr lang="en-US"/>
              <a:t>(consumer </a:t>
            </a:r>
          </a:p>
          <a:p>
            <a:pPr algn="ctr"/>
            <a:r>
              <a:rPr lang="en-US"/>
              <a:t>finance)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en-US"/>
              <a:t>LEASING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buFontTx/>
              <a:buNone/>
            </a:pPr>
            <a:r>
              <a:rPr lang="en-US">
                <a:latin typeface="BookAntiqua" charset="0"/>
              </a:rPr>
              <a:t>	Kegiatan pembiayaan dalam bentuk penyediaan barang modal baik secara sewa guna usaha dengan hak opsi (</a:t>
            </a:r>
            <a:r>
              <a:rPr lang="en-US" i="1">
                <a:latin typeface="BookAntiqua-Italic" charset="0"/>
              </a:rPr>
              <a:t>Finance Lease</a:t>
            </a:r>
            <a:r>
              <a:rPr lang="en-US">
                <a:latin typeface="BookAntiqua" charset="0"/>
              </a:rPr>
              <a:t>) maupun sewa guna usaha tanpa hak opsi (</a:t>
            </a:r>
            <a:r>
              <a:rPr lang="en-US" i="1">
                <a:latin typeface="BookAntiqua-Italic" charset="0"/>
              </a:rPr>
              <a:t>Operating Lease</a:t>
            </a:r>
            <a:r>
              <a:rPr lang="en-US">
                <a:latin typeface="BookAntiqua" charset="0"/>
              </a:rPr>
              <a:t>) untuk digunakan oleh Penyewa Guna Usaha (</a:t>
            </a:r>
            <a:r>
              <a:rPr lang="en-US" i="1">
                <a:latin typeface="BookAntiqua-Italic" charset="0"/>
              </a:rPr>
              <a:t>Lessee</a:t>
            </a:r>
            <a:r>
              <a:rPr lang="en-US">
                <a:latin typeface="BookAntiqua" charset="0"/>
              </a:rPr>
              <a:t>) selama jangka waktu tertentu berdasarkan pembayaran secara angsuran</a:t>
            </a:r>
          </a:p>
        </p:txBody>
      </p:sp>
      <p:sp>
        <p:nvSpPr>
          <p:cNvPr id="10244" name="Oval 4">
            <a:hlinkClick r:id="" action="ppaction://hlinkshowjump?jump=previousslide"/>
          </p:cNvPr>
          <p:cNvSpPr>
            <a:spLocks noChangeArrowheads="1"/>
          </p:cNvSpPr>
          <p:nvPr/>
        </p:nvSpPr>
        <p:spPr bwMode="auto">
          <a:xfrm>
            <a:off x="6705600" y="5943600"/>
            <a:ext cx="1600200" cy="685800"/>
          </a:xfrm>
          <a:prstGeom prst="ellipse">
            <a:avLst/>
          </a:prstGeom>
          <a:solidFill>
            <a:srgbClr val="66FF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BACK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en-US"/>
              <a:t>Ciri-Ciri Leasing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90000"/>
              </a:lnSpc>
            </a:pPr>
            <a:r>
              <a:rPr lang="en-US"/>
              <a:t>Perjanjian antara lessor dan lessee</a:t>
            </a:r>
          </a:p>
          <a:p>
            <a:pPr algn="just">
              <a:lnSpc>
                <a:spcPct val="90000"/>
              </a:lnSpc>
            </a:pPr>
            <a:r>
              <a:rPr lang="en-US"/>
              <a:t>Lessor mengalihkan hak penggunaan barang kepada lessee</a:t>
            </a:r>
          </a:p>
          <a:p>
            <a:pPr algn="just">
              <a:lnSpc>
                <a:spcPct val="90000"/>
              </a:lnSpc>
            </a:pPr>
            <a:r>
              <a:rPr lang="en-US"/>
              <a:t>Lessee membayar kepada lessor uang sewa atas penggunaan aset </a:t>
            </a:r>
          </a:p>
          <a:p>
            <a:pPr algn="just">
              <a:lnSpc>
                <a:spcPct val="90000"/>
              </a:lnSpc>
            </a:pPr>
            <a:r>
              <a:rPr lang="en-US"/>
              <a:t>Lessee mengembalikan barang aset kepada lessor pada akhir periode yang ditetapkan dengan jangka waktu &lt; umur ekonomi aset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SKEMA USAHA LEASING</a:t>
            </a:r>
          </a:p>
        </p:txBody>
      </p:sp>
      <p:sp>
        <p:nvSpPr>
          <p:cNvPr id="14340" name="AutoShape 4"/>
          <p:cNvSpPr>
            <a:spLocks noChangeArrowheads="1"/>
          </p:cNvSpPr>
          <p:nvPr/>
        </p:nvSpPr>
        <p:spPr bwMode="auto">
          <a:xfrm>
            <a:off x="3429000" y="3124200"/>
            <a:ext cx="2286000" cy="1219200"/>
          </a:xfrm>
          <a:prstGeom prst="flowChartMultidocumen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PERJANJIAN</a:t>
            </a:r>
          </a:p>
        </p:txBody>
      </p:sp>
      <p:sp>
        <p:nvSpPr>
          <p:cNvPr id="14341" name="AutoShape 5"/>
          <p:cNvSpPr>
            <a:spLocks noChangeArrowheads="1"/>
          </p:cNvSpPr>
          <p:nvPr/>
        </p:nvSpPr>
        <p:spPr bwMode="auto">
          <a:xfrm>
            <a:off x="304800" y="2743200"/>
            <a:ext cx="2743200" cy="1981200"/>
          </a:xfrm>
          <a:prstGeom prst="rightArrowCallout">
            <a:avLst>
              <a:gd name="adj1" fmla="val 25000"/>
              <a:gd name="adj2" fmla="val 25000"/>
              <a:gd name="adj3" fmla="val 23077"/>
              <a:gd name="adj4" fmla="val 66667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LESSOR </a:t>
            </a:r>
          </a:p>
          <a:p>
            <a:pPr algn="ctr"/>
            <a:r>
              <a:rPr lang="en-US"/>
              <a:t>perusahaan</a:t>
            </a:r>
          </a:p>
          <a:p>
            <a:pPr algn="ctr"/>
            <a:r>
              <a:rPr lang="en-US"/>
              <a:t>leasing</a:t>
            </a:r>
          </a:p>
        </p:txBody>
      </p:sp>
      <p:sp>
        <p:nvSpPr>
          <p:cNvPr id="14345" name="AutoShape 9"/>
          <p:cNvSpPr>
            <a:spLocks noChangeArrowheads="1"/>
          </p:cNvSpPr>
          <p:nvPr/>
        </p:nvSpPr>
        <p:spPr bwMode="auto">
          <a:xfrm>
            <a:off x="5943600" y="2740025"/>
            <a:ext cx="2741613" cy="1984375"/>
          </a:xfrm>
          <a:prstGeom prst="leftArrowCallout">
            <a:avLst>
              <a:gd name="adj1" fmla="val 25000"/>
              <a:gd name="adj2" fmla="val 25000"/>
              <a:gd name="adj3" fmla="val 23027"/>
              <a:gd name="adj4" fmla="val 66667"/>
            </a:avLst>
          </a:prstGeom>
          <a:solidFill>
            <a:srgbClr val="00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LESSEE</a:t>
            </a:r>
          </a:p>
          <a:p>
            <a:pPr algn="ctr"/>
            <a:r>
              <a:rPr lang="en-US"/>
              <a:t>konsumen </a:t>
            </a:r>
          </a:p>
          <a:p>
            <a:pPr algn="ctr"/>
            <a:r>
              <a:rPr lang="en-US"/>
              <a:t>leasing</a:t>
            </a:r>
          </a:p>
        </p:txBody>
      </p:sp>
      <p:sp>
        <p:nvSpPr>
          <p:cNvPr id="14348" name="Line 12"/>
          <p:cNvSpPr>
            <a:spLocks noChangeShapeType="1"/>
          </p:cNvSpPr>
          <p:nvPr/>
        </p:nvSpPr>
        <p:spPr bwMode="auto">
          <a:xfrm flipV="1">
            <a:off x="1066800" y="2057400"/>
            <a:ext cx="0" cy="685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49" name="Line 13"/>
          <p:cNvSpPr>
            <a:spLocks noChangeShapeType="1"/>
          </p:cNvSpPr>
          <p:nvPr/>
        </p:nvSpPr>
        <p:spPr bwMode="auto">
          <a:xfrm>
            <a:off x="1066800" y="2057400"/>
            <a:ext cx="6629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0" name="Line 14"/>
          <p:cNvSpPr>
            <a:spLocks noChangeShapeType="1"/>
          </p:cNvSpPr>
          <p:nvPr/>
        </p:nvSpPr>
        <p:spPr bwMode="auto">
          <a:xfrm flipV="1">
            <a:off x="7696200" y="2057400"/>
            <a:ext cx="0" cy="685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2" name="Line 16"/>
          <p:cNvSpPr>
            <a:spLocks noChangeShapeType="1"/>
          </p:cNvSpPr>
          <p:nvPr/>
        </p:nvSpPr>
        <p:spPr bwMode="auto">
          <a:xfrm>
            <a:off x="1143000" y="5410200"/>
            <a:ext cx="6629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3" name="Line 17"/>
          <p:cNvSpPr>
            <a:spLocks noChangeShapeType="1"/>
          </p:cNvSpPr>
          <p:nvPr/>
        </p:nvSpPr>
        <p:spPr bwMode="auto">
          <a:xfrm flipV="1">
            <a:off x="1143000" y="4724400"/>
            <a:ext cx="0" cy="685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4" name="Line 18"/>
          <p:cNvSpPr>
            <a:spLocks noChangeShapeType="1"/>
          </p:cNvSpPr>
          <p:nvPr/>
        </p:nvSpPr>
        <p:spPr bwMode="auto">
          <a:xfrm flipV="1">
            <a:off x="7772400" y="4724400"/>
            <a:ext cx="0" cy="685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5" name="Text Box 19"/>
          <p:cNvSpPr txBox="1">
            <a:spLocks noChangeArrowheads="1"/>
          </p:cNvSpPr>
          <p:nvPr/>
        </p:nvSpPr>
        <p:spPr bwMode="auto">
          <a:xfrm>
            <a:off x="2955925" y="2022475"/>
            <a:ext cx="29876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Hak penggunaan aset</a:t>
            </a:r>
          </a:p>
        </p:txBody>
      </p:sp>
      <p:sp>
        <p:nvSpPr>
          <p:cNvPr id="14356" name="Text Box 20"/>
          <p:cNvSpPr txBox="1">
            <a:spLocks noChangeArrowheads="1"/>
          </p:cNvSpPr>
          <p:nvPr/>
        </p:nvSpPr>
        <p:spPr bwMode="auto">
          <a:xfrm>
            <a:off x="3124200" y="5562600"/>
            <a:ext cx="29876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Sewa penggunaan aset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MEKANISME TRANSAKSI</a:t>
            </a:r>
          </a:p>
        </p:txBody>
      </p:sp>
      <p:sp>
        <p:nvSpPr>
          <p:cNvPr id="16387" name="AutoShape 3"/>
          <p:cNvSpPr>
            <a:spLocks noChangeArrowheads="1"/>
          </p:cNvSpPr>
          <p:nvPr/>
        </p:nvSpPr>
        <p:spPr bwMode="auto">
          <a:xfrm>
            <a:off x="1752600" y="4800600"/>
            <a:ext cx="2057400" cy="990600"/>
          </a:xfrm>
          <a:prstGeom prst="flowChartAlternateProcess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389" name="AutoShape 5"/>
          <p:cNvSpPr>
            <a:spLocks noChangeArrowheads="1"/>
          </p:cNvSpPr>
          <p:nvPr/>
        </p:nvSpPr>
        <p:spPr bwMode="auto">
          <a:xfrm>
            <a:off x="6096000" y="4724400"/>
            <a:ext cx="2057400" cy="990600"/>
          </a:xfrm>
          <a:prstGeom prst="flowChartAlternateProcess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390" name="AutoShape 6"/>
          <p:cNvSpPr>
            <a:spLocks noChangeArrowheads="1"/>
          </p:cNvSpPr>
          <p:nvPr/>
        </p:nvSpPr>
        <p:spPr bwMode="auto">
          <a:xfrm>
            <a:off x="3657600" y="3124200"/>
            <a:ext cx="2057400" cy="990600"/>
          </a:xfrm>
          <a:prstGeom prst="flowChartAlternateProcess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391" name="AutoShape 7"/>
          <p:cNvSpPr>
            <a:spLocks noChangeArrowheads="1"/>
          </p:cNvSpPr>
          <p:nvPr/>
        </p:nvSpPr>
        <p:spPr bwMode="auto">
          <a:xfrm>
            <a:off x="3581400" y="1752600"/>
            <a:ext cx="2057400" cy="990600"/>
          </a:xfrm>
          <a:prstGeom prst="flowChartAlternateProcess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392" name="Line 8"/>
          <p:cNvSpPr>
            <a:spLocks noChangeShapeType="1"/>
          </p:cNvSpPr>
          <p:nvPr/>
        </p:nvSpPr>
        <p:spPr bwMode="auto">
          <a:xfrm>
            <a:off x="3962400" y="5562600"/>
            <a:ext cx="1905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393" name="Line 9"/>
          <p:cNvSpPr>
            <a:spLocks noChangeShapeType="1"/>
          </p:cNvSpPr>
          <p:nvPr/>
        </p:nvSpPr>
        <p:spPr bwMode="auto">
          <a:xfrm flipH="1">
            <a:off x="3962400" y="5257800"/>
            <a:ext cx="19018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394" name="Line 10"/>
          <p:cNvSpPr>
            <a:spLocks noChangeShapeType="1"/>
          </p:cNvSpPr>
          <p:nvPr/>
        </p:nvSpPr>
        <p:spPr bwMode="auto">
          <a:xfrm>
            <a:off x="5715000" y="3886200"/>
            <a:ext cx="609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395" name="Line 11"/>
          <p:cNvSpPr>
            <a:spLocks noChangeShapeType="1"/>
          </p:cNvSpPr>
          <p:nvPr/>
        </p:nvSpPr>
        <p:spPr bwMode="auto">
          <a:xfrm>
            <a:off x="6324600" y="3886200"/>
            <a:ext cx="0" cy="838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396" name="Line 12"/>
          <p:cNvSpPr>
            <a:spLocks noChangeShapeType="1"/>
          </p:cNvSpPr>
          <p:nvPr/>
        </p:nvSpPr>
        <p:spPr bwMode="auto">
          <a:xfrm flipV="1">
            <a:off x="7086600" y="3657600"/>
            <a:ext cx="0" cy="1066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397" name="Line 13"/>
          <p:cNvSpPr>
            <a:spLocks noChangeShapeType="1"/>
          </p:cNvSpPr>
          <p:nvPr/>
        </p:nvSpPr>
        <p:spPr bwMode="auto">
          <a:xfrm flipH="1">
            <a:off x="5715000" y="3657600"/>
            <a:ext cx="1371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398" name="Line 14"/>
          <p:cNvSpPr>
            <a:spLocks noChangeShapeType="1"/>
          </p:cNvSpPr>
          <p:nvPr/>
        </p:nvSpPr>
        <p:spPr bwMode="auto">
          <a:xfrm>
            <a:off x="5715000" y="3352800"/>
            <a:ext cx="1905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399" name="Line 15"/>
          <p:cNvSpPr>
            <a:spLocks noChangeShapeType="1"/>
          </p:cNvSpPr>
          <p:nvPr/>
        </p:nvSpPr>
        <p:spPr bwMode="auto">
          <a:xfrm>
            <a:off x="7620000" y="3352800"/>
            <a:ext cx="0" cy="1371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400" name="Line 16"/>
          <p:cNvSpPr>
            <a:spLocks noChangeShapeType="1"/>
          </p:cNvSpPr>
          <p:nvPr/>
        </p:nvSpPr>
        <p:spPr bwMode="auto">
          <a:xfrm>
            <a:off x="3200400" y="3886200"/>
            <a:ext cx="457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401" name="Line 17"/>
          <p:cNvSpPr>
            <a:spLocks noChangeShapeType="1"/>
          </p:cNvSpPr>
          <p:nvPr/>
        </p:nvSpPr>
        <p:spPr bwMode="auto">
          <a:xfrm>
            <a:off x="3200400" y="3886200"/>
            <a:ext cx="0" cy="838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402" name="Line 18"/>
          <p:cNvSpPr>
            <a:spLocks noChangeShapeType="1"/>
          </p:cNvSpPr>
          <p:nvPr/>
        </p:nvSpPr>
        <p:spPr bwMode="auto">
          <a:xfrm>
            <a:off x="3810000" y="4953000"/>
            <a:ext cx="838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403" name="Line 19"/>
          <p:cNvSpPr>
            <a:spLocks noChangeShapeType="1"/>
          </p:cNvSpPr>
          <p:nvPr/>
        </p:nvSpPr>
        <p:spPr bwMode="auto">
          <a:xfrm>
            <a:off x="4648200" y="4114800"/>
            <a:ext cx="0" cy="838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404" name="Line 20"/>
          <p:cNvSpPr>
            <a:spLocks noChangeShapeType="1"/>
          </p:cNvSpPr>
          <p:nvPr/>
        </p:nvSpPr>
        <p:spPr bwMode="auto">
          <a:xfrm flipH="1">
            <a:off x="2667000" y="3657600"/>
            <a:ext cx="990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405" name="Line 21"/>
          <p:cNvSpPr>
            <a:spLocks noChangeShapeType="1"/>
          </p:cNvSpPr>
          <p:nvPr/>
        </p:nvSpPr>
        <p:spPr bwMode="auto">
          <a:xfrm flipV="1">
            <a:off x="2667000" y="3657600"/>
            <a:ext cx="0" cy="1143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406" name="Line 22"/>
          <p:cNvSpPr>
            <a:spLocks noChangeShapeType="1"/>
          </p:cNvSpPr>
          <p:nvPr/>
        </p:nvSpPr>
        <p:spPr bwMode="auto">
          <a:xfrm>
            <a:off x="2057400" y="3352800"/>
            <a:ext cx="1600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407" name="Line 23"/>
          <p:cNvSpPr>
            <a:spLocks noChangeShapeType="1"/>
          </p:cNvSpPr>
          <p:nvPr/>
        </p:nvSpPr>
        <p:spPr bwMode="auto">
          <a:xfrm>
            <a:off x="2057400" y="3352800"/>
            <a:ext cx="0" cy="1447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408" name="Line 24"/>
          <p:cNvSpPr>
            <a:spLocks noChangeShapeType="1"/>
          </p:cNvSpPr>
          <p:nvPr/>
        </p:nvSpPr>
        <p:spPr bwMode="auto">
          <a:xfrm flipV="1">
            <a:off x="4572000" y="2743200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409" name="Line 25"/>
          <p:cNvSpPr>
            <a:spLocks noChangeShapeType="1"/>
          </p:cNvSpPr>
          <p:nvPr/>
        </p:nvSpPr>
        <p:spPr bwMode="auto">
          <a:xfrm>
            <a:off x="5638800" y="2209800"/>
            <a:ext cx="1676400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410" name="Line 26"/>
          <p:cNvSpPr>
            <a:spLocks noChangeShapeType="1"/>
          </p:cNvSpPr>
          <p:nvPr/>
        </p:nvSpPr>
        <p:spPr bwMode="auto">
          <a:xfrm>
            <a:off x="7315200" y="2209800"/>
            <a:ext cx="0" cy="251460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411" name="Text Box 27"/>
          <p:cNvSpPr txBox="1">
            <a:spLocks noChangeArrowheads="1"/>
          </p:cNvSpPr>
          <p:nvPr/>
        </p:nvSpPr>
        <p:spPr bwMode="auto">
          <a:xfrm>
            <a:off x="2228850" y="5105400"/>
            <a:ext cx="1047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1"/>
              <a:t>LESSEE</a:t>
            </a:r>
          </a:p>
        </p:txBody>
      </p:sp>
      <p:sp>
        <p:nvSpPr>
          <p:cNvPr id="16412" name="Text Box 28"/>
          <p:cNvSpPr txBox="1">
            <a:spLocks noChangeArrowheads="1"/>
          </p:cNvSpPr>
          <p:nvPr/>
        </p:nvSpPr>
        <p:spPr bwMode="auto">
          <a:xfrm>
            <a:off x="4184650" y="2133600"/>
            <a:ext cx="844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1"/>
              <a:t>BANK</a:t>
            </a:r>
          </a:p>
        </p:txBody>
      </p:sp>
      <p:sp>
        <p:nvSpPr>
          <p:cNvPr id="16413" name="Text Box 29"/>
          <p:cNvSpPr txBox="1">
            <a:spLocks noChangeArrowheads="1"/>
          </p:cNvSpPr>
          <p:nvPr/>
        </p:nvSpPr>
        <p:spPr bwMode="auto">
          <a:xfrm>
            <a:off x="6553200" y="5105400"/>
            <a:ext cx="1314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1"/>
              <a:t>SUPPLIER</a:t>
            </a:r>
          </a:p>
        </p:txBody>
      </p:sp>
      <p:sp>
        <p:nvSpPr>
          <p:cNvPr id="16414" name="Text Box 30"/>
          <p:cNvSpPr txBox="1">
            <a:spLocks noChangeArrowheads="1"/>
          </p:cNvSpPr>
          <p:nvPr/>
        </p:nvSpPr>
        <p:spPr bwMode="auto">
          <a:xfrm>
            <a:off x="4114800" y="3429000"/>
            <a:ext cx="1085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1"/>
              <a:t>LESSOR</a:t>
            </a:r>
          </a:p>
        </p:txBody>
      </p:sp>
      <p:sp>
        <p:nvSpPr>
          <p:cNvPr id="16415" name="Text Box 31"/>
          <p:cNvSpPr txBox="1">
            <a:spLocks noChangeArrowheads="1"/>
          </p:cNvSpPr>
          <p:nvPr/>
        </p:nvSpPr>
        <p:spPr bwMode="auto">
          <a:xfrm>
            <a:off x="4784725" y="5548313"/>
            <a:ext cx="2857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b="1"/>
              <a:t>1</a:t>
            </a:r>
          </a:p>
        </p:txBody>
      </p:sp>
      <p:sp>
        <p:nvSpPr>
          <p:cNvPr id="16416" name="Text Box 32"/>
          <p:cNvSpPr txBox="1">
            <a:spLocks noChangeArrowheads="1"/>
          </p:cNvSpPr>
          <p:nvPr/>
        </p:nvSpPr>
        <p:spPr bwMode="auto">
          <a:xfrm>
            <a:off x="4953000" y="4953000"/>
            <a:ext cx="2857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b="1"/>
              <a:t>6</a:t>
            </a:r>
          </a:p>
        </p:txBody>
      </p:sp>
      <p:sp>
        <p:nvSpPr>
          <p:cNvPr id="16417" name="Text Box 33"/>
          <p:cNvSpPr txBox="1">
            <a:spLocks noChangeArrowheads="1"/>
          </p:cNvSpPr>
          <p:nvPr/>
        </p:nvSpPr>
        <p:spPr bwMode="auto">
          <a:xfrm>
            <a:off x="4724400" y="4419600"/>
            <a:ext cx="2857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b="1"/>
              <a:t>2</a:t>
            </a:r>
          </a:p>
        </p:txBody>
      </p:sp>
      <p:sp>
        <p:nvSpPr>
          <p:cNvPr id="16418" name="Text Box 34"/>
          <p:cNvSpPr txBox="1">
            <a:spLocks noChangeArrowheads="1"/>
          </p:cNvSpPr>
          <p:nvPr/>
        </p:nvSpPr>
        <p:spPr bwMode="auto">
          <a:xfrm>
            <a:off x="3276600" y="4114800"/>
            <a:ext cx="2857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b="1"/>
              <a:t>3</a:t>
            </a:r>
          </a:p>
        </p:txBody>
      </p:sp>
      <p:sp>
        <p:nvSpPr>
          <p:cNvPr id="16419" name="Text Box 35"/>
          <p:cNvSpPr txBox="1">
            <a:spLocks noChangeArrowheads="1"/>
          </p:cNvSpPr>
          <p:nvPr/>
        </p:nvSpPr>
        <p:spPr bwMode="auto">
          <a:xfrm>
            <a:off x="2743200" y="4114800"/>
            <a:ext cx="381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" b="1"/>
              <a:t>4</a:t>
            </a:r>
          </a:p>
        </p:txBody>
      </p:sp>
      <p:sp>
        <p:nvSpPr>
          <p:cNvPr id="16420" name="Text Box 36"/>
          <p:cNvSpPr txBox="1">
            <a:spLocks noChangeArrowheads="1"/>
          </p:cNvSpPr>
          <p:nvPr/>
        </p:nvSpPr>
        <p:spPr bwMode="auto">
          <a:xfrm>
            <a:off x="2133600" y="4038600"/>
            <a:ext cx="2857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b="1"/>
              <a:t>9</a:t>
            </a:r>
          </a:p>
        </p:txBody>
      </p:sp>
      <p:sp>
        <p:nvSpPr>
          <p:cNvPr id="16421" name="Text Box 37"/>
          <p:cNvSpPr txBox="1">
            <a:spLocks noChangeArrowheads="1"/>
          </p:cNvSpPr>
          <p:nvPr/>
        </p:nvSpPr>
        <p:spPr bwMode="auto">
          <a:xfrm>
            <a:off x="5867400" y="4114800"/>
            <a:ext cx="2857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b="1"/>
              <a:t>5</a:t>
            </a:r>
          </a:p>
        </p:txBody>
      </p:sp>
      <p:sp>
        <p:nvSpPr>
          <p:cNvPr id="16422" name="Text Box 38"/>
          <p:cNvSpPr txBox="1">
            <a:spLocks noChangeArrowheads="1"/>
          </p:cNvSpPr>
          <p:nvPr/>
        </p:nvSpPr>
        <p:spPr bwMode="auto">
          <a:xfrm>
            <a:off x="6629400" y="4114800"/>
            <a:ext cx="2857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b="1"/>
              <a:t>7</a:t>
            </a:r>
          </a:p>
        </p:txBody>
      </p:sp>
      <p:sp>
        <p:nvSpPr>
          <p:cNvPr id="16423" name="Text Box 39"/>
          <p:cNvSpPr txBox="1">
            <a:spLocks noChangeArrowheads="1"/>
          </p:cNvSpPr>
          <p:nvPr/>
        </p:nvSpPr>
        <p:spPr bwMode="auto">
          <a:xfrm>
            <a:off x="7696200" y="4038600"/>
            <a:ext cx="3206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" b="1"/>
              <a:t>8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MEKANISME LEASING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AutoNum type="arabicPeriod"/>
            </a:pPr>
            <a:r>
              <a:rPr lang="en-US" sz="2000"/>
              <a:t>Memilih barang</a:t>
            </a:r>
          </a:p>
          <a:p>
            <a:pPr marL="0" indent="0">
              <a:buFontTx/>
              <a:buAutoNum type="arabicPeriod"/>
            </a:pPr>
            <a:r>
              <a:rPr lang="en-US" sz="2000"/>
              <a:t>Negosiasi pembiayaan</a:t>
            </a:r>
          </a:p>
          <a:p>
            <a:pPr marL="0" indent="0">
              <a:buFontTx/>
              <a:buAutoNum type="arabicPeriod"/>
            </a:pPr>
            <a:r>
              <a:rPr lang="en-US" sz="2000"/>
              <a:t>Comitment letter</a:t>
            </a:r>
          </a:p>
          <a:p>
            <a:pPr marL="0" indent="0">
              <a:buFontTx/>
              <a:buAutoNum type="arabicPeriod"/>
            </a:pPr>
            <a:r>
              <a:rPr lang="en-US" sz="2000"/>
              <a:t>Penandatanganan kontrak</a:t>
            </a:r>
          </a:p>
          <a:p>
            <a:pPr marL="0" indent="0">
              <a:buFontTx/>
              <a:buAutoNum type="arabicPeriod"/>
            </a:pPr>
            <a:r>
              <a:rPr lang="en-US" sz="2000"/>
              <a:t>Pengiriman order dari suplier</a:t>
            </a:r>
          </a:p>
          <a:p>
            <a:pPr marL="0" indent="0">
              <a:buFontTx/>
              <a:buAutoNum type="arabicPeriod"/>
            </a:pPr>
            <a:r>
              <a:rPr lang="en-US" sz="2000"/>
              <a:t>Pengecekan barang</a:t>
            </a:r>
          </a:p>
          <a:p>
            <a:pPr marL="0" indent="0">
              <a:buFontTx/>
              <a:buAutoNum type="arabicPeriod"/>
            </a:pPr>
            <a:r>
              <a:rPr lang="en-US" sz="2000"/>
              <a:t>Penyerahan dokumen/faktur</a:t>
            </a:r>
          </a:p>
          <a:p>
            <a:pPr marL="0" indent="0">
              <a:buFontTx/>
              <a:buAutoNum type="arabicPeriod"/>
            </a:pPr>
            <a:r>
              <a:rPr lang="en-US" sz="2000"/>
              <a:t>Pembayaran lessor ke suplier</a:t>
            </a:r>
          </a:p>
          <a:p>
            <a:pPr marL="0" indent="0">
              <a:buFontTx/>
              <a:buAutoNum type="arabicPeriod"/>
            </a:pPr>
            <a:r>
              <a:rPr lang="en-US" sz="2000"/>
              <a:t>Pembayaran sewa (lease payment)</a:t>
            </a:r>
          </a:p>
          <a:p>
            <a:pPr marL="0" indent="0">
              <a:buFontTx/>
              <a:buNone/>
            </a:pPr>
            <a:r>
              <a:rPr lang="en-US" sz="2000"/>
              <a:t>Disamping itu, ada hubungan antara lessor dengan bank dan suplier terkait penyediaaan dana.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MEKANISME PEMBIAYAAN LEASING</a:t>
            </a:r>
          </a:p>
        </p:txBody>
      </p:sp>
      <p:sp>
        <p:nvSpPr>
          <p:cNvPr id="20485" name="AutoShape 5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1143000" y="2514600"/>
            <a:ext cx="2438400" cy="1981200"/>
          </a:xfrm>
          <a:prstGeom prst="flowChartPunchedTape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486" name="AutoShape 6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4648200" y="2514600"/>
            <a:ext cx="2438400" cy="1981200"/>
          </a:xfrm>
          <a:prstGeom prst="flowChartPunchedTape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487" name="Text Box 7"/>
          <p:cNvSpPr txBox="1">
            <a:spLocks noChangeArrowheads="1"/>
          </p:cNvSpPr>
          <p:nvPr/>
        </p:nvSpPr>
        <p:spPr bwMode="auto">
          <a:xfrm>
            <a:off x="1524000" y="3124200"/>
            <a:ext cx="158273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/>
              <a:t>FINANCE </a:t>
            </a:r>
          </a:p>
          <a:p>
            <a:pPr algn="ctr"/>
            <a:r>
              <a:rPr lang="en-US"/>
              <a:t>LEASE</a:t>
            </a:r>
          </a:p>
        </p:txBody>
      </p:sp>
      <p:sp>
        <p:nvSpPr>
          <p:cNvPr id="20488" name="Text Box 8"/>
          <p:cNvSpPr txBox="1">
            <a:spLocks noChangeArrowheads="1"/>
          </p:cNvSpPr>
          <p:nvPr/>
        </p:nvSpPr>
        <p:spPr bwMode="auto">
          <a:xfrm>
            <a:off x="4829175" y="3048000"/>
            <a:ext cx="198913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/>
              <a:t>OPERATING </a:t>
            </a:r>
          </a:p>
          <a:p>
            <a:pPr algn="ctr"/>
            <a:r>
              <a:rPr lang="en-US"/>
              <a:t>LEASE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280</Words>
  <Application>Microsoft Office PowerPoint</Application>
  <PresentationFormat>On-screen Show (4:3)</PresentationFormat>
  <Paragraphs>109</Paragraphs>
  <Slides>14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Leasing </vt:lpstr>
      <vt:lpstr>DEFINISI</vt:lpstr>
      <vt:lpstr>KLASIFIKASI PERUSAHAAN PEMBIAYAAN</vt:lpstr>
      <vt:lpstr>LEASING</vt:lpstr>
      <vt:lpstr>Ciri-Ciri Leasing</vt:lpstr>
      <vt:lpstr>SKEMA USAHA LEASING</vt:lpstr>
      <vt:lpstr>MEKANISME TRANSAKSI</vt:lpstr>
      <vt:lpstr>MEKANISME LEASING</vt:lpstr>
      <vt:lpstr>MEKANISME PEMBIAYAAN LEASING</vt:lpstr>
      <vt:lpstr>MEKANISME PEMBIAYAAN FINANCE LEASE</vt:lpstr>
      <vt:lpstr>BENTUK TRANSAKSI  FINANCE LEASE</vt:lpstr>
      <vt:lpstr>BENTUK TRANSAKSI  FINANCE LEASE</vt:lpstr>
      <vt:lpstr>OPERATING LEASE</vt:lpstr>
      <vt:lpstr>MANFAAT LEASING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Leasing </dc:title>
  <dc:creator>Zaini</dc:creator>
  <cp:lastModifiedBy>Zaini</cp:lastModifiedBy>
  <cp:revision>1</cp:revision>
  <dcterms:created xsi:type="dcterms:W3CDTF">2016-09-24T03:12:15Z</dcterms:created>
  <dcterms:modified xsi:type="dcterms:W3CDTF">2016-09-24T03:14:24Z</dcterms:modified>
</cp:coreProperties>
</file>