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9" r:id="rId5"/>
    <p:sldId id="261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69" r:id="rId14"/>
    <p:sldId id="273" r:id="rId15"/>
    <p:sldId id="274" r:id="rId16"/>
    <p:sldId id="275" r:id="rId17"/>
    <p:sldId id="276" r:id="rId18"/>
    <p:sldId id="277" r:id="rId19"/>
    <p:sldId id="257" r:id="rId20"/>
    <p:sldId id="260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5B115-9698-41B1-9880-4E42200A8BCB}" type="datetimeFigureOut">
              <a:rPr lang="en-US" smtClean="0"/>
              <a:pPr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DFFB8-BB5C-4E31-BAA8-7D19D912E0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Fidusia</a:t>
            </a:r>
            <a:endParaRPr lang="en-US" b="1" dirty="0" smtClean="0"/>
          </a:p>
          <a:p>
            <a:r>
              <a:rPr lang="it-IT" dirty="0" smtClean="0"/>
              <a:t>Fidusia adalah istilah kata dari bahasa asing yang sudah dibakukan kedalam bahasa Indonesia dan sudah menjadi istilah</a:t>
            </a:r>
          </a:p>
          <a:p>
            <a:r>
              <a:rPr lang="it-IT" dirty="0" smtClean="0"/>
              <a:t>resmi dalam hukum di Indonesia. Fidusia ini juga disebut dengan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“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fi-FI" dirty="0" smtClean="0"/>
              <a:t>a. Pengalihan hak kepemilikan suatu benda.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c. Benda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sv-SE" dirty="0" smtClean="0"/>
              <a:t>Berdasarkan Pasal 1 ayat (1) Undang-Undang Nomor </a:t>
            </a:r>
            <a:r>
              <a:rPr lang="sv-SE" dirty="0" smtClean="0"/>
              <a:t>42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smtClean="0"/>
              <a:t>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pengalihan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yang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kepemilikannya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dibebani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1996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agunan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diutamakan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fiducia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kreditur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40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Dari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diutamakan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fiducia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kreditur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ayat</a:t>
            </a:r>
            <a:r>
              <a:rPr lang="en-US" dirty="0" smtClean="0"/>
              <a:t> 2 UUJF)</a:t>
            </a:r>
          </a:p>
          <a:p>
            <a:pPr>
              <a:buNone/>
            </a:pPr>
            <a:r>
              <a:rPr lang="nn-NO" dirty="0" smtClean="0"/>
              <a:t>2) Jaminan fidusia tetap mengikuti benda yang menjadi </a:t>
            </a:r>
            <a:r>
              <a:rPr lang="nn-NO" dirty="0" smtClean="0"/>
              <a:t>objek </a:t>
            </a:r>
            <a:r>
              <a:rPr lang="sv-SE" dirty="0" smtClean="0"/>
              <a:t>jaminan </a:t>
            </a:r>
            <a:r>
              <a:rPr lang="sv-SE" dirty="0" smtClean="0"/>
              <a:t>fidusia dalam tangan siapapun benda tersebut </a:t>
            </a:r>
            <a:r>
              <a:rPr lang="sv-SE" dirty="0" smtClean="0"/>
              <a:t>berada </a:t>
            </a:r>
            <a:r>
              <a:rPr lang="en-US" dirty="0" smtClean="0"/>
              <a:t>(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smtClean="0"/>
              <a:t>20 UUJF)</a:t>
            </a:r>
          </a:p>
          <a:p>
            <a:pPr>
              <a:buNone/>
            </a:pPr>
            <a:r>
              <a:rPr lang="fi-FI" dirty="0" smtClean="0"/>
              <a:t>3) Merupakan perjanjian ikutan dari suatu perjanjian pokok </a:t>
            </a:r>
            <a:r>
              <a:rPr lang="fi-FI" dirty="0" smtClean="0"/>
              <a:t>atau </a:t>
            </a:r>
            <a:r>
              <a:rPr lang="es-ES" dirty="0" err="1" smtClean="0"/>
              <a:t>perjanjian</a:t>
            </a:r>
            <a:r>
              <a:rPr lang="es-ES" dirty="0" smtClean="0"/>
              <a:t> </a:t>
            </a:r>
            <a:r>
              <a:rPr lang="es-ES" dirty="0" err="1" smtClean="0"/>
              <a:t>accecoir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4 UUJF)</a:t>
            </a:r>
          </a:p>
          <a:p>
            <a:pPr>
              <a:buNone/>
            </a:pPr>
            <a:r>
              <a:rPr lang="en-US" dirty="0" smtClean="0"/>
              <a:t>4)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spesialitas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6 UUJF)</a:t>
            </a:r>
          </a:p>
          <a:p>
            <a:pPr>
              <a:buNone/>
            </a:pPr>
            <a:r>
              <a:rPr lang="en-US" dirty="0" smtClean="0"/>
              <a:t>5)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publisitas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11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12 UUJF)</a:t>
            </a:r>
          </a:p>
          <a:p>
            <a:pPr>
              <a:buNone/>
            </a:pPr>
            <a:r>
              <a:rPr lang="fi-FI" dirty="0" smtClean="0"/>
              <a:t>6) Mudah dan pasti pelaksanaan eksekusinya (Pasal 29 UUJF).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Subyek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Obyek</a:t>
            </a:r>
            <a:r>
              <a:rPr lang="en-US" b="1" dirty="0" smtClean="0"/>
              <a:t>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Fidusia</a:t>
            </a:r>
            <a:endParaRPr lang="en-US" b="1" dirty="0" smtClean="0"/>
          </a:p>
          <a:p>
            <a:r>
              <a:rPr lang="en-US" dirty="0" err="1" smtClean="0"/>
              <a:t>Berdasarkan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42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,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 Benda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2) Benda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dibebani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tanggungan</a:t>
            </a:r>
            <a:r>
              <a:rPr lang="en-US" dirty="0" smtClean="0"/>
              <a:t>.</a:t>
            </a:r>
          </a:p>
          <a:p>
            <a:r>
              <a:rPr lang="fi-FI" dirty="0" smtClean="0"/>
              <a:t>Jika tidak diperjanjikan lain, jaminan fidusia meliputi:</a:t>
            </a:r>
          </a:p>
          <a:p>
            <a:r>
              <a:rPr lang="en-US" dirty="0" smtClean="0"/>
              <a:t>1)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endParaRPr lang="en-US" dirty="0" smtClean="0"/>
          </a:p>
          <a:p>
            <a:r>
              <a:rPr lang="en-US" dirty="0" smtClean="0"/>
              <a:t>2) </a:t>
            </a:r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endParaRPr lang="en-US" dirty="0" smtClean="0"/>
          </a:p>
          <a:p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piutang</a:t>
            </a:r>
            <a:r>
              <a:rPr lang="en-US" dirty="0" smtClean="0"/>
              <a:t> yang </a:t>
            </a:r>
            <a:r>
              <a:rPr lang="en-US" dirty="0" err="1" smtClean="0"/>
              <a:t>pembayarannya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jaminanfidusia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Hapusnya</a:t>
            </a:r>
            <a:r>
              <a:rPr lang="en-US" b="1" dirty="0" smtClean="0"/>
              <a:t> </a:t>
            </a:r>
            <a:r>
              <a:rPr lang="en-US" b="1" dirty="0" err="1" smtClean="0"/>
              <a:t>Jaminan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Dalam setiap perjanjian pasti ada masa berakhirnya, karena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accesoir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sv-SE" dirty="0" smtClean="0"/>
              <a:t>perjanjian pokok dalam hal ini perjanjian kredit. Apabila kredit dan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dilunasi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hapus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hapusnya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hapus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400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Hapusnya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25 </a:t>
            </a:r>
            <a:r>
              <a:rPr lang="en-US" dirty="0" err="1" smtClean="0"/>
              <a:t>ayat</a:t>
            </a:r>
            <a:r>
              <a:rPr lang="en-US" dirty="0" smtClean="0"/>
              <a:t> 1 UUJF)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hapusnya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yang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b. pelepasan hak atas jaminan fidusia oleh </a:t>
            </a:r>
            <a:r>
              <a:rPr lang="fi-FI" dirty="0" smtClean="0"/>
              <a:t>penerima fidusia</a:t>
            </a:r>
            <a:endParaRPr lang="fi-FI" dirty="0" smtClean="0"/>
          </a:p>
          <a:p>
            <a:pPr>
              <a:buNone/>
            </a:pPr>
            <a:r>
              <a:rPr lang="en-US" b="1" dirty="0" smtClean="0"/>
              <a:t>c. </a:t>
            </a:r>
            <a:r>
              <a:rPr lang="en-US" b="1" dirty="0" err="1" smtClean="0"/>
              <a:t>musnahnya</a:t>
            </a:r>
            <a:r>
              <a:rPr lang="en-US" b="1" dirty="0" smtClean="0"/>
              <a:t> </a:t>
            </a:r>
            <a:r>
              <a:rPr lang="en-US" b="1" dirty="0" err="1" smtClean="0"/>
              <a:t>benda</a:t>
            </a:r>
            <a:r>
              <a:rPr lang="en-US" b="1" dirty="0" smtClean="0"/>
              <a:t> yang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obyek</a:t>
            </a:r>
            <a:r>
              <a:rPr lang="en-US" b="1" dirty="0" smtClean="0"/>
              <a:t>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fidusia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hapus</a:t>
            </a:r>
            <a:r>
              <a:rPr lang="en-US" dirty="0" smtClean="0"/>
              <a:t>,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memberitahukan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Kantor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melampirkn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hapusnya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smtClean="0"/>
              <a:t>Kantor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mencoret</a:t>
            </a:r>
            <a:r>
              <a:rPr lang="en-US" dirty="0" smtClean="0"/>
              <a:t>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sv-SE" dirty="0" smtClean="0"/>
              <a:t>jaminan </a:t>
            </a:r>
            <a:r>
              <a:rPr lang="sv-SE" dirty="0" smtClean="0"/>
              <a:t>fidusia supaya tidak berlaku lagi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0198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Eksekusi</a:t>
            </a:r>
            <a:r>
              <a:rPr lang="en-US" b="1" dirty="0" smtClean="0"/>
              <a:t>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Fidusia</a:t>
            </a:r>
            <a:endParaRPr lang="en-US" b="1" dirty="0" smtClean="0"/>
          </a:p>
          <a:p>
            <a:r>
              <a:rPr lang="fi-FI" dirty="0" smtClean="0"/>
              <a:t>Dalam perjanjian fidusia untuk menjamin kepastian </a:t>
            </a:r>
            <a:r>
              <a:rPr lang="fi-FI" dirty="0" smtClean="0"/>
              <a:t>hukum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kreditur</a:t>
            </a:r>
            <a:r>
              <a:rPr lang="en-US" dirty="0" smtClean="0"/>
              <a:t>,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didaftarkan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. </a:t>
            </a:r>
            <a:r>
              <a:rPr lang="en-US" dirty="0" err="1" smtClean="0"/>
              <a:t>Kreditur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berirah-irah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</a:t>
            </a:r>
            <a:r>
              <a:rPr lang="en-US" dirty="0" err="1" smtClean="0"/>
              <a:t>YangMaha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eksekutorial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smtClean="0"/>
              <a:t>final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kreditur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Tidak mampunya konsumen melakukan prestasinya disebabkan </a:t>
            </a:r>
            <a:r>
              <a:rPr lang="en-US" dirty="0" err="1" smtClean="0"/>
              <a:t>karena</a:t>
            </a:r>
            <a:r>
              <a:rPr lang="en-US" dirty="0" smtClean="0"/>
              <a:t> 5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kesengajaan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yang </a:t>
            </a:r>
            <a:r>
              <a:rPr lang="en-US" dirty="0" err="1" smtClean="0"/>
              <a:t>diperjanjikan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pembiayaannya</a:t>
            </a:r>
            <a:r>
              <a:rPr lang="en-US" dirty="0" smtClean="0"/>
              <a:t> (</a:t>
            </a:r>
            <a:r>
              <a:rPr lang="en-US" i="1" dirty="0" smtClean="0"/>
              <a:t>character).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(</a:t>
            </a:r>
            <a:r>
              <a:rPr lang="en-US" i="1" dirty="0" smtClean="0"/>
              <a:t>Capacity).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modal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 (</a:t>
            </a:r>
            <a:r>
              <a:rPr lang="en-US" i="1" dirty="0" smtClean="0"/>
              <a:t>Capital).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jaminkan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diperolehnya</a:t>
            </a:r>
            <a:r>
              <a:rPr lang="en-US" dirty="0" smtClean="0"/>
              <a:t> (</a:t>
            </a:r>
            <a:r>
              <a:rPr lang="en-US" i="1" dirty="0" smtClean="0"/>
              <a:t>Collateral).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 (</a:t>
            </a:r>
            <a:r>
              <a:rPr lang="en-US" i="1" dirty="0" smtClean="0"/>
              <a:t>condition </a:t>
            </a:r>
            <a:r>
              <a:rPr lang="en-US" i="1" smtClean="0"/>
              <a:t>of economy).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fi-FI" dirty="0"/>
              <a:t>Berdasarkan Keputusan Menteri Keuangan RI No</a:t>
            </a:r>
            <a:r>
              <a:rPr lang="fi-FI" dirty="0" smtClean="0"/>
              <a:t>. </a:t>
            </a:r>
            <a:r>
              <a:rPr lang="en-US" dirty="0" smtClean="0"/>
              <a:t>448/KMK </a:t>
            </a:r>
            <a:r>
              <a:rPr lang="en-US" dirty="0"/>
              <a:t>0.17/2000 </a:t>
            </a:r>
            <a:r>
              <a:rPr lang="en-US" dirty="0" err="1"/>
              <a:t>Tentang</a:t>
            </a:r>
            <a:r>
              <a:rPr lang="en-US" dirty="0"/>
              <a:t> Perusahaan </a:t>
            </a:r>
            <a:r>
              <a:rPr lang="en-US" dirty="0" err="1"/>
              <a:t>Pembiayaan</a:t>
            </a:r>
            <a:r>
              <a:rPr lang="en-US" dirty="0" smtClean="0"/>
              <a:t>,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sv-SE" dirty="0" smtClean="0"/>
              <a:t>suatu </a:t>
            </a:r>
            <a:r>
              <a:rPr lang="sv-SE" dirty="0"/>
              <a:t>kegiatan yang dilakukan dalam bentuk penyediaan </a:t>
            </a:r>
            <a:r>
              <a:rPr lang="sv-SE" dirty="0" smtClean="0"/>
              <a:t>dana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 smtClean="0"/>
              <a:t>pembayarannya</a:t>
            </a:r>
            <a:r>
              <a:rPr lang="en-US" dirty="0" smtClean="0"/>
              <a:t> </a:t>
            </a:r>
            <a:r>
              <a:rPr lang="sv-SE" dirty="0" smtClean="0"/>
              <a:t>dilakukan </a:t>
            </a:r>
            <a:r>
              <a:rPr lang="sv-SE" dirty="0"/>
              <a:t>secara angsuran atau berkala oleh konsumen.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SIAPA YANG MENJADI PEMILIK BARANG?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529 KUH PERDATA 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besit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menikmati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perantaraan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seakan-akan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miliknya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172200"/>
          </a:xfrm>
        </p:spPr>
        <p:txBody>
          <a:bodyPr/>
          <a:lstStyle/>
          <a:p>
            <a:r>
              <a:rPr lang="fi-FI" b="1" dirty="0" smtClean="0"/>
              <a:t>Tahap-Tahap Pokok dalam Pelaksanaan Perjanjian Konsumen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bermotor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 (</a:t>
            </a:r>
            <a:r>
              <a:rPr lang="en-US" dirty="0" err="1" smtClean="0"/>
              <a:t>debitur</a:t>
            </a:r>
            <a:r>
              <a:rPr lang="en-US" dirty="0" smtClean="0"/>
              <a:t>) </a:t>
            </a:r>
            <a:r>
              <a:rPr lang="en-US" dirty="0" err="1" smtClean="0"/>
              <a:t>biasanyasudah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berpenghasilan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Syarat-syarat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Fotocopi</a:t>
            </a:r>
            <a:r>
              <a:rPr lang="en-US" dirty="0" smtClean="0"/>
              <a:t> KTP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 / </a:t>
            </a:r>
            <a:r>
              <a:rPr lang="en-US" dirty="0" err="1" smtClean="0"/>
              <a:t>suami</a:t>
            </a:r>
            <a:r>
              <a:rPr lang="en-US" dirty="0" smtClean="0"/>
              <a:t>,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Fotocopi</a:t>
            </a:r>
            <a:r>
              <a:rPr lang="en-US" dirty="0" smtClean="0"/>
              <a:t> PBB, </a:t>
            </a:r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Fotocopi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(KK),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(NPWP),</a:t>
            </a:r>
          </a:p>
          <a:p>
            <a:r>
              <a:rPr lang="en-US" dirty="0" smtClean="0"/>
              <a:t>e.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.</a:t>
            </a:r>
          </a:p>
          <a:p>
            <a:r>
              <a:rPr lang="sv-SE" dirty="0" smtClean="0"/>
              <a:t>g. Rekening tabungan / koran tiga (3) bulan terakhir.</a:t>
            </a:r>
          </a:p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 smtClean="0"/>
          </a:p>
          <a:p>
            <a:r>
              <a:rPr lang="fi-FI" dirty="0" smtClean="0"/>
              <a:t>konsumen yang berupa perusahaan, yaitu:</a:t>
            </a:r>
          </a:p>
          <a:p>
            <a:r>
              <a:rPr lang="nn-NO" dirty="0" smtClean="0"/>
              <a:t>a. Fotocopi KTP Komisaris dan Direktur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Fotocopi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pendirian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(NPWP),</a:t>
            </a:r>
          </a:p>
          <a:p>
            <a:r>
              <a:rPr lang="fi-FI" dirty="0" smtClean="0"/>
              <a:t>d. Surat Ijin Usaha Perusahaan (SIUP),</a:t>
            </a:r>
          </a:p>
          <a:p>
            <a:r>
              <a:rPr lang="sv-SE" dirty="0" smtClean="0"/>
              <a:t>e. Tanda Daftar Perusahaan (TDP)</a:t>
            </a:r>
          </a:p>
          <a:p>
            <a:r>
              <a:rPr lang="sv-SE" dirty="0" smtClean="0"/>
              <a:t>f. Rekening koran tiga (3) bulan terakhir</a:t>
            </a:r>
          </a:p>
          <a:p>
            <a:r>
              <a:rPr lang="en-US" dirty="0" smtClean="0"/>
              <a:t>g.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Domisili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839200" cy="68580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2</a:t>
            </a:r>
            <a:r>
              <a:rPr lang="fi-FI" b="1" dirty="0" smtClean="0"/>
              <a:t>. Tahap Pengecekan dan Pemeriksaan Lapangan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, marketing </a:t>
            </a:r>
            <a:r>
              <a:rPr lang="en-US" dirty="0" smtClean="0"/>
              <a:t>department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pengecekan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pengisian</a:t>
            </a:r>
            <a:r>
              <a:rPr lang="en-US" dirty="0" smtClean="0"/>
              <a:t> </a:t>
            </a:r>
            <a:r>
              <a:rPr lang="en-US" dirty="0" err="1" smtClean="0"/>
              <a:t>formulir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smtClean="0"/>
              <a:t>data </a:t>
            </a:r>
            <a:r>
              <a:rPr lang="es-ES" dirty="0" smtClean="0"/>
              <a:t>dan </a:t>
            </a:r>
            <a:r>
              <a:rPr lang="es-ES" dirty="0" err="1" smtClean="0"/>
              <a:t>informasi</a:t>
            </a:r>
            <a:r>
              <a:rPr lang="es-ES" dirty="0" smtClean="0"/>
              <a:t> yang </a:t>
            </a:r>
            <a:r>
              <a:rPr lang="es-ES" dirty="0" err="1" smtClean="0"/>
              <a:t>telah</a:t>
            </a:r>
            <a:r>
              <a:rPr lang="es-ES" dirty="0" smtClean="0"/>
              <a:t> </a:t>
            </a:r>
            <a:r>
              <a:rPr lang="es-ES" dirty="0" err="1" smtClean="0"/>
              <a:t>diterima</a:t>
            </a:r>
            <a:r>
              <a:rPr lang="es-ES" dirty="0" smtClean="0"/>
              <a:t>, </a:t>
            </a:r>
            <a:r>
              <a:rPr lang="es-ES" dirty="0" err="1" smtClean="0"/>
              <a:t>selanjutnya</a:t>
            </a:r>
            <a:r>
              <a:rPr lang="es-ES" dirty="0" smtClean="0"/>
              <a:t> </a:t>
            </a:r>
            <a:r>
              <a:rPr lang="es-ES" dirty="0" err="1" smtClean="0"/>
              <a:t>dilakukan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sv-SE" dirty="0" smtClean="0"/>
              <a:t>1). Kunjungan ke tempat calon konsumen (</a:t>
            </a:r>
            <a:r>
              <a:rPr lang="sv-SE" i="1" dirty="0" smtClean="0"/>
              <a:t>plant visit),</a:t>
            </a:r>
          </a:p>
          <a:p>
            <a:pPr>
              <a:buNone/>
            </a:pPr>
            <a:r>
              <a:rPr lang="en-US" dirty="0" smtClean="0"/>
              <a:t>2). </a:t>
            </a:r>
            <a:r>
              <a:rPr lang="en-US" dirty="0" err="1" smtClean="0"/>
              <a:t>Pengecekan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 (</a:t>
            </a:r>
            <a:r>
              <a:rPr lang="en-US" i="1" dirty="0" smtClean="0"/>
              <a:t>credit </a:t>
            </a:r>
            <a:r>
              <a:rPr lang="en-US" i="1" dirty="0" err="1" smtClean="0"/>
              <a:t>cheking</a:t>
            </a:r>
            <a:r>
              <a:rPr lang="en-US" i="1" dirty="0" smtClean="0"/>
              <a:t>),</a:t>
            </a:r>
          </a:p>
          <a:p>
            <a:pPr>
              <a:buNone/>
            </a:pPr>
            <a:r>
              <a:rPr lang="en-US" dirty="0" smtClean="0"/>
              <a:t>3). </a:t>
            </a:r>
            <a:r>
              <a:rPr lang="en-US" dirty="0" err="1" smtClean="0"/>
              <a:t>Observasi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fi-FI" dirty="0" smtClean="0"/>
              <a:t>Adapun tujuan dari pemeriksaan lapangan ini adalah:</a:t>
            </a:r>
          </a:p>
          <a:p>
            <a:pPr>
              <a:buNone/>
            </a:pPr>
            <a:r>
              <a:rPr lang="en-US" dirty="0" smtClean="0"/>
              <a:t>1).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sv-SE" dirty="0" smtClean="0"/>
              <a:t>2). Mempelajari keadaan barang yang dibutuhkan konsumen, </a:t>
            </a:r>
            <a:r>
              <a:rPr lang="sv-SE" dirty="0" smtClean="0"/>
              <a:t>terutama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r>
              <a:rPr lang="en-US" dirty="0" smtClean="0"/>
              <a:t>/</a:t>
            </a:r>
            <a:r>
              <a:rPr lang="en-US" i="1" dirty="0" smtClean="0"/>
              <a:t>supplier,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layanan</a:t>
            </a:r>
            <a:r>
              <a:rPr lang="en-US" i="1" dirty="0" smtClean="0"/>
              <a:t> </a:t>
            </a:r>
            <a:r>
              <a:rPr lang="en-US" i="1" dirty="0" err="1" smtClean="0"/>
              <a:t>purna</a:t>
            </a:r>
            <a:r>
              <a:rPr lang="en-US" i="1" dirty="0" smtClean="0"/>
              <a:t> </a:t>
            </a:r>
            <a:r>
              <a:rPr lang="en-US" i="1" dirty="0" err="1" smtClean="0"/>
              <a:t>jual</a:t>
            </a:r>
            <a:r>
              <a:rPr lang="en-US" i="1" dirty="0" smtClean="0"/>
              <a:t>,</a:t>
            </a:r>
          </a:p>
          <a:p>
            <a:pPr>
              <a:buNone/>
            </a:pPr>
            <a:r>
              <a:rPr lang="en-US" dirty="0" smtClean="0"/>
              <a:t>3).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724400"/>
          </a:xfrm>
        </p:spPr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Customer </a:t>
            </a:r>
            <a:r>
              <a:rPr lang="en-US" dirty="0" smtClean="0"/>
              <a:t>Profile </a:t>
            </a:r>
            <a:r>
              <a:rPr lang="nn-NO" dirty="0" smtClean="0"/>
              <a:t>Berdasarkan </a:t>
            </a:r>
            <a:r>
              <a:rPr lang="nn-NO" dirty="0" smtClean="0"/>
              <a:t>penelitian di lapangan, </a:t>
            </a:r>
            <a:r>
              <a:rPr lang="nn-NO" i="1" dirty="0" smtClean="0"/>
              <a:t>marketing </a:t>
            </a:r>
            <a:r>
              <a:rPr lang="nn-NO" i="1" dirty="0" smtClean="0"/>
              <a:t>department </a:t>
            </a:r>
            <a:r>
              <a:rPr lang="fi-FI" dirty="0" smtClean="0"/>
              <a:t>dari </a:t>
            </a:r>
            <a:r>
              <a:rPr lang="fi-FI" dirty="0" smtClean="0"/>
              <a:t>perusahaan pembiayaan konsumen tersebut akan </a:t>
            </a:r>
            <a:r>
              <a:rPr lang="fi-FI" dirty="0" smtClean="0"/>
              <a:t>membuat </a:t>
            </a:r>
            <a:r>
              <a:rPr lang="en-US" i="1" dirty="0" smtClean="0"/>
              <a:t>customer </a:t>
            </a:r>
            <a:r>
              <a:rPr lang="en-US" i="1" dirty="0" smtClean="0"/>
              <a:t>profile yang </a:t>
            </a:r>
            <a:r>
              <a:rPr lang="en-US" i="1" dirty="0" err="1" smtClean="0"/>
              <a:t>isinya</a:t>
            </a:r>
            <a:r>
              <a:rPr lang="en-US" i="1" dirty="0" smtClean="0"/>
              <a:t> </a:t>
            </a:r>
            <a:r>
              <a:rPr lang="en-US" i="1" dirty="0" err="1" smtClean="0"/>
              <a:t>memuat</a:t>
            </a:r>
            <a:r>
              <a:rPr lang="en-US" i="1" dirty="0" smtClean="0"/>
              <a:t> </a:t>
            </a:r>
            <a:r>
              <a:rPr lang="en-US" i="1" dirty="0" err="1" smtClean="0"/>
              <a:t>tentang</a:t>
            </a:r>
            <a:r>
              <a:rPr lang="en-US" i="1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1). Nama calon konsumen dan suami/istri dari calon konsumen,</a:t>
            </a:r>
          </a:p>
          <a:p>
            <a:r>
              <a:rPr lang="en-US" dirty="0" smtClean="0"/>
              <a:t>2).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</a:t>
            </a:r>
          </a:p>
          <a:p>
            <a:r>
              <a:rPr lang="en-US" dirty="0" smtClean="0"/>
              <a:t>3).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</a:t>
            </a:r>
          </a:p>
          <a:p>
            <a:r>
              <a:rPr lang="en-US" dirty="0" smtClean="0"/>
              <a:t>4).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</a:t>
            </a:r>
          </a:p>
          <a:p>
            <a:r>
              <a:rPr lang="en-US" dirty="0" smtClean="0"/>
              <a:t>5).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yang </a:t>
            </a:r>
            <a:r>
              <a:rPr lang="en-US" dirty="0" err="1" smtClean="0"/>
              <a:t>diajukan</a:t>
            </a:r>
            <a:r>
              <a:rPr lang="en-US" dirty="0" smtClean="0"/>
              <a:t>,</a:t>
            </a:r>
          </a:p>
          <a:p>
            <a:r>
              <a:rPr lang="en-US" dirty="0" smtClean="0"/>
              <a:t>6).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Pengajuan</a:t>
            </a:r>
            <a:r>
              <a:rPr lang="en-US" dirty="0" smtClean="0"/>
              <a:t> Proposal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Komite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nn-NO" i="1" dirty="0" smtClean="0"/>
              <a:t>Marketing </a:t>
            </a:r>
            <a:r>
              <a:rPr lang="nn-NO" i="1" dirty="0" smtClean="0"/>
              <a:t>department akan mengajukan proposal </a:t>
            </a:r>
            <a:r>
              <a:rPr lang="nn-NO" i="1" dirty="0" smtClean="0"/>
              <a:t>atas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komite</a:t>
            </a:r>
            <a:r>
              <a:rPr lang="en-US" dirty="0" smtClean="0"/>
              <a:t>. Proposal yang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, </a:t>
            </a:r>
            <a:r>
              <a:rPr lang="en-US" dirty="0" err="1" smtClean="0"/>
              <a:t>nett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,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3)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4)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5) Saran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i-FI" dirty="0" smtClean="0"/>
              <a:t>5. Tahap Keputusan Kredit </a:t>
            </a:r>
            <a:r>
              <a:rPr lang="fi-FI" dirty="0" smtClean="0"/>
              <a:t>Komite Keputusan </a:t>
            </a:r>
            <a:r>
              <a:rPr lang="fi-FI" dirty="0" smtClean="0"/>
              <a:t>kredit komite merupakan dasar dari </a:t>
            </a:r>
            <a:r>
              <a:rPr lang="fi-FI" dirty="0" smtClean="0"/>
              <a:t>perusahaan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r>
              <a:rPr lang="sv-SE" dirty="0" smtClean="0"/>
              <a:t>Apabila permohonan calon konsumen ditolak, maka </a:t>
            </a:r>
            <a:r>
              <a:rPr lang="sv-SE" dirty="0" smtClean="0"/>
              <a:t>harus </a:t>
            </a:r>
            <a:r>
              <a:rPr lang="fi-FI" dirty="0" smtClean="0"/>
              <a:t>diberitahukan </a:t>
            </a:r>
            <a:r>
              <a:rPr lang="fi-FI" dirty="0" smtClean="0"/>
              <a:t>melalui surat penolakan, jika permohonan konsumendisetujui maka oleh </a:t>
            </a:r>
            <a:r>
              <a:rPr lang="fi-FI" i="1" dirty="0" smtClean="0"/>
              <a:t>marketing department akan meneruskan ke </a:t>
            </a:r>
            <a:r>
              <a:rPr lang="fi-FI" i="1" dirty="0" smtClean="0"/>
              <a:t>tahap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6</a:t>
            </a:r>
            <a:r>
              <a:rPr lang="en-US" b="1" dirty="0" smtClean="0"/>
              <a:t>. </a:t>
            </a:r>
            <a:r>
              <a:rPr lang="en-US" b="1" dirty="0" err="1" smtClean="0"/>
              <a:t>Tahap</a:t>
            </a:r>
            <a:r>
              <a:rPr lang="en-US" b="1" dirty="0" smtClean="0"/>
              <a:t> </a:t>
            </a:r>
            <a:r>
              <a:rPr lang="en-US" b="1" dirty="0" err="1" smtClean="0"/>
              <a:t>Pengikatan</a:t>
            </a:r>
            <a:endParaRPr lang="en-US" b="1" dirty="0" smtClean="0"/>
          </a:p>
          <a:p>
            <a:r>
              <a:rPr lang="fi-FI" dirty="0" smtClean="0"/>
              <a:t>Berdasarkan keputusan kredit komite, bagian legal </a:t>
            </a:r>
            <a:r>
              <a:rPr lang="fi-FI" dirty="0" smtClean="0"/>
              <a:t>akan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pengikatan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1).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lampirannya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halaman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bermotor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non </a:t>
            </a:r>
            <a:r>
              <a:rPr lang="en-US" dirty="0" err="1" smtClean="0"/>
              <a:t>angka</a:t>
            </a:r>
            <a:r>
              <a:rPr lang="en-US" dirty="0" smtClean="0"/>
              <a:t> yang </a:t>
            </a:r>
            <a:r>
              <a:rPr lang="en-US" dirty="0" err="1" smtClean="0"/>
              <a:t>menggambar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,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angka-angka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agar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smtClean="0"/>
              <a:t>yang </a:t>
            </a:r>
            <a:r>
              <a:rPr lang="fi-FI" dirty="0" smtClean="0"/>
              <a:t>dapat </a:t>
            </a:r>
            <a:r>
              <a:rPr lang="fi-FI" dirty="0" smtClean="0"/>
              <a:t>dilihat dari: transaksi tabungan, transaksi koran, </a:t>
            </a:r>
            <a:r>
              <a:rPr lang="fi-FI" dirty="0" smtClean="0"/>
              <a:t>laporan </a:t>
            </a:r>
            <a:r>
              <a:rPr lang="es-ES" dirty="0" err="1" smtClean="0"/>
              <a:t>neraca</a:t>
            </a:r>
            <a:r>
              <a:rPr lang="es-ES" dirty="0" smtClean="0"/>
              <a:t> </a:t>
            </a:r>
            <a:r>
              <a:rPr lang="es-ES" dirty="0" smtClean="0"/>
              <a:t>dan </a:t>
            </a:r>
            <a:r>
              <a:rPr lang="es-ES" dirty="0" err="1" smtClean="0"/>
              <a:t>laporan</a:t>
            </a:r>
            <a:r>
              <a:rPr lang="es-ES" dirty="0" smtClean="0"/>
              <a:t> </a:t>
            </a:r>
            <a:r>
              <a:rPr lang="es-ES" dirty="0" err="1" smtClean="0"/>
              <a:t>rugi</a:t>
            </a:r>
            <a:r>
              <a:rPr lang="es-ES" dirty="0" smtClean="0"/>
              <a:t> </a:t>
            </a:r>
            <a:r>
              <a:rPr lang="es-ES" dirty="0" err="1" smtClean="0"/>
              <a:t>laba</a:t>
            </a:r>
            <a:r>
              <a:rPr lang="es-ES" dirty="0" smtClean="0"/>
              <a:t> </a:t>
            </a:r>
            <a:r>
              <a:rPr lang="es-ES" dirty="0" err="1" smtClean="0"/>
              <a:t>usahanya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2).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sv-SE" dirty="0" smtClean="0"/>
              <a:t>konsumen </a:t>
            </a:r>
            <a:r>
              <a:rPr lang="sv-SE" dirty="0" smtClean="0"/>
              <a:t>kepada konsumen bahwa pihak konsumen </a:t>
            </a:r>
            <a:r>
              <a:rPr lang="sv-SE" dirty="0" smtClean="0"/>
              <a:t>dapat </a:t>
            </a:r>
            <a:r>
              <a:rPr lang="es-ES" dirty="0" err="1" smtClean="0"/>
              <a:t>dipercaya</a:t>
            </a:r>
            <a:r>
              <a:rPr lang="es-ES" dirty="0" smtClean="0"/>
              <a:t> </a:t>
            </a:r>
            <a:r>
              <a:rPr lang="es-ES" dirty="0" smtClean="0"/>
              <a:t>dan </a:t>
            </a:r>
            <a:r>
              <a:rPr lang="es-ES" dirty="0" err="1" smtClean="0"/>
              <a:t>sanggup</a:t>
            </a:r>
            <a:r>
              <a:rPr lang="es-ES" dirty="0" smtClean="0"/>
              <a:t> </a:t>
            </a:r>
            <a:r>
              <a:rPr lang="es-ES" dirty="0" err="1" smtClean="0"/>
              <a:t>membayar</a:t>
            </a:r>
            <a:r>
              <a:rPr lang="es-ES" dirty="0" smtClean="0"/>
              <a:t> secara </a:t>
            </a:r>
            <a:r>
              <a:rPr lang="es-ES" dirty="0" err="1" smtClean="0"/>
              <a:t>anggsuran</a:t>
            </a:r>
            <a:r>
              <a:rPr lang="es-ES" dirty="0" smtClean="0"/>
              <a:t> </a:t>
            </a:r>
            <a:r>
              <a:rPr lang="es-ES" dirty="0" err="1" smtClean="0"/>
              <a:t>sampai</a:t>
            </a:r>
            <a:r>
              <a:rPr lang="es-ES" dirty="0" smtClean="0"/>
              <a:t> lunas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7 </a:t>
            </a:r>
            <a:r>
              <a:rPr lang="en-US" dirty="0" err="1" smtClean="0"/>
              <a:t>PerPres</a:t>
            </a:r>
            <a:r>
              <a:rPr lang="en-US" dirty="0" smtClean="0"/>
              <a:t> 9 </a:t>
            </a:r>
            <a:r>
              <a:rPr lang="en-US" dirty="0" err="1" smtClean="0"/>
              <a:t>Thn</a:t>
            </a:r>
            <a:r>
              <a:rPr lang="en-US" dirty="0" smtClean="0"/>
              <a:t> 2009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7. </a:t>
            </a:r>
            <a:r>
              <a:rPr lang="es-ES" dirty="0" err="1" smtClean="0"/>
              <a:t>Pembiayaan</a:t>
            </a:r>
            <a:r>
              <a:rPr lang="es-ES" dirty="0" smtClean="0"/>
              <a:t> </a:t>
            </a:r>
            <a:r>
              <a:rPr lang="es-ES" dirty="0" err="1" smtClean="0"/>
              <a:t>Konsumen</a:t>
            </a:r>
            <a:r>
              <a:rPr lang="es-ES" dirty="0" smtClean="0"/>
              <a:t> </a:t>
            </a:r>
            <a:r>
              <a:rPr lang="es-ES" i="1" dirty="0" smtClean="0"/>
              <a:t>(</a:t>
            </a:r>
            <a:r>
              <a:rPr lang="es-ES" i="1" dirty="0" err="1" smtClean="0"/>
              <a:t>Consumers</a:t>
            </a:r>
            <a:r>
              <a:rPr lang="es-ES" i="1" dirty="0" smtClean="0"/>
              <a:t> </a:t>
            </a:r>
            <a:r>
              <a:rPr lang="es-ES" i="1" dirty="0" err="1" smtClean="0"/>
              <a:t>Finance</a:t>
            </a:r>
            <a:r>
              <a:rPr lang="es-ES" i="1" dirty="0" smtClean="0"/>
              <a:t>) </a:t>
            </a:r>
            <a:r>
              <a:rPr lang="es-ES" i="1" dirty="0" err="1" smtClean="0"/>
              <a:t>adalah</a:t>
            </a:r>
            <a:r>
              <a:rPr lang="es-ES" i="1" dirty="0" smtClean="0"/>
              <a:t> </a:t>
            </a:r>
            <a:r>
              <a:rPr lang="es-ES" i="1" dirty="0" err="1" smtClean="0"/>
              <a:t>kegiatan</a:t>
            </a:r>
            <a:r>
              <a:rPr lang="es-ES" i="1" dirty="0" smtClean="0"/>
              <a:t> </a:t>
            </a:r>
            <a:r>
              <a:rPr lang="es-ES" i="1" dirty="0" err="1" smtClean="0"/>
              <a:t>pembiayaan</a:t>
            </a:r>
            <a:r>
              <a:rPr lang="es-ES" i="1" dirty="0" smtClean="0"/>
              <a:t> </a:t>
            </a:r>
            <a:r>
              <a:rPr lang="sv-SE" dirty="0" smtClean="0"/>
              <a:t>untuk pengadaan barang berdasarkan kebutuhan konsumen dengan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angsuran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diterimanya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perkreditan</a:t>
            </a:r>
            <a:r>
              <a:rPr lang="en-US" dirty="0" smtClean="0"/>
              <a:t>.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i="1" dirty="0" smtClean="0"/>
              <a:t>The 5 C is of credit, </a:t>
            </a:r>
            <a:r>
              <a:rPr lang="en-US" i="1" dirty="0" err="1" smtClean="0"/>
              <a:t>yaitu</a:t>
            </a:r>
            <a:r>
              <a:rPr lang="en-US" i="1" dirty="0" smtClean="0"/>
              <a:t> Character, Capital</a:t>
            </a:r>
            <a:r>
              <a:rPr lang="en-US" i="1" dirty="0" smtClean="0"/>
              <a:t>, Capacity</a:t>
            </a:r>
            <a:r>
              <a:rPr lang="en-US" i="1" dirty="0" smtClean="0"/>
              <a:t>, Condition of Economic, Collateral</a:t>
            </a:r>
          </a:p>
          <a:p>
            <a:pPr>
              <a:buNone/>
            </a:pPr>
            <a:r>
              <a:rPr lang="en-US" dirty="0" smtClean="0"/>
              <a:t>3).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komisaris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RUPS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Pengikatan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sv-SE" dirty="0" smtClean="0"/>
              <a:t>dengan </a:t>
            </a:r>
            <a:r>
              <a:rPr lang="sv-SE" dirty="0" smtClean="0"/>
              <a:t>cara, perjanjian di bawah tangan, akta yang di legalisir </a:t>
            </a:r>
            <a:r>
              <a:rPr lang="sv-SE" dirty="0" smtClean="0"/>
              <a:t>oleh </a:t>
            </a:r>
            <a:r>
              <a:rPr lang="en-US" dirty="0" err="1" smtClean="0"/>
              <a:t>Notaris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notariil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839200" cy="6172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v-SE" dirty="0" smtClean="0"/>
              <a:t>7. Tahap Pemesanan Barang Kebutuhan </a:t>
            </a:r>
            <a:r>
              <a:rPr lang="sv-SE" dirty="0" smtClean="0"/>
              <a:t>Konsumen </a:t>
            </a:r>
            <a:r>
              <a:rPr lang="fi-FI" dirty="0" smtClean="0"/>
              <a:t>Setelah </a:t>
            </a:r>
            <a:r>
              <a:rPr lang="fi-FI" dirty="0" smtClean="0"/>
              <a:t>proses penandatangan perjanjian dilakukan </a:t>
            </a:r>
            <a:r>
              <a:rPr lang="fi-FI" dirty="0" smtClean="0"/>
              <a:t>oleh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,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v-SE" dirty="0" smtClean="0"/>
              <a:t>1). Pemesanan barang kebutuhan konsumen kepada </a:t>
            </a:r>
            <a:r>
              <a:rPr lang="sv-SE" i="1" dirty="0" smtClean="0"/>
              <a:t>supplier.</a:t>
            </a:r>
          </a:p>
          <a:p>
            <a:pPr>
              <a:buNone/>
            </a:pPr>
            <a:r>
              <a:rPr lang="en-US" dirty="0" err="1" smtClean="0"/>
              <a:t>Pesanan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pemesanan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/</a:t>
            </a:r>
            <a:r>
              <a:rPr lang="en-US" i="1" dirty="0" smtClean="0"/>
              <a:t>confirm </a:t>
            </a:r>
            <a:r>
              <a:rPr lang="en-US" i="1" dirty="0" smtClean="0"/>
              <a:t>purchase order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bukti</a:t>
            </a:r>
            <a:r>
              <a:rPr lang="en-US" i="1" dirty="0" smtClean="0"/>
              <a:t> </a:t>
            </a:r>
            <a:r>
              <a:rPr lang="en-US" i="1" dirty="0" err="1" smtClean="0"/>
              <a:t>pengiriman</a:t>
            </a:r>
            <a:r>
              <a:rPr lang="en-US" i="1" dirty="0" smtClean="0"/>
              <a:t> </a:t>
            </a:r>
            <a:r>
              <a:rPr lang="en-US" i="1" dirty="0" err="1" smtClean="0"/>
              <a:t>serta</a:t>
            </a:r>
            <a:r>
              <a:rPr lang="en-US" i="1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fi-FI" dirty="0" smtClean="0"/>
              <a:t>2). Penerimaan pembayaran dari konsumen kepada </a:t>
            </a:r>
            <a:r>
              <a:rPr lang="fi-FI" dirty="0" smtClean="0"/>
              <a:t>perusahaan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.(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dealer/</a:t>
            </a:r>
            <a:r>
              <a:rPr lang="en-US" i="1" dirty="0" smtClean="0"/>
              <a:t>supplier).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8.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smtClean="0"/>
              <a:t>Supplier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konsumtif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bermotor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i="1" dirty="0" smtClean="0"/>
              <a:t>supplier </a:t>
            </a:r>
            <a:r>
              <a:rPr lang="en-US" i="1" dirty="0" err="1" smtClean="0"/>
              <a:t>kepada</a:t>
            </a:r>
            <a:r>
              <a:rPr lang="en-US" i="1" dirty="0" smtClean="0"/>
              <a:t> </a:t>
            </a:r>
            <a:r>
              <a:rPr lang="en-US" i="1" dirty="0" err="1" smtClean="0"/>
              <a:t>konsumen</a:t>
            </a:r>
            <a:r>
              <a:rPr lang="en-US" i="1" dirty="0" smtClean="0"/>
              <a:t>, </a:t>
            </a:r>
            <a:r>
              <a:rPr lang="en-US" i="1" dirty="0" err="1" smtClean="0"/>
              <a:t>beserta</a:t>
            </a:r>
            <a:r>
              <a:rPr lang="en-US" i="1" dirty="0" smtClean="0"/>
              <a:t> </a:t>
            </a:r>
            <a:r>
              <a:rPr lang="en-US" i="1" dirty="0" err="1" smtClean="0"/>
              <a:t>syarat-syarat</a:t>
            </a:r>
            <a:r>
              <a:rPr lang="en-US" i="1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v-SE" dirty="0" smtClean="0"/>
              <a:t>a. Pernyataan penyerahan BPKB, selambat-lambatnya dua bulan </a:t>
            </a:r>
            <a:r>
              <a:rPr lang="sv-SE" dirty="0" smtClean="0"/>
              <a:t>dan </a:t>
            </a:r>
            <a:r>
              <a:rPr lang="fi-FI" dirty="0" smtClean="0"/>
              <a:t>disimpan </a:t>
            </a:r>
            <a:r>
              <a:rPr lang="fi-FI" dirty="0" smtClean="0"/>
              <a:t>oleh kreditur, yaitu perusahaan pembiayaan.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duplikat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Gesekan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Kwitansi</a:t>
            </a:r>
            <a:r>
              <a:rPr lang="en-US" dirty="0" smtClean="0"/>
              <a:t> </a:t>
            </a:r>
            <a:r>
              <a:rPr lang="en-US" dirty="0" err="1" smtClean="0"/>
              <a:t>bermaterai</a:t>
            </a:r>
            <a:r>
              <a:rPr lang="en-US" dirty="0" smtClean="0"/>
              <a:t> OTR.</a:t>
            </a:r>
          </a:p>
          <a:p>
            <a:pPr>
              <a:buNone/>
            </a:pPr>
            <a:r>
              <a:rPr lang="sv-SE" dirty="0" smtClean="0"/>
              <a:t>e. Tanda terima penyerahan barang ke konsumen.</a:t>
            </a:r>
          </a:p>
          <a:p>
            <a:pPr>
              <a:buNone/>
            </a:pPr>
            <a:r>
              <a:rPr lang="sv-SE" dirty="0" smtClean="0"/>
              <a:t>Selanjutnya </a:t>
            </a:r>
            <a:r>
              <a:rPr lang="sv-SE" i="1" dirty="0" smtClean="0"/>
              <a:t>supplier akan melakukan penagihan </a:t>
            </a:r>
            <a:r>
              <a:rPr lang="sv-SE" i="1" dirty="0" smtClean="0"/>
              <a:t>kepada </a:t>
            </a:r>
            <a:r>
              <a:rPr lang="fi-FI" dirty="0" smtClean="0"/>
              <a:t>perusahaan </a:t>
            </a:r>
            <a:r>
              <a:rPr lang="fi-FI" dirty="0" smtClean="0"/>
              <a:t>pembiayaan konsumen. Sebelum </a:t>
            </a:r>
            <a:r>
              <a:rPr lang="fi-FI" dirty="0" smtClean="0"/>
              <a:t>melaksanakan pembayaran</a:t>
            </a:r>
            <a:r>
              <a:rPr lang="fi-FI" dirty="0" smtClean="0"/>
              <a:t>, perusahaan pembiayaan konsumen akan melakukan </a:t>
            </a:r>
            <a:r>
              <a:rPr lang="fi-FI" dirty="0" smtClean="0"/>
              <a:t>hal-hal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fi-FI" dirty="0" smtClean="0"/>
              <a:t>1). Melakukan penutupan perjanjian asuransi ke perusahaan </a:t>
            </a:r>
            <a:r>
              <a:rPr lang="fi-FI" dirty="0" smtClean="0"/>
              <a:t>asuransi </a:t>
            </a:r>
            <a:r>
              <a:rPr lang="en-US" dirty="0" smtClean="0"/>
              <a:t>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ditunjuk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2).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3820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9.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Penagihan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Monitoring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nb-NO" dirty="0" smtClean="0"/>
              <a:t>Setelah </a:t>
            </a:r>
            <a:r>
              <a:rPr lang="nb-NO" dirty="0" smtClean="0"/>
              <a:t>seluruh pembayaran kepada dealer dilakukan, </a:t>
            </a:r>
            <a:r>
              <a:rPr lang="nb-NO" dirty="0" smtClean="0"/>
              <a:t>proses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angsuran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i="1" dirty="0" smtClean="0"/>
              <a:t>collection </a:t>
            </a:r>
            <a:r>
              <a:rPr lang="en-US" i="1" dirty="0" smtClean="0"/>
              <a:t>department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memonitor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angsuran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tempo </a:t>
            </a:r>
            <a:r>
              <a:rPr lang="en-US" dirty="0" err="1" smtClean="0"/>
              <a:t>yangtelah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.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monitoring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10. </a:t>
            </a:r>
            <a:r>
              <a:rPr lang="fi-FI" dirty="0" smtClean="0"/>
              <a:t>Tahap Pengambilan Surat </a:t>
            </a:r>
            <a:r>
              <a:rPr lang="fi-FI" dirty="0" smtClean="0"/>
              <a:t>Jaminan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melunasi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fi-FI" dirty="0" smtClean="0"/>
              <a:t>perusahaan </a:t>
            </a:r>
            <a:r>
              <a:rPr lang="fi-FI" dirty="0" smtClean="0"/>
              <a:t>pembiayaan konsumen, maka perusahan </a:t>
            </a:r>
            <a:r>
              <a:rPr lang="fi-FI" dirty="0" smtClean="0"/>
              <a:t>pembiayaan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1). </a:t>
            </a:r>
            <a:r>
              <a:rPr lang="en-US" dirty="0" err="1" smtClean="0"/>
              <a:t>Jaminan</a:t>
            </a:r>
            <a:r>
              <a:rPr lang="en-US" dirty="0" smtClean="0"/>
              <a:t> (BPKB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 </a:t>
            </a:r>
            <a:r>
              <a:rPr lang="en-US" dirty="0" err="1" smtClean="0"/>
              <a:t>faktur</a:t>
            </a:r>
            <a:r>
              <a:rPr lang="en-US" dirty="0" smtClean="0"/>
              <a:t>/ </a:t>
            </a:r>
            <a:r>
              <a:rPr lang="en-US" i="1" dirty="0" smtClean="0"/>
              <a:t>invoice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2).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Dalam transaksi pembiayaan konsumen ada tiga pihak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fi-FI" dirty="0" smtClean="0"/>
              <a:t>1. Pihak Perusahaan Pembiayaan Konsumen (Pemberi dana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Kreditor</a:t>
            </a:r>
            <a:r>
              <a:rPr lang="en-US" dirty="0" smtClean="0"/>
              <a:t>).</a:t>
            </a:r>
          </a:p>
          <a:p>
            <a:pPr algn="just">
              <a:buNone/>
            </a:pPr>
            <a:r>
              <a:rPr lang="es-ES" dirty="0" smtClean="0"/>
              <a:t>2. </a:t>
            </a:r>
            <a:r>
              <a:rPr lang="es-ES" dirty="0" err="1" smtClean="0"/>
              <a:t>Pihak</a:t>
            </a:r>
            <a:r>
              <a:rPr lang="es-ES" dirty="0" smtClean="0"/>
              <a:t> </a:t>
            </a:r>
            <a:r>
              <a:rPr lang="es-ES" dirty="0" err="1" smtClean="0"/>
              <a:t>konsumen</a:t>
            </a:r>
            <a:r>
              <a:rPr lang="es-ES" dirty="0" smtClean="0"/>
              <a:t> (</a:t>
            </a:r>
            <a:r>
              <a:rPr lang="es-ES" dirty="0" err="1" smtClean="0"/>
              <a:t>Penerima</a:t>
            </a:r>
            <a:r>
              <a:rPr lang="es-ES" dirty="0" smtClean="0"/>
              <a:t> </a:t>
            </a:r>
            <a:r>
              <a:rPr lang="es-ES" dirty="0" err="1" smtClean="0"/>
              <a:t>dana</a:t>
            </a:r>
            <a:r>
              <a:rPr lang="es-ES" dirty="0" smtClean="0"/>
              <a:t> </a:t>
            </a:r>
            <a:r>
              <a:rPr lang="es-ES" dirty="0" err="1" smtClean="0"/>
              <a:t>pembiayaan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debitor</a:t>
            </a:r>
            <a:r>
              <a:rPr lang="es-ES" dirty="0" smtClean="0"/>
              <a:t>); dan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i="1" dirty="0" smtClean="0"/>
              <a:t>supplier (</a:t>
            </a:r>
            <a:r>
              <a:rPr lang="en-US" i="1" dirty="0" err="1" smtClean="0"/>
              <a:t>Penjual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Penyedia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).</a:t>
            </a:r>
          </a:p>
          <a:p>
            <a:pPr algn="just">
              <a:buNone/>
            </a:pPr>
            <a:r>
              <a:rPr lang="en-US" i="1" dirty="0" smtClean="0"/>
              <a:t>3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kreditor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debitor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kontraktual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fi-FI" dirty="0" smtClean="0"/>
              <a:t>Pada sistem pembiayaan konsumen ini pihak perusahaan pembiayaan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fi-FI" dirty="0" smtClean="0"/>
              <a:t>pembelian suatu barang. Kemudian pihak konsumen akan menerima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hutangnya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angsuran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supplier </a:t>
            </a:r>
            <a:r>
              <a:rPr lang="en-US" i="1" dirty="0" err="1" smtClean="0"/>
              <a:t>menyediakan</a:t>
            </a:r>
            <a:r>
              <a:rPr lang="en-US" i="1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lunas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Perusahaan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JAMINAN UTAMA : </a:t>
            </a:r>
            <a:r>
              <a:rPr lang="en-US" dirty="0" err="1" smtClean="0"/>
              <a:t>prinsip</a:t>
            </a:r>
            <a:r>
              <a:rPr lang="en-US" dirty="0" smtClean="0"/>
              <a:t> 5 C</a:t>
            </a:r>
          </a:p>
          <a:p>
            <a:pPr algn="just"/>
            <a:r>
              <a:rPr lang="fi-FI" dirty="0" smtClean="0"/>
              <a:t>Jaminan utama berupa kepercayaan dari perusahaan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sanggup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angsuran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lunas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JAMINAN POKOK ; FIDUSIA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nn-NO" dirty="0" smtClean="0"/>
              <a:t>Jaminan pokok digunakan untuk lebih mengamankan dana </a:t>
            </a:r>
            <a:r>
              <a:rPr lang="fi-FI" dirty="0" smtClean="0"/>
              <a:t>yang telah diberikan kepada konsumen, perusahaan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bermotor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r>
              <a:rPr lang="en-US" dirty="0" smtClean="0"/>
              <a:t> </a:t>
            </a:r>
            <a:r>
              <a:rPr lang="en-US" dirty="0" err="1" smtClean="0"/>
              <a:t>bermotor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.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fidusia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dibiayai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fi-FI" dirty="0" smtClean="0"/>
              <a:t>barang dikuasai oleh perusahaan pembiayaan konsumen sampai </a:t>
            </a:r>
            <a:r>
              <a:rPr lang="en-US" dirty="0" err="1" smtClean="0"/>
              <a:t>angsuran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dilunasi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943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dimintakan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/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fi-FI" dirty="0" smtClean="0"/>
              <a:t>untuk konsumen pribadi dan persetujuan komisaris/ RUPS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 </a:t>
            </a:r>
            <a:r>
              <a:rPr lang="en-US" b="1" dirty="0" err="1" smtClean="0"/>
              <a:t>Pembiayaan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terjemahan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standart</a:t>
            </a:r>
            <a:r>
              <a:rPr lang="en-US" i="1" dirty="0" smtClean="0"/>
              <a:t> contract. </a:t>
            </a:r>
            <a:r>
              <a:rPr lang="en-US" i="1" dirty="0" err="1" smtClean="0"/>
              <a:t>Standar</a:t>
            </a:r>
            <a:r>
              <a:rPr lang="en-US" i="1" dirty="0" smtClean="0"/>
              <a:t> </a:t>
            </a:r>
            <a:r>
              <a:rPr lang="en-US" i="1" dirty="0" err="1" smtClean="0"/>
              <a:t>kontrak</a:t>
            </a:r>
            <a:r>
              <a:rPr lang="en-US" i="1" dirty="0" smtClean="0"/>
              <a:t> </a:t>
            </a:r>
            <a:r>
              <a:rPr lang="en-US" i="1" dirty="0" err="1" smtClean="0"/>
              <a:t>merupakan</a:t>
            </a:r>
            <a:r>
              <a:rPr lang="en-US" i="1" dirty="0" smtClean="0"/>
              <a:t> </a:t>
            </a:r>
            <a:r>
              <a:rPr lang="en-US" i="1" dirty="0" err="1" smtClean="0"/>
              <a:t>perjanjian</a:t>
            </a:r>
            <a:r>
              <a:rPr lang="en-US" i="1" dirty="0" smtClean="0"/>
              <a:t> yang </a:t>
            </a:r>
            <a:r>
              <a:rPr lang="en-US" i="1" dirty="0" err="1" smtClean="0"/>
              <a:t>telah</a:t>
            </a:r>
            <a:r>
              <a:rPr lang="en-US" i="1" dirty="0" smtClean="0"/>
              <a:t> </a:t>
            </a:r>
            <a:r>
              <a:rPr lang="en-US" i="1" dirty="0" err="1" smtClean="0"/>
              <a:t>ditentukan</a:t>
            </a:r>
            <a:r>
              <a:rPr lang="en-US" i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formulir</a:t>
            </a:r>
            <a:r>
              <a:rPr lang="en-US" dirty="0" smtClean="0"/>
              <a:t>.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sepihak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.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debitur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Dari </a:t>
            </a:r>
            <a:r>
              <a:rPr lang="en-US" dirty="0" err="1" smtClean="0"/>
              <a:t>subyek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berkontrak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”</a:t>
            </a:r>
            <a:r>
              <a:rPr lang="en-US" dirty="0" err="1" smtClean="0"/>
              <a:t>apa</a:t>
            </a:r>
            <a:r>
              <a:rPr lang="en-US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”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”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dariperjanjian</a:t>
            </a:r>
            <a:r>
              <a:rPr lang="en-US" dirty="0" smtClean="0"/>
              <a:t>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berkontrak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2315</Words>
  <Application>Microsoft Office PowerPoint</Application>
  <PresentationFormat>On-screen Show (4:3)</PresentationFormat>
  <Paragraphs>136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Hukum Pembiayaan konsumen</vt:lpstr>
      <vt:lpstr>Slide 2</vt:lpstr>
      <vt:lpstr>Pasal 1 Angka 7 PerPres 9 Thn 2009</vt:lpstr>
      <vt:lpstr>Slide 4</vt:lpstr>
      <vt:lpstr>JAMINAN</vt:lpstr>
      <vt:lpstr>JAMINAN POKOK ; FIDUSIA</vt:lpstr>
      <vt:lpstr>Slide 7</vt:lpstr>
      <vt:lpstr>Bentuk Perjanjian Pembiayaan Konsumen</vt:lpstr>
      <vt:lpstr>Slide 9</vt:lpstr>
      <vt:lpstr>Slide 10</vt:lpstr>
      <vt:lpstr>Slide 11</vt:lpstr>
      <vt:lpstr>Slide 12</vt:lpstr>
      <vt:lpstr>Slide 13</vt:lpstr>
      <vt:lpstr>Slide 14</vt:lpstr>
      <vt:lpstr>Slide 15</vt:lpstr>
      <vt:lpstr> Hapusnya Jaminan</vt:lpstr>
      <vt:lpstr>Slide 17</vt:lpstr>
      <vt:lpstr>Slide 18</vt:lpstr>
      <vt:lpstr>Slide 19</vt:lpstr>
      <vt:lpstr>SIAPA YANG MENJADI PEMILIK BARANG?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Pembiayaan konsumen</dc:title>
  <dc:creator>Zaini</dc:creator>
  <cp:lastModifiedBy>Zaini</cp:lastModifiedBy>
  <cp:revision>18</cp:revision>
  <dcterms:created xsi:type="dcterms:W3CDTF">2013-12-03T01:43:52Z</dcterms:created>
  <dcterms:modified xsi:type="dcterms:W3CDTF">2015-12-02T11:32:06Z</dcterms:modified>
</cp:coreProperties>
</file>