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  <a:srgbClr val="CCFF33"/>
    <a:srgbClr val="99CCFF"/>
    <a:srgbClr val="FFFF99"/>
    <a:srgbClr val="FFCCCC"/>
    <a:srgbClr val="99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F70BE-EF8C-42B3-9907-C212ABE8FE60}" type="datetimeFigureOut">
              <a:rPr lang="en-US" smtClean="0"/>
              <a:pPr/>
              <a:t>12/16/2015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3ED0B-2F3E-4EFD-A837-0F24A9F852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F70BE-EF8C-42B3-9907-C212ABE8FE60}" type="datetimeFigureOut">
              <a:rPr lang="en-US" smtClean="0"/>
              <a:pPr/>
              <a:t>12/16/2015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3ED0B-2F3E-4EFD-A837-0F24A9F852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F70BE-EF8C-42B3-9907-C212ABE8FE60}" type="datetimeFigureOut">
              <a:rPr lang="en-US" smtClean="0"/>
              <a:pPr/>
              <a:t>12/16/2015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3ED0B-2F3E-4EFD-A837-0F24A9F852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F70BE-EF8C-42B3-9907-C212ABE8FE60}" type="datetimeFigureOut">
              <a:rPr lang="en-US" smtClean="0"/>
              <a:pPr/>
              <a:t>12/16/2015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3ED0B-2F3E-4EFD-A837-0F24A9F852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F70BE-EF8C-42B3-9907-C212ABE8FE60}" type="datetimeFigureOut">
              <a:rPr lang="en-US" smtClean="0"/>
              <a:pPr/>
              <a:t>12/16/2015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3ED0B-2F3E-4EFD-A837-0F24A9F852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F70BE-EF8C-42B3-9907-C212ABE8FE60}" type="datetimeFigureOut">
              <a:rPr lang="en-US" smtClean="0"/>
              <a:pPr/>
              <a:t>12/16/2015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3ED0B-2F3E-4EFD-A837-0F24A9F852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F70BE-EF8C-42B3-9907-C212ABE8FE60}" type="datetimeFigureOut">
              <a:rPr lang="en-US" smtClean="0"/>
              <a:pPr/>
              <a:t>12/16/2015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3ED0B-2F3E-4EFD-A837-0F24A9F852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F70BE-EF8C-42B3-9907-C212ABE8FE60}" type="datetimeFigureOut">
              <a:rPr lang="en-US" smtClean="0"/>
              <a:pPr/>
              <a:t>12/16/2015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3ED0B-2F3E-4EFD-A837-0F24A9F852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F70BE-EF8C-42B3-9907-C212ABE8FE60}" type="datetimeFigureOut">
              <a:rPr lang="en-US" smtClean="0"/>
              <a:pPr/>
              <a:t>12/16/2015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3ED0B-2F3E-4EFD-A837-0F24A9F852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F70BE-EF8C-42B3-9907-C212ABE8FE60}" type="datetimeFigureOut">
              <a:rPr lang="en-US" smtClean="0"/>
              <a:pPr/>
              <a:t>12/16/2015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3ED0B-2F3E-4EFD-A837-0F24A9F852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F70BE-EF8C-42B3-9907-C212ABE8FE60}" type="datetimeFigureOut">
              <a:rPr lang="en-US" smtClean="0"/>
              <a:pPr/>
              <a:t>12/16/2015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3ED0B-2F3E-4EFD-A837-0F24A9F852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6F70BE-EF8C-42B3-9907-C212ABE8FE60}" type="datetimeFigureOut">
              <a:rPr lang="en-US" smtClean="0"/>
              <a:pPr/>
              <a:t>12/16/2015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93ED0B-2F3E-4EFD-A837-0F24A9F8520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creditcard-revolution.com/wp-content/uploads/2011/07/Hukum-Kartu-Kredit.jpg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648200"/>
            <a:ext cx="9144000" cy="1470025"/>
          </a:xfrm>
          <a:solidFill>
            <a:srgbClr val="92D050"/>
          </a:solidFill>
        </p:spPr>
        <p:txBody>
          <a:bodyPr/>
          <a:lstStyle/>
          <a:p>
            <a:r>
              <a:rPr lang="en-US" dirty="0" smtClean="0"/>
              <a:t>ASPEK HUKUM KARTU KREDIT</a:t>
            </a:r>
            <a:endParaRPr lang="en-US" dirty="0"/>
          </a:p>
        </p:txBody>
      </p:sp>
      <p:pic>
        <p:nvPicPr>
          <p:cNvPr id="4" name="Picture 3" descr="Hukum Kartu Kredit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66FF"/>
          </a:solidFill>
        </p:spPr>
        <p:txBody>
          <a:bodyPr/>
          <a:lstStyle/>
          <a:p>
            <a:r>
              <a:rPr lang="en-US" dirty="0" err="1"/>
              <a:t>Kartu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perbankan</a:t>
            </a:r>
            <a:r>
              <a:rPr lang="en-US" dirty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 yang </a:t>
            </a:r>
            <a:r>
              <a:rPr lang="en-US" dirty="0" err="1"/>
              <a:t>berlaku</a:t>
            </a:r>
            <a:r>
              <a:rPr lang="en-US" dirty="0"/>
              <a:t>, </a:t>
            </a:r>
            <a:r>
              <a:rPr lang="en-US" dirty="0" err="1"/>
              <a:t>pengaturan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pengawasannya</a:t>
            </a:r>
            <a:r>
              <a:rPr lang="en-US" dirty="0" smtClean="0"/>
              <a:t>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tangan</a:t>
            </a:r>
            <a:r>
              <a:rPr lang="en-US" dirty="0"/>
              <a:t> Bank Indonesia.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KUHPerdata</a:t>
            </a:r>
            <a:r>
              <a:rPr lang="en-US" dirty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KUHD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menyinggung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kartu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CCFF33"/>
          </a:solidFill>
        </p:spPr>
        <p:txBody>
          <a:bodyPr/>
          <a:lstStyle/>
          <a:p>
            <a:r>
              <a:rPr lang="en-US" i="1" dirty="0"/>
              <a:t>Black’s Law </a:t>
            </a:r>
            <a:r>
              <a:rPr lang="en-US" i="1" dirty="0" smtClean="0"/>
              <a:t>Dictionary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kartu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(</a:t>
            </a:r>
            <a:r>
              <a:rPr lang="en-US" i="1" dirty="0"/>
              <a:t>credit card) </a:t>
            </a:r>
            <a:r>
              <a:rPr lang="en-US" i="1" dirty="0" err="1"/>
              <a:t>sebagai</a:t>
            </a:r>
            <a:r>
              <a:rPr lang="en-US" i="1" dirty="0"/>
              <a:t> : “an </a:t>
            </a:r>
            <a:r>
              <a:rPr lang="en-US" i="1" dirty="0" err="1" smtClean="0"/>
              <a:t>identification</a:t>
            </a:r>
            <a:r>
              <a:rPr lang="en-US" i="1" dirty="0" err="1"/>
              <a:t>card</a:t>
            </a:r>
            <a:r>
              <a:rPr lang="en-US" i="1" dirty="0"/>
              <a:t> used to obtain items non credit, usually on a revolving basis</a:t>
            </a:r>
            <a:r>
              <a:rPr lang="en-US" i="1" dirty="0" smtClean="0"/>
              <a:t>”.</a:t>
            </a:r>
          </a:p>
          <a:p>
            <a:endParaRPr lang="en-US" i="1" dirty="0"/>
          </a:p>
          <a:p>
            <a:r>
              <a:rPr lang="en-US" dirty="0"/>
              <a:t>Bryan </a:t>
            </a:r>
            <a:r>
              <a:rPr lang="en-US" dirty="0" err="1"/>
              <a:t>A.Garner</a:t>
            </a:r>
            <a:r>
              <a:rPr lang="en-US" dirty="0"/>
              <a:t>, Black’s Law Dictionary</a:t>
            </a:r>
            <a:r>
              <a:rPr lang="en-US" i="1" dirty="0"/>
              <a:t>, 7th Edition, (St. Paul, </a:t>
            </a:r>
            <a:r>
              <a:rPr lang="en-US" i="1" dirty="0" err="1"/>
              <a:t>Minn</a:t>
            </a:r>
            <a:r>
              <a:rPr lang="en-US" i="1" dirty="0"/>
              <a:t>: West Group</a:t>
            </a:r>
            <a:r>
              <a:rPr lang="en-US" i="1" dirty="0" smtClean="0"/>
              <a:t>, </a:t>
            </a:r>
            <a:r>
              <a:rPr lang="en-US" dirty="0" smtClean="0"/>
              <a:t>1999</a:t>
            </a:r>
            <a:r>
              <a:rPr lang="en-US" dirty="0"/>
              <a:t>), </a:t>
            </a:r>
            <a:r>
              <a:rPr lang="en-US" dirty="0" err="1"/>
              <a:t>hal</a:t>
            </a:r>
            <a:r>
              <a:rPr lang="en-US" dirty="0"/>
              <a:t>. 375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99CCFF"/>
          </a:solidFill>
        </p:spPr>
        <p:txBody>
          <a:bodyPr>
            <a:normAutofit fontScale="92500" lnSpcReduction="10000"/>
          </a:bodyPr>
          <a:lstStyle/>
          <a:p>
            <a:r>
              <a:rPr lang="en-US" dirty="0"/>
              <a:t>Bank Indonesia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kartu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smtClean="0"/>
              <a:t>:</a:t>
            </a:r>
            <a:endParaRPr lang="en-US" dirty="0"/>
          </a:p>
          <a:p>
            <a:r>
              <a:rPr lang="sv-SE" dirty="0"/>
              <a:t>“Kartu Kredit adalah Alat Pembayaran dengan Menggunakan </a:t>
            </a:r>
            <a:r>
              <a:rPr lang="sv-SE" dirty="0" smtClean="0"/>
              <a:t>Kartu </a:t>
            </a:r>
            <a:r>
              <a:rPr lang="en-US" dirty="0" smtClean="0"/>
              <a:t>(APMK</a:t>
            </a:r>
            <a:r>
              <a:rPr lang="en-US" dirty="0"/>
              <a:t>)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pembayaran</a:t>
            </a:r>
            <a:r>
              <a:rPr lang="en-US" dirty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timbul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fi-FI" dirty="0" smtClean="0"/>
              <a:t>transaksi </a:t>
            </a:r>
            <a:r>
              <a:rPr lang="fi-FI" dirty="0"/>
              <a:t>pembelanjaan dan/ atau untuk melakukan penarikan tunai</a:t>
            </a:r>
            <a:r>
              <a:rPr lang="fi-FI" dirty="0" smtClean="0"/>
              <a:t>,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pembayaran</a:t>
            </a:r>
            <a:r>
              <a:rPr lang="en-US" dirty="0"/>
              <a:t> </a:t>
            </a:r>
            <a:r>
              <a:rPr lang="en-US" dirty="0" err="1"/>
              <a:t>pemegang</a:t>
            </a:r>
            <a:r>
              <a:rPr lang="en-US" dirty="0"/>
              <a:t> </a:t>
            </a:r>
            <a:r>
              <a:rPr lang="en-US" dirty="0" err="1"/>
              <a:t>kartu</a:t>
            </a:r>
            <a:r>
              <a:rPr lang="en-US" dirty="0"/>
              <a:t> </a:t>
            </a:r>
            <a:r>
              <a:rPr lang="en-US" dirty="0" err="1"/>
              <a:t>dipenuhi</a:t>
            </a:r>
            <a:r>
              <a:rPr lang="en-US" dirty="0"/>
              <a:t> </a:t>
            </a:r>
            <a:r>
              <a:rPr lang="en-US" dirty="0" err="1" smtClean="0"/>
              <a:t>terlebih</a:t>
            </a:r>
            <a:r>
              <a:rPr lang="en-US" dirty="0" smtClean="0"/>
              <a:t> </a:t>
            </a:r>
            <a:r>
              <a:rPr lang="en-US" dirty="0" err="1" smtClean="0"/>
              <a:t>dahulu</a:t>
            </a:r>
            <a:r>
              <a:rPr lang="en-US" dirty="0" smtClean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i="1" dirty="0"/>
              <a:t>acquirer </a:t>
            </a:r>
            <a:r>
              <a:rPr lang="en-US" i="1" dirty="0" err="1"/>
              <a:t>atau</a:t>
            </a:r>
            <a:r>
              <a:rPr lang="en-US" i="1" dirty="0"/>
              <a:t> </a:t>
            </a:r>
            <a:r>
              <a:rPr lang="en-US" i="1" dirty="0" err="1"/>
              <a:t>penerbit</a:t>
            </a:r>
            <a:r>
              <a:rPr lang="en-US" i="1" dirty="0"/>
              <a:t>, </a:t>
            </a:r>
            <a:r>
              <a:rPr lang="en-US" i="1" dirty="0" err="1"/>
              <a:t>dan</a:t>
            </a:r>
            <a:r>
              <a:rPr lang="en-US" i="1" dirty="0"/>
              <a:t> </a:t>
            </a:r>
            <a:r>
              <a:rPr lang="en-US" i="1" dirty="0" err="1"/>
              <a:t>pemegang</a:t>
            </a:r>
            <a:r>
              <a:rPr lang="en-US" i="1" dirty="0"/>
              <a:t> </a:t>
            </a:r>
            <a:r>
              <a:rPr lang="en-US" i="1" dirty="0" err="1"/>
              <a:t>kartu</a:t>
            </a:r>
            <a:r>
              <a:rPr lang="en-US" i="1" dirty="0"/>
              <a:t> </a:t>
            </a:r>
            <a:r>
              <a:rPr lang="en-US" i="1" dirty="0" err="1" smtClean="0"/>
              <a:t>berkewajiban</a:t>
            </a:r>
            <a:r>
              <a:rPr lang="en-US" i="1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pembayaran</a:t>
            </a:r>
            <a:r>
              <a:rPr lang="en-US" dirty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/>
              <a:t>waktu</a:t>
            </a:r>
            <a:r>
              <a:rPr lang="en-US" dirty="0"/>
              <a:t> yang </a:t>
            </a:r>
            <a:r>
              <a:rPr lang="en-US" dirty="0" err="1"/>
              <a:t>disepakati</a:t>
            </a:r>
            <a:r>
              <a:rPr lang="en-US" dirty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pelunasan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sekaligus</a:t>
            </a:r>
            <a:r>
              <a:rPr lang="en-US" dirty="0"/>
              <a:t> (</a:t>
            </a:r>
            <a:r>
              <a:rPr lang="en-US" i="1" dirty="0"/>
              <a:t>charge card) </a:t>
            </a:r>
            <a:r>
              <a:rPr lang="en-US" i="1" dirty="0" err="1"/>
              <a:t>ataupun</a:t>
            </a:r>
            <a:r>
              <a:rPr lang="en-US" i="1" dirty="0"/>
              <a:t> </a:t>
            </a:r>
            <a:r>
              <a:rPr lang="en-US" i="1" dirty="0" err="1" smtClean="0"/>
              <a:t>dengan</a:t>
            </a:r>
            <a:r>
              <a:rPr lang="en-US" i="1" dirty="0" smtClean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angsuran</a:t>
            </a:r>
            <a:r>
              <a:rPr lang="en-US" dirty="0" smtClean="0"/>
              <a:t>.</a:t>
            </a:r>
          </a:p>
          <a:p>
            <a:r>
              <a:rPr lang="en-US" dirty="0" err="1"/>
              <a:t>Lihat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1 </a:t>
            </a:r>
            <a:r>
              <a:rPr lang="en-US" dirty="0" err="1"/>
              <a:t>ayat</a:t>
            </a:r>
            <a:r>
              <a:rPr lang="en-US" dirty="0"/>
              <a:t> 2 </a:t>
            </a:r>
            <a:r>
              <a:rPr lang="en-US" dirty="0" err="1"/>
              <a:t>Peraturan</a:t>
            </a:r>
            <a:r>
              <a:rPr lang="en-US" dirty="0"/>
              <a:t> Bank Indonesia No. 11/11/PBI/2009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Pembayaran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Kartu</a:t>
            </a:r>
            <a:r>
              <a:rPr lang="en-US" i="1" dirty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err="1" smtClean="0"/>
              <a:t>Pasal</a:t>
            </a:r>
            <a:r>
              <a:rPr lang="en-US" dirty="0" smtClean="0"/>
              <a:t> 1 </a:t>
            </a:r>
            <a:r>
              <a:rPr lang="en-US" dirty="0" err="1" smtClean="0"/>
              <a:t>PerPres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9 </a:t>
            </a:r>
            <a:r>
              <a:rPr lang="en-US" dirty="0" err="1" smtClean="0"/>
              <a:t>tahun</a:t>
            </a:r>
            <a:r>
              <a:rPr lang="en-US" dirty="0" smtClean="0"/>
              <a:t> 2009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99"/>
          </a:solidFill>
        </p:spPr>
        <p:txBody>
          <a:bodyPr/>
          <a:lstStyle/>
          <a:p>
            <a:r>
              <a:rPr lang="en-US" dirty="0" smtClean="0"/>
              <a:t>8. Usaha </a:t>
            </a:r>
            <a:r>
              <a:rPr lang="en-US" dirty="0" err="1" smtClean="0"/>
              <a:t>Kartu</a:t>
            </a:r>
            <a:r>
              <a:rPr lang="en-US" dirty="0" smtClean="0"/>
              <a:t> </a:t>
            </a:r>
            <a:r>
              <a:rPr lang="en-US" dirty="0" err="1" smtClean="0"/>
              <a:t>Kredit</a:t>
            </a:r>
            <a:r>
              <a:rPr lang="en-US" dirty="0" smtClean="0"/>
              <a:t> (Credit Card)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pembiayaan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endParaRPr lang="en-US" dirty="0" smtClean="0"/>
          </a:p>
          <a:p>
            <a:r>
              <a:rPr lang="en-US" dirty="0" err="1" smtClean="0"/>
              <a:t>pembelian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kartu</a:t>
            </a:r>
            <a:r>
              <a:rPr lang="en-US" dirty="0" smtClean="0"/>
              <a:t> </a:t>
            </a:r>
            <a:r>
              <a:rPr lang="en-US" dirty="0" err="1" smtClean="0"/>
              <a:t>kredit</a:t>
            </a:r>
            <a:r>
              <a:rPr lang="en-US" dirty="0" smtClean="0"/>
              <a:t>;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CCCC"/>
          </a:solidFill>
        </p:spPr>
        <p:txBody>
          <a:bodyPr/>
          <a:lstStyle/>
          <a:p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kartu</a:t>
            </a:r>
            <a:r>
              <a:rPr lang="en-US" dirty="0" smtClean="0"/>
              <a:t> </a:t>
            </a:r>
            <a:r>
              <a:rPr lang="en-US" dirty="0" err="1" smtClean="0"/>
              <a:t>kredit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berharga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yang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KUHD 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99FF99"/>
          </a:solidFill>
        </p:spPr>
        <p:txBody>
          <a:bodyPr>
            <a:normAutofit lnSpcReduction="10000"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Abdulkadir</a:t>
            </a:r>
            <a:r>
              <a:rPr lang="en-US" dirty="0" smtClean="0"/>
              <a:t> Muhammad (1998) </a:t>
            </a:r>
            <a:r>
              <a:rPr lang="en-US" dirty="0" err="1" smtClean="0"/>
              <a:t>menyatakan</a:t>
            </a:r>
            <a:r>
              <a:rPr lang="en-US" dirty="0" smtClean="0"/>
              <a:t>,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menjawab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terlebih</a:t>
            </a:r>
            <a:r>
              <a:rPr lang="en-US" dirty="0" smtClean="0"/>
              <a:t> </a:t>
            </a:r>
            <a:r>
              <a:rPr lang="en-US" dirty="0" err="1" smtClean="0"/>
              <a:t>dahulu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diketahui</a:t>
            </a:r>
            <a:r>
              <a:rPr lang="en-US" dirty="0" smtClean="0"/>
              <a:t> </a:t>
            </a:r>
            <a:r>
              <a:rPr lang="en-US" dirty="0" err="1" smtClean="0"/>
              <a:t>fngsi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berharga</a:t>
            </a:r>
            <a:r>
              <a:rPr lang="en-US" dirty="0" smtClean="0"/>
              <a:t>. </a:t>
            </a:r>
            <a:r>
              <a:rPr lang="en-US" dirty="0" err="1" smtClean="0"/>
              <a:t>Ada</a:t>
            </a:r>
            <a:r>
              <a:rPr lang="en-US" dirty="0" smtClean="0"/>
              <a:t> 3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berharga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,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pemindahan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tagih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tagih</a:t>
            </a:r>
            <a:r>
              <a:rPr lang="en-US" dirty="0" smtClean="0"/>
              <a:t>. </a:t>
            </a:r>
            <a:r>
              <a:rPr lang="en-US" dirty="0" err="1" smtClean="0"/>
              <a:t>Kartu</a:t>
            </a:r>
            <a:r>
              <a:rPr lang="en-US" dirty="0" smtClean="0"/>
              <a:t> </a:t>
            </a:r>
            <a:r>
              <a:rPr lang="en-US" dirty="0" err="1" smtClean="0"/>
              <a:t>kredit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pengganti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 </a:t>
            </a:r>
            <a:r>
              <a:rPr lang="en-US" dirty="0" err="1" smtClean="0"/>
              <a:t>tunai</a:t>
            </a:r>
            <a:r>
              <a:rPr lang="en-US" dirty="0" smtClean="0"/>
              <a:t>.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dipenuhi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sekali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kartu</a:t>
            </a:r>
            <a:r>
              <a:rPr lang="en-US" dirty="0" smtClean="0"/>
              <a:t> </a:t>
            </a:r>
            <a:r>
              <a:rPr lang="en-US" dirty="0" err="1" smtClean="0"/>
              <a:t>kredit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dipindahkan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lain.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dipenuhi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berfungsi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tagih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kartu</a:t>
            </a:r>
            <a:r>
              <a:rPr lang="en-US" dirty="0" smtClean="0"/>
              <a:t> </a:t>
            </a:r>
            <a:r>
              <a:rPr lang="en-US" dirty="0" err="1" smtClean="0"/>
              <a:t>kredit</a:t>
            </a:r>
            <a:r>
              <a:rPr lang="en-US" dirty="0" smtClean="0"/>
              <a:t>, </a:t>
            </a:r>
            <a:r>
              <a:rPr lang="en-US" dirty="0" err="1" smtClean="0"/>
              <a:t>melainkan</a:t>
            </a:r>
            <a:r>
              <a:rPr lang="en-US" dirty="0" smtClean="0"/>
              <a:t> </a:t>
            </a:r>
            <a:r>
              <a:rPr lang="en-US" dirty="0" err="1" smtClean="0"/>
              <a:t>tanda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ditanda</a:t>
            </a:r>
            <a:r>
              <a:rPr lang="en-US" dirty="0" smtClean="0"/>
              <a:t> </a:t>
            </a:r>
            <a:r>
              <a:rPr lang="en-US" dirty="0" err="1" smtClean="0"/>
              <a:t>tangani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pemegang</a:t>
            </a:r>
            <a:r>
              <a:rPr lang="en-US" dirty="0" smtClean="0"/>
              <a:t> </a:t>
            </a:r>
            <a:r>
              <a:rPr lang="en-US" dirty="0" err="1" smtClean="0"/>
              <a:t>kartu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352</Words>
  <Application>Microsoft Office PowerPoint</Application>
  <PresentationFormat>On-screen Show (4:3)</PresentationFormat>
  <Paragraphs>13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ASPEK HUKUM KARTU KREDIT</vt:lpstr>
      <vt:lpstr>Slide 2</vt:lpstr>
      <vt:lpstr>Slide 3</vt:lpstr>
      <vt:lpstr>Slide 4</vt:lpstr>
      <vt:lpstr>Pasal 1 PerPres nomor 9 tahun 2009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ASPEK HUKUM KARTU KREDIT</dc:title>
  <dc:creator>Zaini</dc:creator>
  <cp:lastModifiedBy>Zaini</cp:lastModifiedBy>
  <cp:revision>7</cp:revision>
  <dcterms:created xsi:type="dcterms:W3CDTF">2015-12-09T10:39:56Z</dcterms:created>
  <dcterms:modified xsi:type="dcterms:W3CDTF">2015-12-16T13:08:54Z</dcterms:modified>
</cp:coreProperties>
</file>